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xml" ContentType="application/vnd.openxmlformats-officedocument.presentationml.notesSlide+xml"/>
  <Override PartName="/ppt/ink/ink17.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Lst>
  <p:notesMasterIdLst>
    <p:notesMasterId r:id="rId255"/>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6" d="100"/>
          <a:sy n="66" d="100"/>
        </p:scale>
        <p:origin x="-149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205" Type="http://schemas.openxmlformats.org/officeDocument/2006/relationships/slide" Target="slides/slide199.xml"/><Relationship Id="rId226" Type="http://schemas.openxmlformats.org/officeDocument/2006/relationships/slide" Target="slides/slide220.xml"/><Relationship Id="rId247" Type="http://schemas.openxmlformats.org/officeDocument/2006/relationships/slide" Target="slides/slide241.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16" Type="http://schemas.openxmlformats.org/officeDocument/2006/relationships/slide" Target="slides/slide210.xml"/><Relationship Id="rId237" Type="http://schemas.openxmlformats.org/officeDocument/2006/relationships/slide" Target="slides/slide231.xml"/><Relationship Id="rId258" Type="http://schemas.openxmlformats.org/officeDocument/2006/relationships/theme" Target="theme/theme1.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206" Type="http://schemas.openxmlformats.org/officeDocument/2006/relationships/slide" Target="slides/slide200.xml"/><Relationship Id="rId227" Type="http://schemas.openxmlformats.org/officeDocument/2006/relationships/slide" Target="slides/slide221.xml"/><Relationship Id="rId248" Type="http://schemas.openxmlformats.org/officeDocument/2006/relationships/slide" Target="slides/slide242.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217" Type="http://schemas.openxmlformats.org/officeDocument/2006/relationships/slide" Target="slides/slide211.xml"/><Relationship Id="rId1" Type="http://schemas.openxmlformats.org/officeDocument/2006/relationships/slideMaster" Target="slideMasters/slideMaster1.xml"/><Relationship Id="rId6" Type="http://schemas.openxmlformats.org/officeDocument/2006/relationships/slideMaster" Target="slideMasters/slideMaster6.xml"/><Relationship Id="rId212" Type="http://schemas.openxmlformats.org/officeDocument/2006/relationships/slide" Target="slides/slide206.xml"/><Relationship Id="rId233" Type="http://schemas.openxmlformats.org/officeDocument/2006/relationships/slide" Target="slides/slide227.xml"/><Relationship Id="rId238" Type="http://schemas.openxmlformats.org/officeDocument/2006/relationships/slide" Target="slides/slide232.xml"/><Relationship Id="rId254" Type="http://schemas.openxmlformats.org/officeDocument/2006/relationships/slide" Target="slides/slide248.xml"/><Relationship Id="rId259" Type="http://schemas.openxmlformats.org/officeDocument/2006/relationships/tableStyles" Target="tableStyles.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172" Type="http://schemas.openxmlformats.org/officeDocument/2006/relationships/slide" Target="slides/slide166.xml"/><Relationship Id="rId193" Type="http://schemas.openxmlformats.org/officeDocument/2006/relationships/slide" Target="slides/slide187.xml"/><Relationship Id="rId202" Type="http://schemas.openxmlformats.org/officeDocument/2006/relationships/slide" Target="slides/slide196.xml"/><Relationship Id="rId207" Type="http://schemas.openxmlformats.org/officeDocument/2006/relationships/slide" Target="slides/slide201.xml"/><Relationship Id="rId223" Type="http://schemas.openxmlformats.org/officeDocument/2006/relationships/slide" Target="slides/slide217.xml"/><Relationship Id="rId228" Type="http://schemas.openxmlformats.org/officeDocument/2006/relationships/slide" Target="slides/slide222.xml"/><Relationship Id="rId244" Type="http://schemas.openxmlformats.org/officeDocument/2006/relationships/slide" Target="slides/slide238.xml"/><Relationship Id="rId249" Type="http://schemas.openxmlformats.org/officeDocument/2006/relationships/slide" Target="slides/slide24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slide" Target="slides/slide177.xml"/><Relationship Id="rId213" Type="http://schemas.openxmlformats.org/officeDocument/2006/relationships/slide" Target="slides/slide207.xml"/><Relationship Id="rId218" Type="http://schemas.openxmlformats.org/officeDocument/2006/relationships/slide" Target="slides/slide212.xml"/><Relationship Id="rId234" Type="http://schemas.openxmlformats.org/officeDocument/2006/relationships/slide" Target="slides/slide228.xml"/><Relationship Id="rId239" Type="http://schemas.openxmlformats.org/officeDocument/2006/relationships/slide" Target="slides/slide233.xml"/><Relationship Id="rId2" Type="http://schemas.openxmlformats.org/officeDocument/2006/relationships/slideMaster" Target="slideMasters/slideMaster2.xml"/><Relationship Id="rId29" Type="http://schemas.openxmlformats.org/officeDocument/2006/relationships/slide" Target="slides/slide23.xml"/><Relationship Id="rId250" Type="http://schemas.openxmlformats.org/officeDocument/2006/relationships/slide" Target="slides/slide244.xml"/><Relationship Id="rId255" Type="http://schemas.openxmlformats.org/officeDocument/2006/relationships/notesMaster" Target="notesMasters/notesMaster1.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199" Type="http://schemas.openxmlformats.org/officeDocument/2006/relationships/slide" Target="slides/slide193.xml"/><Relationship Id="rId203" Type="http://schemas.openxmlformats.org/officeDocument/2006/relationships/slide" Target="slides/slide197.xml"/><Relationship Id="rId208" Type="http://schemas.openxmlformats.org/officeDocument/2006/relationships/slide" Target="slides/slide202.xml"/><Relationship Id="rId229" Type="http://schemas.openxmlformats.org/officeDocument/2006/relationships/slide" Target="slides/slide223.xml"/><Relationship Id="rId19" Type="http://schemas.openxmlformats.org/officeDocument/2006/relationships/slide" Target="slides/slide13.xml"/><Relationship Id="rId224" Type="http://schemas.openxmlformats.org/officeDocument/2006/relationships/slide" Target="slides/slide218.xml"/><Relationship Id="rId240" Type="http://schemas.openxmlformats.org/officeDocument/2006/relationships/slide" Target="slides/slide234.xml"/><Relationship Id="rId245" Type="http://schemas.openxmlformats.org/officeDocument/2006/relationships/slide" Target="slides/slide239.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219" Type="http://schemas.openxmlformats.org/officeDocument/2006/relationships/slide" Target="slides/slide213.xml"/><Relationship Id="rId3" Type="http://schemas.openxmlformats.org/officeDocument/2006/relationships/slideMaster" Target="slideMasters/slideMaster3.xml"/><Relationship Id="rId214" Type="http://schemas.openxmlformats.org/officeDocument/2006/relationships/slide" Target="slides/slide208.xml"/><Relationship Id="rId230" Type="http://schemas.openxmlformats.org/officeDocument/2006/relationships/slide" Target="slides/slide224.xml"/><Relationship Id="rId235" Type="http://schemas.openxmlformats.org/officeDocument/2006/relationships/slide" Target="slides/slide229.xml"/><Relationship Id="rId251" Type="http://schemas.openxmlformats.org/officeDocument/2006/relationships/slide" Target="slides/slide245.xml"/><Relationship Id="rId256" Type="http://schemas.openxmlformats.org/officeDocument/2006/relationships/presProps" Target="presProps.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slide" Target="slides/slide189.xml"/><Relationship Id="rId209" Type="http://schemas.openxmlformats.org/officeDocument/2006/relationships/slide" Target="slides/slide203.xml"/><Relationship Id="rId190" Type="http://schemas.openxmlformats.org/officeDocument/2006/relationships/slide" Target="slides/slide184.xml"/><Relationship Id="rId204" Type="http://schemas.openxmlformats.org/officeDocument/2006/relationships/slide" Target="slides/slide198.xml"/><Relationship Id="rId220" Type="http://schemas.openxmlformats.org/officeDocument/2006/relationships/slide" Target="slides/slide214.xml"/><Relationship Id="rId225" Type="http://schemas.openxmlformats.org/officeDocument/2006/relationships/slide" Target="slides/slide219.xml"/><Relationship Id="rId241" Type="http://schemas.openxmlformats.org/officeDocument/2006/relationships/slide" Target="slides/slide235.xml"/><Relationship Id="rId246" Type="http://schemas.openxmlformats.org/officeDocument/2006/relationships/slide" Target="slides/slide240.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slideMaster" Target="slideMasters/slideMaster4.xml"/><Relationship Id="rId9" Type="http://schemas.openxmlformats.org/officeDocument/2006/relationships/slide" Target="slides/slide3.xml"/><Relationship Id="rId180" Type="http://schemas.openxmlformats.org/officeDocument/2006/relationships/slide" Target="slides/slide174.xml"/><Relationship Id="rId210" Type="http://schemas.openxmlformats.org/officeDocument/2006/relationships/slide" Target="slides/slide204.xml"/><Relationship Id="rId215" Type="http://schemas.openxmlformats.org/officeDocument/2006/relationships/slide" Target="slides/slide209.xml"/><Relationship Id="rId236" Type="http://schemas.openxmlformats.org/officeDocument/2006/relationships/slide" Target="slides/slide230.xml"/><Relationship Id="rId257" Type="http://schemas.openxmlformats.org/officeDocument/2006/relationships/viewProps" Target="viewProps.xml"/><Relationship Id="rId26" Type="http://schemas.openxmlformats.org/officeDocument/2006/relationships/slide" Target="slides/slide20.xml"/><Relationship Id="rId231" Type="http://schemas.openxmlformats.org/officeDocument/2006/relationships/slide" Target="slides/slide225.xml"/><Relationship Id="rId252" Type="http://schemas.openxmlformats.org/officeDocument/2006/relationships/slide" Target="slides/slide246.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21" Type="http://schemas.openxmlformats.org/officeDocument/2006/relationships/slide" Target="slides/slide215.xml"/><Relationship Id="rId242" Type="http://schemas.openxmlformats.org/officeDocument/2006/relationships/slide" Target="slides/slide236.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11" Type="http://schemas.openxmlformats.org/officeDocument/2006/relationships/slide" Target="slides/slide205.xml"/><Relationship Id="rId232" Type="http://schemas.openxmlformats.org/officeDocument/2006/relationships/slide" Target="slides/slide226.xml"/><Relationship Id="rId253" Type="http://schemas.openxmlformats.org/officeDocument/2006/relationships/slide" Target="slides/slide247.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201" Type="http://schemas.openxmlformats.org/officeDocument/2006/relationships/slide" Target="slides/slide195.xml"/><Relationship Id="rId222" Type="http://schemas.openxmlformats.org/officeDocument/2006/relationships/slide" Target="slides/slide216.xml"/><Relationship Id="rId243" Type="http://schemas.openxmlformats.org/officeDocument/2006/relationships/slide" Target="slides/slide237.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275.wmf"/><Relationship Id="rId2" Type="http://schemas.openxmlformats.org/officeDocument/2006/relationships/image" Target="../media/image274.wmf"/><Relationship Id="rId1" Type="http://schemas.openxmlformats.org/officeDocument/2006/relationships/image" Target="../media/image273.wmf"/></Relationships>
</file>

<file path=ppt/drawings/_rels/vmlDrawing101.vml.rels><?xml version="1.0" encoding="UTF-8" standalone="yes"?>
<Relationships xmlns="http://schemas.openxmlformats.org/package/2006/relationships"><Relationship Id="rId2" Type="http://schemas.openxmlformats.org/officeDocument/2006/relationships/image" Target="../media/image277.wmf"/><Relationship Id="rId1" Type="http://schemas.openxmlformats.org/officeDocument/2006/relationships/image" Target="../media/image276.w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280.wmf"/></Relationships>
</file>

<file path=ppt/drawings/_rels/vmlDrawing103.vml.rels><?xml version="1.0" encoding="UTF-8" standalone="yes"?>
<Relationships xmlns="http://schemas.openxmlformats.org/package/2006/relationships"><Relationship Id="rId2" Type="http://schemas.openxmlformats.org/officeDocument/2006/relationships/image" Target="../media/image286.wmf"/><Relationship Id="rId1" Type="http://schemas.openxmlformats.org/officeDocument/2006/relationships/image" Target="../media/image285.wmf"/></Relationships>
</file>

<file path=ppt/drawings/_rels/vmlDrawing104.vml.rels><?xml version="1.0" encoding="UTF-8" standalone="yes"?>
<Relationships xmlns="http://schemas.openxmlformats.org/package/2006/relationships"><Relationship Id="rId2" Type="http://schemas.openxmlformats.org/officeDocument/2006/relationships/image" Target="../media/image288.wmf"/><Relationship Id="rId1" Type="http://schemas.openxmlformats.org/officeDocument/2006/relationships/image" Target="../media/image28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 Id="rId4"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4"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 Id="rId4" Type="http://schemas.openxmlformats.org/officeDocument/2006/relationships/image" Target="../media/image65.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 Id="rId6" Type="http://schemas.openxmlformats.org/officeDocument/2006/relationships/image" Target="../media/image88.wmf"/><Relationship Id="rId5" Type="http://schemas.openxmlformats.org/officeDocument/2006/relationships/image" Target="../media/image87.wmf"/><Relationship Id="rId4" Type="http://schemas.openxmlformats.org/officeDocument/2006/relationships/image" Target="../media/image86.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 Id="rId4" Type="http://schemas.openxmlformats.org/officeDocument/2006/relationships/image" Target="../media/image96.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 Id="rId4" Type="http://schemas.openxmlformats.org/officeDocument/2006/relationships/image" Target="../media/image100.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4" Type="http://schemas.openxmlformats.org/officeDocument/2006/relationships/image" Target="../media/image104.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image" Target="../media/image114.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image" Target="../media/image131.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image" Target="../media/image13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 Id="rId6" Type="http://schemas.openxmlformats.org/officeDocument/2006/relationships/image" Target="../media/image160.wmf"/><Relationship Id="rId5" Type="http://schemas.openxmlformats.org/officeDocument/2006/relationships/image" Target="../media/image159.wmf"/><Relationship Id="rId4" Type="http://schemas.openxmlformats.org/officeDocument/2006/relationships/image" Target="../media/image158.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image" Target="../media/image162.wmf"/><Relationship Id="rId1" Type="http://schemas.openxmlformats.org/officeDocument/2006/relationships/image" Target="../media/image161.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6.vml.rels><?xml version="1.0" encoding="UTF-8" standalone="yes"?>
<Relationships xmlns="http://schemas.openxmlformats.org/package/2006/relationships"><Relationship Id="rId1" Type="http://schemas.openxmlformats.org/officeDocument/2006/relationships/image" Target="NULL"/></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3.wmf"/><Relationship Id="rId1" Type="http://schemas.openxmlformats.org/officeDocument/2006/relationships/image" Target="../media/image172.wmf"/><Relationship Id="rId4" Type="http://schemas.openxmlformats.org/officeDocument/2006/relationships/image" Target="../media/image175.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76.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81.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185.wmf"/><Relationship Id="rId2" Type="http://schemas.openxmlformats.org/officeDocument/2006/relationships/image" Target="../media/image184.wmf"/><Relationship Id="rId1" Type="http://schemas.openxmlformats.org/officeDocument/2006/relationships/image" Target="../media/image183.wmf"/><Relationship Id="rId5" Type="http://schemas.openxmlformats.org/officeDocument/2006/relationships/image" Target="../media/image187.wmf"/><Relationship Id="rId4" Type="http://schemas.openxmlformats.org/officeDocument/2006/relationships/image" Target="../media/image186.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191.wmf"/><Relationship Id="rId2" Type="http://schemas.openxmlformats.org/officeDocument/2006/relationships/image" Target="../media/image190.wmf"/><Relationship Id="rId1" Type="http://schemas.openxmlformats.org/officeDocument/2006/relationships/image" Target="../media/image189.wmf"/><Relationship Id="rId5" Type="http://schemas.openxmlformats.org/officeDocument/2006/relationships/image" Target="../media/image193.wmf"/><Relationship Id="rId4" Type="http://schemas.openxmlformats.org/officeDocument/2006/relationships/image" Target="../media/image192.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image" Target="../media/image195.wmf"/><Relationship Id="rId1" Type="http://schemas.openxmlformats.org/officeDocument/2006/relationships/image" Target="../media/image194.wmf"/><Relationship Id="rId4" Type="http://schemas.openxmlformats.org/officeDocument/2006/relationships/image" Target="../media/image19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98.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99.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200.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204.wmf"/><Relationship Id="rId2" Type="http://schemas.openxmlformats.org/officeDocument/2006/relationships/image" Target="../media/image203.wmf"/><Relationship Id="rId1" Type="http://schemas.openxmlformats.org/officeDocument/2006/relationships/image" Target="../media/image202.wmf"/><Relationship Id="rId4" Type="http://schemas.openxmlformats.org/officeDocument/2006/relationships/image" Target="../media/image205.w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207.wmf"/><Relationship Id="rId1" Type="http://schemas.openxmlformats.org/officeDocument/2006/relationships/image" Target="../media/image206.wmf"/></Relationships>
</file>

<file path=ppt/drawings/_rels/vmlDrawing75.vml.rels><?xml version="1.0" encoding="UTF-8" standalone="yes"?>
<Relationships xmlns="http://schemas.openxmlformats.org/package/2006/relationships"><Relationship Id="rId8" Type="http://schemas.openxmlformats.org/officeDocument/2006/relationships/image" Target="../media/image215.wmf"/><Relationship Id="rId3" Type="http://schemas.openxmlformats.org/officeDocument/2006/relationships/image" Target="../media/image210.wmf"/><Relationship Id="rId7" Type="http://schemas.openxmlformats.org/officeDocument/2006/relationships/image" Target="../media/image214.wmf"/><Relationship Id="rId2" Type="http://schemas.openxmlformats.org/officeDocument/2006/relationships/image" Target="../media/image209.wmf"/><Relationship Id="rId1" Type="http://schemas.openxmlformats.org/officeDocument/2006/relationships/image" Target="../media/image208.wmf"/><Relationship Id="rId6" Type="http://schemas.openxmlformats.org/officeDocument/2006/relationships/image" Target="../media/image213.wmf"/><Relationship Id="rId5" Type="http://schemas.openxmlformats.org/officeDocument/2006/relationships/image" Target="../media/image212.wmf"/><Relationship Id="rId4" Type="http://schemas.openxmlformats.org/officeDocument/2006/relationships/image" Target="../media/image211.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216.w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218.wmf"/><Relationship Id="rId1" Type="http://schemas.openxmlformats.org/officeDocument/2006/relationships/image" Target="../media/image217.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220.wmf"/><Relationship Id="rId2" Type="http://schemas.openxmlformats.org/officeDocument/2006/relationships/image" Target="../media/image219.wmf"/><Relationship Id="rId1" Type="http://schemas.openxmlformats.org/officeDocument/2006/relationships/image" Target="../media/image217.wmf"/><Relationship Id="rId5" Type="http://schemas.openxmlformats.org/officeDocument/2006/relationships/image" Target="../media/image222.wmf"/><Relationship Id="rId4" Type="http://schemas.openxmlformats.org/officeDocument/2006/relationships/image" Target="../media/image221.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225.wmf"/><Relationship Id="rId2" Type="http://schemas.openxmlformats.org/officeDocument/2006/relationships/image" Target="../media/image224.wmf"/><Relationship Id="rId1" Type="http://schemas.openxmlformats.org/officeDocument/2006/relationships/image" Target="../media/image22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226.w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229.wmf"/><Relationship Id="rId2" Type="http://schemas.openxmlformats.org/officeDocument/2006/relationships/image" Target="../media/image228.wmf"/><Relationship Id="rId1" Type="http://schemas.openxmlformats.org/officeDocument/2006/relationships/image" Target="../media/image227.wmf"/><Relationship Id="rId6" Type="http://schemas.openxmlformats.org/officeDocument/2006/relationships/image" Target="../media/image232.wmf"/><Relationship Id="rId5" Type="http://schemas.openxmlformats.org/officeDocument/2006/relationships/image" Target="../media/image231.wmf"/><Relationship Id="rId4" Type="http://schemas.openxmlformats.org/officeDocument/2006/relationships/image" Target="../media/image230.w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234.wmf"/><Relationship Id="rId2" Type="http://schemas.openxmlformats.org/officeDocument/2006/relationships/image" Target="../media/image230.wmf"/><Relationship Id="rId1" Type="http://schemas.openxmlformats.org/officeDocument/2006/relationships/image" Target="../media/image233.w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237.wmf"/><Relationship Id="rId2" Type="http://schemas.openxmlformats.org/officeDocument/2006/relationships/image" Target="../media/image236.wmf"/><Relationship Id="rId1" Type="http://schemas.openxmlformats.org/officeDocument/2006/relationships/image" Target="../media/image235.w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238.w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241.wmf"/><Relationship Id="rId2" Type="http://schemas.openxmlformats.org/officeDocument/2006/relationships/image" Target="../media/image240.wmf"/><Relationship Id="rId1" Type="http://schemas.openxmlformats.org/officeDocument/2006/relationships/image" Target="../media/image239.w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244.wmf"/><Relationship Id="rId2" Type="http://schemas.openxmlformats.org/officeDocument/2006/relationships/image" Target="../media/image243.wmf"/><Relationship Id="rId1" Type="http://schemas.openxmlformats.org/officeDocument/2006/relationships/image" Target="../media/image242.wmf"/><Relationship Id="rId5" Type="http://schemas.openxmlformats.org/officeDocument/2006/relationships/image" Target="../media/image246.wmf"/><Relationship Id="rId4" Type="http://schemas.openxmlformats.org/officeDocument/2006/relationships/image" Target="../media/image245.w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236.wmf"/></Relationships>
</file>

<file path=ppt/drawings/_rels/vmlDrawing88.vml.rels><?xml version="1.0" encoding="UTF-8" standalone="yes"?>
<Relationships xmlns="http://schemas.openxmlformats.org/package/2006/relationships"><Relationship Id="rId2" Type="http://schemas.openxmlformats.org/officeDocument/2006/relationships/image" Target="../media/image248.wmf"/><Relationship Id="rId1" Type="http://schemas.openxmlformats.org/officeDocument/2006/relationships/image" Target="../media/image247.wmf"/></Relationships>
</file>

<file path=ppt/drawings/_rels/vmlDrawing89.vml.rels><?xml version="1.0" encoding="UTF-8" standalone="yes"?>
<Relationships xmlns="http://schemas.openxmlformats.org/package/2006/relationships"><Relationship Id="rId2" Type="http://schemas.openxmlformats.org/officeDocument/2006/relationships/image" Target="../media/image250.wmf"/><Relationship Id="rId1" Type="http://schemas.openxmlformats.org/officeDocument/2006/relationships/image" Target="../media/image24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251.w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252.wmf"/></Relationships>
</file>

<file path=ppt/drawings/_rels/vmlDrawing92.vml.rels><?xml version="1.0" encoding="UTF-8" standalone="yes"?>
<Relationships xmlns="http://schemas.openxmlformats.org/package/2006/relationships"><Relationship Id="rId2" Type="http://schemas.openxmlformats.org/officeDocument/2006/relationships/image" Target="../media/image254.wmf"/><Relationship Id="rId1" Type="http://schemas.openxmlformats.org/officeDocument/2006/relationships/image" Target="../media/image253.wmf"/></Relationships>
</file>

<file path=ppt/drawings/_rels/vmlDrawing93.vml.rels><?xml version="1.0" encoding="UTF-8" standalone="yes"?>
<Relationships xmlns="http://schemas.openxmlformats.org/package/2006/relationships"><Relationship Id="rId3" Type="http://schemas.openxmlformats.org/officeDocument/2006/relationships/image" Target="../media/image257.wmf"/><Relationship Id="rId2" Type="http://schemas.openxmlformats.org/officeDocument/2006/relationships/image" Target="../media/image256.wmf"/><Relationship Id="rId1" Type="http://schemas.openxmlformats.org/officeDocument/2006/relationships/image" Target="../media/image255.wmf"/><Relationship Id="rId5" Type="http://schemas.openxmlformats.org/officeDocument/2006/relationships/image" Target="../media/image259.wmf"/><Relationship Id="rId4" Type="http://schemas.openxmlformats.org/officeDocument/2006/relationships/image" Target="../media/image258.wmf"/></Relationships>
</file>

<file path=ppt/drawings/_rels/vmlDrawing94.vml.rels><?xml version="1.0" encoding="UTF-8" standalone="yes"?>
<Relationships xmlns="http://schemas.openxmlformats.org/package/2006/relationships"><Relationship Id="rId3" Type="http://schemas.openxmlformats.org/officeDocument/2006/relationships/image" Target="../media/image262.wmf"/><Relationship Id="rId2" Type="http://schemas.openxmlformats.org/officeDocument/2006/relationships/image" Target="../media/image261.wmf"/><Relationship Id="rId1" Type="http://schemas.openxmlformats.org/officeDocument/2006/relationships/image" Target="../media/image260.wmf"/></Relationships>
</file>

<file path=ppt/drawings/_rels/vmlDrawing95.vml.rels><?xml version="1.0" encoding="UTF-8" standalone="yes"?>
<Relationships xmlns="http://schemas.openxmlformats.org/package/2006/relationships"><Relationship Id="rId2" Type="http://schemas.openxmlformats.org/officeDocument/2006/relationships/image" Target="../media/image265.wmf"/><Relationship Id="rId1" Type="http://schemas.openxmlformats.org/officeDocument/2006/relationships/image" Target="../media/image264.wmf"/></Relationships>
</file>

<file path=ppt/drawings/_rels/vmlDrawing96.vml.rels><?xml version="1.0" encoding="UTF-8" standalone="yes"?>
<Relationships xmlns="http://schemas.openxmlformats.org/package/2006/relationships"><Relationship Id="rId2" Type="http://schemas.openxmlformats.org/officeDocument/2006/relationships/image" Target="../media/image267.wmf"/><Relationship Id="rId1" Type="http://schemas.openxmlformats.org/officeDocument/2006/relationships/image" Target="../media/image266.w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268.w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271.wmf"/><Relationship Id="rId2" Type="http://schemas.openxmlformats.org/officeDocument/2006/relationships/image" Target="../media/image270.wmf"/><Relationship Id="rId1" Type="http://schemas.openxmlformats.org/officeDocument/2006/relationships/image" Target="../media/image269.w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272.wmf"/></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19-02-24T09:32:47.365"/>
    </inkml:context>
    <inkml:brush xml:id="br0">
      <inkml:brushProperty name="width" value="0.05292" units="cm"/>
      <inkml:brushProperty name="height" value="0.05292" units="cm"/>
      <inkml:brushProperty name="color" value="#FF0000"/>
    </inkml:brush>
  </inkml:definitions>
  <inkml:trace contextRef="#ctx0" brushRef="#br0">12006 10294,'25'0,"24"0,1 0,-1 0,-24 0,25 0,-1 0,1 0,24-25,-49 0,50 1,-26-1,26 0,-1 0,-24 25,-25-49,-1 49,26-25,-25 25,24-25,1 25,-25 0,0 0,-1 0,1 0,25 0,-1 0,1 0,-25 0,24 0,-24 0,25 0,-25 0,-1 0,1 0,0 25,0-25,0 25,0-25,24 0,-24 24,25 1,-26-25,1 0,25 0,-25 25,24 0,-24-25,49 0,-24 0,0 25,-26-25,1 0,25 0,-25 49,-1-49,1 0,0 0,0 25,24-25,-49 25,25-25,-25 25,50-25,-25 24,24 1,-24 0,0 0,0-25,0 25,-1 24,-24-24,0 25,0-26,0 26,-24-50,-1 0,0 25,0 0,25-1,-50-24,26 0,-26 0,25 25,-24 0,-1-25,25 0,0 25,-24 0,-1-25,25 49,-24-49,-26 25,51 0,-51 0,75-1,-25-24,1 25,-1-25,0 0,0 0,0 0,1 0,-1 0,0 0,0 0,-24 0,24 25,-25-25,25 25,-24-25,24 0,-25 0,25 0,1 0,-26 25,0-25,26 0,-26 0,0 24,26-24,-26 0,25 0,0 0,-24 25,24-25,0 0,0 0,-24 0,24 0,-25 0,1 0,24 0,0 0,-24 0,-26 0,50 0,-24 0,-1 0,-24 0,-1 0,1 0,49 0,-25 0,1 0,-26 0,51 0,-1 0,0 0,0 0,-24-25,24 25,25-24,0-26,-25 25,25-24,0 24,0 0,0 0,0-24,0 24,0 0,0 0,0-24,0 24,0 0,0 0,0 0,25 1,-25-26,25 0,-1 26,1-1,-25 0,25 25,0 0,0-25,-1 25,1 0,0-25,0 25,24 0,-24 0,0-24,25 24,-1-25,-24 25,0-25,0 0,-25 0</inkml:trace>
  <inkml:trace contextRef="#ctx0" brushRef="#br0" timeOffset="3606.4153">12031 11857,'24'0,"26"0,-25 0,0 0,24 0,-24 0,49 0,-24 0,0 0,-1 0,26-25,74-25,-50 50,-25-25,-24 25,24 0,-74-24,25 24,0 0,0 0,-1 0,26 0,-25 0,0 0,24 0,1 0,-25 0,24 0,1 0,24 0,-24 0,24 0,1 0,-50 0,-1 0,1 0,25 0,-1 0,-24 0,50 0,-26 0,-24 0,49 0,-49 0,0 0,0 0,0 0,-1 0,1 0,0 0,0 0,0 0,-25 24,24-24,-24 25,25 0,-25 0,0 0,0-1,0 1,0 0,0 0,0 0,0-1,0 1,0 0,0 0,0 24,0 1,0-25,0 0,0 0,-25-1,1-24,-1 25,0-25,0 25,0-25,-49 0,49 25,-24-25,-1 0,0 49,-24-49,24 25,-24 0,0 0,24 0,0-25,-24 0,49 24,-25 1,26-25,-26 0,25 25,0-25,1 25,-1-25,0 0,0 0,0 0,1 0,-26 0,25 0,-24 0,24 0,-25 0,50 25,-25-25,1 0,-1 0,0 0,-25 0,26 0,-1 0,0 0,-25 0,26 0,-51 0,50 0,-24-25,24 25,0 0,-25 0,1-25,24 25,0-25,-24 25,24 0,-25-25,25 25,1 0,-1 0,0 0,0-24,0 24,1 0,-51-25,50 0,1 25,-1 0,25-25,0-24,0 24,0 0,0 0,0 0,0 1,0-1,0 0,0 0,25 25,-25-25,0 0,0 1,24-26,1 25,-25 0,0 1,0-1,25 0,0 25,0 0,-1-25,1 25,0 0,0 0,-25-25,25 25,-25-24,24 24,-24-25,25 25,0 25,-25-1</inkml:trace>
  <inkml:trace contextRef="#ctx0" brushRef="#br0" timeOffset="8196.7118">11758 13345,'25'0,"24"0,26 0,-1 0,0 0,1 0,-26 0,1 0,49 0,-74 0,25 0,-26 0,1-25,50 25,-26 0,26-25,24 25,-49 0,-1-24,-24 24,0 0,0 0,-1 0,26 0,0 0,-26-25,51 25,-50 0,-1 0,1 0,0 0,0 0,0 0,-1 0,1 0,0 0,0 0,0 0,24 0,-24 0,0 0,0 0,0 0,-1 0,1 0,25 0,-1 0,-24 0,25 0,24 0,-24-25,-1 25,-24 0,25 0,-25 0,24 0,-24 0,0 0,0 0,-1 0,1 0,0 25,0-25,0 25,-1-1,-24 1,0 0,0 25,25-26,-25 1,0 0,0 25,0-26,0 26,0-25,0 24,0-24,0 0,0 0,0 0,0-1,0 1,-25 25,1-1,24-24,-25-25,25 50,-25-50,0 25,0 24,1-49,-1 25,0 0,0-25,0 25,1-1,-26-24,25 25,-24 0,-1-25,25 0,-49 25,24-25,1 25,24-25,-25 0,1 0,24 0,0 0,0 0,0 0,0 0,-24 0,24 0,0 0,0 0,-24 0,24 0,0 0,-24 0,-1 0,25 0,-24 0,24 0,0 0,-25 0,1 0,24 0,-25 0,1 0,-1 0,1 0,-1 0,0 0,26 0,-26-25,0 0,1 25,-1 0,25 0,0 0,1 0,-1-25,0 25,0 0,-24-25,24 25,0 0,0 0,-24-24,24 24,-25 0,25-25,1 0,-1 25,0 0,-25-25,1 0,24 1,0 24,25-25,-25 25,1-25,24 0,0 0,0 1,0-1,0 0,0 0,0 0,0 1,0-26,0 25,0 0,0 1,0-1,0 0,0 0,0 0,0 1,24-1,-24-25,25 25,-25 1,25-1,0 25,0 0</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19-03-13T13:46:17.074"/>
    </inkml:context>
    <inkml:brush xml:id="br0">
      <inkml:brushProperty name="width" value="0.08819" units="cm"/>
      <inkml:brushProperty name="height" value="0.35278" units="cm"/>
      <inkml:brushProperty name="tip" value="rectangle"/>
      <inkml:brushProperty name="rasterOp" value="maskPen"/>
    </inkml:brush>
  </inkml:definitions>
  <inkml:trace contextRef="#ctx0" brushRef="#br0">6921 9947,'-25'24,"50"26,0-50,24 50,1-50,24 49,-24-24,24 0,-24 25,24-26,50 51,-74-26,24-24,26 50,-51-75,-24 24,49 51,-24-75,-25 25,0-25,-1 24,1 1,0 0,0-25,-25 25,0 0</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19-03-13T13:46:17.970"/>
    </inkml:context>
    <inkml:brush xml:id="br0">
      <inkml:brushProperty name="width" value="0.08819" units="cm"/>
      <inkml:brushProperty name="height" value="0.35278" units="cm"/>
      <inkml:brushProperty name="tip" value="rectangle"/>
      <inkml:brushProperty name="rasterOp" value="maskPen"/>
    </inkml:brush>
  </inkml:definitions>
  <inkml:trace contextRef="#ctx0" brushRef="#br0">5904 11013,'25'0,"-1"0,51 0,-1 0,100 25,24 25,-49-1,50-24,24 0,-49 0,24 0,-49 24,-25 1,-25-50,75 0,-150 25,1-25,25 24,-1 1,-73-25,-1 0</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19-03-13T13:46:19.201"/>
    </inkml:context>
    <inkml:brush xml:id="br0">
      <inkml:brushProperty name="width" value="0.08819" units="cm"/>
      <inkml:brushProperty name="height" value="0.35278" units="cm"/>
      <inkml:brushProperty name="tip" value="rectangle"/>
      <inkml:brushProperty name="rasterOp" value="maskPen"/>
    </inkml:brush>
  </inkml:definitions>
  <inkml:trace contextRef="#ctx0" brushRef="#br0">5829 12080,'50'0,"0"0,-1 0,75 0,-49 0,49 0,25 0,-50 0,25 0,0 0,0 0,-75 0,26 0,-50 0,-1 0,1 0,0 25,0-25,0 0,0 0,-1 0,1 24,0-24,0 0</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19-03-13T13:46:20.026"/>
    </inkml:context>
    <inkml:brush xml:id="br0">
      <inkml:brushProperty name="width" value="0.08819" units="cm"/>
      <inkml:brushProperty name="height" value="0.35278" units="cm"/>
      <inkml:brushProperty name="tip" value="rectangle"/>
      <inkml:brushProperty name="rasterOp" value="maskPen"/>
    </inkml:brush>
  </inkml:definitions>
  <inkml:trace contextRef="#ctx0" brushRef="#br0">5829 13271,'0'24,"50"1,0-25,49 25,-50 0,26-25,24 25,-24-1,49-24,24 25,-73 0,-26 0,-24-25,0 25,25-25,-26 0,1 49,74-49,-99 25,25-25,0 25,0 0,24-1,-24-24,0 25,0-25,-25 25,25 0,0 0,-25-1,24-24</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19-03-13T13:46:21.985"/>
    </inkml:context>
    <inkml:brush xml:id="br0">
      <inkml:brushProperty name="width" value="0.08819" units="cm"/>
      <inkml:brushProperty name="height" value="0.35278" units="cm"/>
      <inkml:brushProperty name="tip" value="rectangle"/>
      <inkml:brushProperty name="rasterOp" value="maskPen"/>
    </inkml:brush>
  </inkml:definitions>
  <inkml:trace contextRef="#ctx0" brushRef="#br0">5829 14412,'50'0,"0"0,-26 0,51 0,-1 24,-49 1,50 0,-51-25,76 0,-1 50,-25-1,25-49,-24 25,24 0,-74-25,49 25,-24-1,-25-24,49 0,-49 25,49 0,-49-25,0 25,0 0,24-25,-24 0,0 24,25 1,-26-25,1 0,0 25,49 0,-24-25,-25 25,24-1,1-24,0 25,-26 0,26-25,-25 25,0-25,-1 25</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19-03-13T13:46:22.857"/>
    </inkml:context>
    <inkml:brush xml:id="br0">
      <inkml:brushProperty name="width" value="0.08819" units="cm"/>
      <inkml:brushProperty name="height" value="0.35278" units="cm"/>
      <inkml:brushProperty name="tip" value="rectangle"/>
      <inkml:brushProperty name="rasterOp" value="maskPen"/>
    </inkml:brush>
  </inkml:definitions>
  <inkml:trace contextRef="#ctx0" brushRef="#br0">6871 15577,'0'25,"25"-25,25 0,49 50,-50-25,26-25,-1 24,1 1,74 25,24-25,-98-1,73-24,-48 0,-51 0,50 25,-49 0,0-25,-1 25,-24-25,0 0,0 0,24 25,-24-25,25 24,-25-24,-1 0,-24 25,25-25,25 0,-25 25,24 0</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19-03-13T13:46:24.178"/>
    </inkml:context>
    <inkml:brush xml:id="br0">
      <inkml:brushProperty name="width" value="0.08819" units="cm"/>
      <inkml:brushProperty name="height" value="0.35278" units="cm"/>
      <inkml:brushProperty name="tip" value="rectangle"/>
      <inkml:brushProperty name="rasterOp" value="maskPen"/>
    </inkml:brush>
  </inkml:definitions>
  <inkml:trace contextRef="#ctx0" brushRef="#br0">8434 16545,'0'0,"25"0,0 0,-1 25,1-25,25 0,-25 0,24 0,1 0,-1 0,1 0,-25 0,0 0,-1 0,1 0,0 0,0 0,0 24,-1-24,1 0,0 0,0 0,0 0,-1 0,-24 25,25-25,0 0,0 0,0 0,-1 0,-24 25</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19-03-17T11:36:15.882"/>
    </inkml:context>
    <inkml:brush xml:id="br0">
      <inkml:brushProperty name="width" value="0.05292" units="cm"/>
      <inkml:brushProperty name="height" value="0.05292" units="cm"/>
      <inkml:brushProperty name="color" value="#FF0000"/>
    </inkml:brush>
  </inkml:definitions>
  <inkml:trace contextRef="#ctx0" brushRef="#br0">18554 12080,'25'0,"0"0,24 0,1 0,0 0,74 0,0 0,74 0,1-25,-51 25,100 0,-24 0,-51 0,51 0,-51 0,1 0,-50 0,-50 0,50 0,-49 0,49 0,-25 0,-25 0,-24 0,49 0,-24 0,-26 0,50 0,25 0,-24 0,-1 0,75 0,-26 0,-48 0,24 0,-75 0,-24 0,0 0,24 0,-24 0,50 0,-51 0,26 25,-25-25,25 25,-26-25,1 0,0 24,74 26,-74-25,25 0,-26 0,1-25,0 49,0-49,0 25,-25 0,0 0,24-1,-24 1,25 25,-25-1,0-24,0 25,0-1,0-24,25 0,-25 0,0 0,0-1,0 1,0 25,0 24,-25-24,0-1,25 26,-24-50,-1 24,0 1,25 0,0-26,-50 26,26 0,-1 24,-25-24,50-26,-25 26,1 0,-1-1,-25-24,50 25,-25-26,-24 51,24-50,0-1,0 1,0 0,25 0,-49 0,49-1,-25 1,0 0,0 0,1 0,-1-25,-25 49,1 1,49-25,-50-1,50 1,-74 0,74 0,-25 0,0 24,0 1,0-50,25 50,-24-26,24 1,-25 0,0 0,25 0,-25 24,0-49,25 25,-24 25,-1-50,0 49,25-24,-25 0,0 0,25-1,-24-24,24 25,0 0,0 0,0 0,0-1,0 26,0 0,0-26,0 26,0-25,0 0,0-1,0 26,0 0,-25-25,25 24,-25 1,25-25,0 24,-25-24,25 0,-25 24,1-24,24 0,0 0,-25-25,25 25,0-1,0 1,0 0,-25 0,0-25,25 25,0-1,25 26,-25-25,25 0,-25-1,25-24,-1 50,-24-25,25 0,0-1,-25 1,50 0,-50 0,24 0,1-1,0 1,49 25,-49-25,0 0,0-1,0 1,24 25,-24-25,0-1,0 1,-1 0,1-25,-25 25,0 0,0-1,0 1,0 0,0 0,25 0,-25-1,0 1,0 0,0 25,0-26,0 1,0 0,0 0,-25-25,25 25,0 49,0-24,-49-1,49-24,-25 0,-25 24,50 1,-25-25,1 49,-1-74,0 50,25 0,-74 24,74-49,-50 24,25 1,-24 0,-1 49,0-74,26-1,-1 26,-25 0,25-26,0 1,1 0,-26 25,25-26,0 1,1 0,24 0,-25 0,25-1,-50 26,25-25,-49 49,24-24,26 0,-51-26,26 26,24-25,-50 0,26-1,-1 26,25-50,1 25,-26 0,25-25,-24 0,49 24,-25-24,-25 0,25 25,1-25,-26 25,0-25,-49 25,74 0,-24-1,24-24,-50 25,26-25,-1 0,1 0,-1 0,25 0,-24 0,-1 0,25 0,0 0,-24 0,24 0,-49 0,24 0,25 0,-24 0,24 0,-50 0,1 0,49 0,-25 0,-24 0,49 0,-49 0,24 0,1 0,-1 0,25 0,-49 0,24 0,1 0,-26 0,1-25,-1 1,1 24,-50-50,-25 0,-25 1,-98-26,98 26,75-50,-75 49,50-25,-25-24,25 25,-25-25,75 24,-50 1,25-50,-25 0,0-25,99 75,25-26,-174 26,100 24,49 1,0-51,-49-48,-25 24,-1-25,76 25,-26 49,25 1,-24-25,49-1,0 1,-25 0,0 0,0-25,0 25,1-50,-1 74,0-98,25 98,-25 50,25 1,0-26,25-24,-25 49,0-25,50 1,-50-51,0 51,49-26,-24 26,0-26,-25 26,25-26,-1 1,26-50,0-25,-50 75,49-1,-24 26,74-26,0-74,-74 75,25-75,49 25,-49 50,24-25,0 49,-74 25,50 25,0-25,-25 0,24 1,1-1,-25 0,49 0,0-24,-49-1,25 25,74-49,-75 24,75-24,-74 24,0 1,-1-1,50 0,-49 26,0-26,-1 25,-49 0,25 25,0-49,0 49,0-25,-1 25,1 0,0-25,0 0,0 25,24-24,-24 24,0 0,0-25,24 0,-24 25,0 0,0 0,-1 0,26 0,-25 0,0 0,-1 0,1 0,0 0,0 0,0 0,-1 0,1-25,0 25,0-25,24 25,-49-25,50 1,-25-1,24 25,-49-25,50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19-03-13T13:45:39.3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12378 14238,'0'25,"0"-1,0 1,0 0,-25 25,25-25,-25 24,25 1,-49 24,24-49,25 25,-25-1,0-24,25 25,-25-1,1-24,-1 25,25-26,0 1,-50 0,50 0,0 0,0-1,-25 1,1 25,24-1,-25 1,0-25,0 49,0-24,1-25,24 0,0-1,-25-24,25 25,0 0,-25 0,25 0,0-1,-25 1,0 25,25-25,0-1,-24-24,24 25</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19-03-13T13:45:40.4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11088 14759,'0'25,"-25"49,25-49,-25 24,1 26,24-50,-25 24,0 1,0 24,-24 25,24-74,0 75,-25-26,50-49,-24 24,24 1,-50 0,25-50,25 49,-49 1,24-1,-25 26,25-26,1 1,-1-25,0 24,0 1,-24 0,24-1,0-24,0 0,0-25,0 49,1-24,24 0,-25 25,0-25,0 24,25-24,-25-25,25 25,0 0,0-1,50-24,-50-99</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19-03-13T13:45:41.3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10071 14585,'0'0,"-25"0,-24 75,-1-26,50-24,-74 99,49-74,-25-1,1 26,-1 24,-24 0,49-49,-50 24,26 1,-1 24,1-50,24 1,-25 24,25-49,-24 25,24-1,-25 26,25-50,1 24,-1-24,-25 74,1-74,24 25,0-26,0 1,-24 25,49-25,-25 24,0-24,-25 25,50-25,-49 24,24-24,0-25,25 25,0 0,25-25,0-25</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19-03-13T13:45:42.43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8459 14114,'-25'0,"0"25,-24 24,-1 26,25-26,-24 51,-1-51,-25 50,1 25,0-24,24-26,0-24,26-1,-1 26,-25-51,50 26,-25 0,1-26,-1 26,0-25,0 49,0-49,25 25,-24-25,-1 24,0-24,0 0,25 0,-49 24,24-24,25 0,-25 0,0 24,-24-24,49 0,-25-25,0 25,0 24,25-24,-25-25,25 25,-24-25,-1 25,50-25,-1 0,1 0</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19-03-13T13:45:43.8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7094 13444,'0'25,"-24"25,-1-1,0 26,-49-1,24 50,-24-74,24 24,0 0,1 26,-1-26,25-24,-49 49,24 25,26-50,-51 1,50 24,-24-25,24-49,0 0,-24 74,24-49,0-25,-25 49,25 25,1-74,-1 0,25 24,-25-24,25 0,0 0,25-25,0 0</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19-03-13T13:45:44.8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6574 12378,'0'24,"0"51,-25-50,0 24,0 1,0 24,1 1,-1-26,-25 1,50-1,-49 51,24-76,0 26,-25 0,26-1,-1-24,0 25,0-1,0-24,0 25,1-25,-1 24,0-24,0 25,0-1,1 75,-1-124,25 50,-25-50,25 25,-25-25,25 24,-25 1,25 0</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19-03-13T13:45:46.23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6202 10964,'-25'49,"0"1,-25-1,25 26,1-25,-1-1,-50 50,51-74,-1 50,-50 24,1 25,74-99,-50 99,26-100,-1 51,25-50,-50 24,50-24,0 0,-25 0,1 24,24-24,-25 0,25 0,-25 24,0-24,0 25,25-25,0-1,-24 1,24 0,0 0,0 24,-25-24,0 0,25 0,0 0,-25-1,25 1,-25 0,1 0,24 24,-25-24,25 0,-25 0,0-25,25 25,-25-25,25 24,50 1,-25-25,0 0,-1 25</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19-03-13T13:46:16.124"/>
    </inkml:context>
    <inkml:brush xml:id="br0">
      <inkml:brushProperty name="width" value="0.08819" units="cm"/>
      <inkml:brushProperty name="height" value="0.35278" units="cm"/>
      <inkml:brushProperty name="tip" value="rectangle"/>
      <inkml:brushProperty name="rasterOp" value="maskPen"/>
    </inkml:brush>
  </inkml:definitions>
  <inkml:trace contextRef="#ctx0" brushRef="#br0">7417 9451,'25'0,"0"0,-1 24,1-24,0 25,-25 0,50-25,-1 25,-49 0,50-1,-25 1,-1-25,1 50,25-50,-25 0,-1 25,1-1,25 1,-25-25,-1 0,-24 25,25-25,-25 25,50-25,-50 25,25-25,24 24,-24 1,0-25,0 25,-25 0,25-25,-1 0,1 25,0-1,-75-24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32234C-3604-4AB9-A300-775293EF4BE5}" type="datetimeFigureOut">
              <a:rPr lang="zh-CN" altLang="en-US" smtClean="0"/>
              <a:t>2019/6/25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1FAF5F-5A13-4393-AAAF-5C14C0A4A602}" type="slidenum">
              <a:rPr lang="zh-CN" altLang="en-US" smtClean="0"/>
              <a:t>‹#›</a:t>
            </a:fld>
            <a:endParaRPr lang="zh-CN" altLang="en-US"/>
          </a:p>
        </p:txBody>
      </p:sp>
    </p:spTree>
    <p:extLst>
      <p:ext uri="{BB962C8B-B14F-4D97-AF65-F5344CB8AC3E}">
        <p14:creationId xmlns:p14="http://schemas.microsoft.com/office/powerpoint/2010/main" val="2909597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D8123A-8DE6-4626-A957-85759F816723}" type="slidenum">
              <a:rPr lang="zh-CN" altLang="en-US" smtClean="0">
                <a:solidFill>
                  <a:prstClr val="black"/>
                </a:solidFill>
              </a:rPr>
              <a:pPr/>
              <a:t>112</a:t>
            </a:fld>
            <a:endParaRPr lang="zh-CN" altLang="en-US">
              <a:solidFill>
                <a:prstClr val="black"/>
              </a:solidFill>
            </a:endParaRPr>
          </a:p>
        </p:txBody>
      </p:sp>
    </p:spTree>
    <p:extLst>
      <p:ext uri="{BB962C8B-B14F-4D97-AF65-F5344CB8AC3E}">
        <p14:creationId xmlns:p14="http://schemas.microsoft.com/office/powerpoint/2010/main" val="291016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DEA703-3A93-4B4C-99B0-A2DD229091D9}" type="slidenum">
              <a:rPr lang="zh-CN" altLang="en-US" smtClean="0">
                <a:solidFill>
                  <a:prstClr val="black"/>
                </a:solidFill>
              </a:rPr>
              <a:pPr/>
              <a:t>146</a:t>
            </a:fld>
            <a:endParaRPr lang="zh-CN" altLang="en-US">
              <a:solidFill>
                <a:prstClr val="black"/>
              </a:solidFill>
            </a:endParaRPr>
          </a:p>
        </p:txBody>
      </p:sp>
    </p:spTree>
    <p:extLst>
      <p:ext uri="{BB962C8B-B14F-4D97-AF65-F5344CB8AC3E}">
        <p14:creationId xmlns:p14="http://schemas.microsoft.com/office/powerpoint/2010/main" val="3694625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9C483B-7155-44D2-919E-C5E08F0DC3BB}" type="slidenum">
              <a:rPr lang="zh-CN" altLang="en-US" smtClean="0"/>
              <a:t>180</a:t>
            </a:fld>
            <a:endParaRPr lang="zh-CN" altLang="en-US"/>
          </a:p>
        </p:txBody>
      </p:sp>
    </p:spTree>
    <p:extLst>
      <p:ext uri="{BB962C8B-B14F-4D97-AF65-F5344CB8AC3E}">
        <p14:creationId xmlns:p14="http://schemas.microsoft.com/office/powerpoint/2010/main" val="1318373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818947-8FC4-4A17-A556-D2D7FC2DB35B}" type="slidenum">
              <a:rPr lang="zh-CN" altLang="en-US" smtClean="0">
                <a:solidFill>
                  <a:prstClr val="black"/>
                </a:solidFill>
              </a:rPr>
              <a:pPr/>
              <a:t>199</a:t>
            </a:fld>
            <a:endParaRPr lang="zh-CN" altLang="en-US">
              <a:solidFill>
                <a:prstClr val="black"/>
              </a:solidFill>
            </a:endParaRPr>
          </a:p>
        </p:txBody>
      </p:sp>
    </p:spTree>
    <p:extLst>
      <p:ext uri="{BB962C8B-B14F-4D97-AF65-F5344CB8AC3E}">
        <p14:creationId xmlns:p14="http://schemas.microsoft.com/office/powerpoint/2010/main" val="1948630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Date Placeholder 29"/>
          <p:cNvSpPr>
            <a:spLocks noGrp="1"/>
          </p:cNvSpPr>
          <p:nvPr>
            <p:ph type="dt" sz="half" idx="10"/>
          </p:nvPr>
        </p:nvSpPr>
        <p:spPr/>
        <p:txBody>
          <a:bodyPr/>
          <a:lstStyle/>
          <a:p>
            <a:fld id="{530820CF-B880-4189-942D-D702A7CBA730}" type="datetimeFigureOut">
              <a:rPr lang="zh-CN" altLang="en-US" smtClean="0">
                <a:solidFill>
                  <a:srgbClr val="DBF5F9">
                    <a:shade val="90000"/>
                  </a:srgbClr>
                </a:solidFill>
              </a:rPr>
              <a:pPr/>
              <a:t>2019/6/25</a:t>
            </a:fld>
            <a:endParaRPr lang="zh-CN" altLang="en-US">
              <a:solidFill>
                <a:srgbClr val="DBF5F9">
                  <a:shade val="90000"/>
                </a:srgbClr>
              </a:solidFill>
            </a:endParaRPr>
          </a:p>
        </p:txBody>
      </p:sp>
      <p:sp>
        <p:nvSpPr>
          <p:cNvPr id="19" name="Footer Placeholder 18"/>
          <p:cNvSpPr>
            <a:spLocks noGrp="1"/>
          </p:cNvSpPr>
          <p:nvPr>
            <p:ph type="ftr" sz="quarter" idx="11"/>
          </p:nvPr>
        </p:nvSpPr>
        <p:spPr/>
        <p:txBody>
          <a:bodyPr/>
          <a:lstStyle/>
          <a:p>
            <a:endParaRPr lang="zh-CN" altLang="en-US">
              <a:solidFill>
                <a:srgbClr val="DBF5F9">
                  <a:shade val="90000"/>
                </a:srgbClr>
              </a:solidFill>
            </a:endParaRPr>
          </a:p>
        </p:txBody>
      </p:sp>
      <p:sp>
        <p:nvSpPr>
          <p:cNvPr id="27" name="Slide Number Placeholder 26"/>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1029909938"/>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Content Placeholder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374729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DBF5F9">
                    <a:shade val="90000"/>
                  </a:srgbClr>
                </a:solidFill>
              </a:rPr>
              <a:pPr/>
              <a:t>2019/6/25</a:t>
            </a:fld>
            <a:endParaRPr lang="zh-CN" altLang="en-US">
              <a:solidFill>
                <a:srgbClr val="DBF5F9">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DBF5F9">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84840218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zh-CN" altLang="en-US">
              <a:solidFill>
                <a:srgbClr val="04617B">
                  <a:shade val="90000"/>
                </a:srgbClr>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424759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Date Placeholder 6"/>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8" name="Footer Placeholder 7"/>
          <p:cNvSpPr>
            <a:spLocks noGrp="1"/>
          </p:cNvSpPr>
          <p:nvPr>
            <p:ph type="ftr" sz="quarter" idx="11"/>
          </p:nvPr>
        </p:nvSpPr>
        <p:spPr/>
        <p:txBody>
          <a:bodyPr/>
          <a:lstStyle/>
          <a:p>
            <a:endParaRPr lang="zh-CN" altLang="en-US">
              <a:solidFill>
                <a:srgbClr val="04617B">
                  <a:shade val="90000"/>
                </a:srgbClr>
              </a:solidFill>
            </a:endParaRPr>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2463092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Date Placeholder 2"/>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4" name="Footer Placeholder 3"/>
          <p:cNvSpPr>
            <a:spLocks noGrp="1"/>
          </p:cNvSpPr>
          <p:nvPr>
            <p:ph type="ftr" sz="quarter" idx="11"/>
          </p:nvPr>
        </p:nvSpPr>
        <p:spPr/>
        <p:txBody>
          <a:bodyPr/>
          <a:lstStyle/>
          <a:p>
            <a:endParaRPr lang="zh-CN" altLang="en-US">
              <a:solidFill>
                <a:srgbClr val="04617B">
                  <a:shade val="90000"/>
                </a:srgbClr>
              </a:solidFill>
            </a:endParaRPr>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9821691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3" name="Footer Placeholder 2"/>
          <p:cNvSpPr>
            <a:spLocks noGrp="1"/>
          </p:cNvSpPr>
          <p:nvPr>
            <p:ph type="ftr" sz="quarter" idx="11"/>
          </p:nvPr>
        </p:nvSpPr>
        <p:spPr/>
        <p:txBody>
          <a:bodyPr/>
          <a:lstStyle/>
          <a:p>
            <a:endParaRPr lang="zh-CN" altLang="en-US">
              <a:solidFill>
                <a:srgbClr val="04617B">
                  <a:shade val="90000"/>
                </a:srgbClr>
              </a:solidFill>
            </a:endParaRP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8191714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zh-CN" altLang="en-US">
              <a:solidFill>
                <a:srgbClr val="04617B">
                  <a:shade val="90000"/>
                </a:srgbClr>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25592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zh-CN" altLang="en-US">
              <a:solidFill>
                <a:srgbClr val="04617B">
                  <a:shade val="90000"/>
                </a:srgbClr>
              </a:solidFill>
            </a:endParaRPr>
          </a:p>
        </p:txBody>
      </p:sp>
      <p:sp>
        <p:nvSpPr>
          <p:cNvPr id="7" name="Slide Number Placeholder 6"/>
          <p:cNvSpPr>
            <a:spLocks noGrp="1"/>
          </p:cNvSpPr>
          <p:nvPr>
            <p:ph type="sldNum" sz="quarter" idx="12"/>
          </p:nvPr>
        </p:nvSpPr>
        <p:spPr>
          <a:xfrm>
            <a:off x="8077200" y="6356350"/>
            <a:ext cx="609600" cy="365125"/>
          </a:xfrm>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882743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1530284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7327308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Date Placeholder 29"/>
          <p:cNvSpPr>
            <a:spLocks noGrp="1"/>
          </p:cNvSpPr>
          <p:nvPr>
            <p:ph type="dt" sz="half" idx="10"/>
          </p:nvPr>
        </p:nvSpPr>
        <p:spPr/>
        <p:txBody>
          <a:bodyPr/>
          <a:lstStyle/>
          <a:p>
            <a:fld id="{530820CF-B880-4189-942D-D702A7CBA730}" type="datetimeFigureOut">
              <a:rPr lang="zh-CN" altLang="en-US" smtClean="0">
                <a:solidFill>
                  <a:srgbClr val="DBF5F9">
                    <a:shade val="90000"/>
                  </a:srgbClr>
                </a:solidFill>
              </a:rPr>
              <a:pPr/>
              <a:t>2019/6/25</a:t>
            </a:fld>
            <a:endParaRPr lang="zh-CN" altLang="en-US">
              <a:solidFill>
                <a:srgbClr val="DBF5F9">
                  <a:shade val="90000"/>
                </a:srgbClr>
              </a:solidFill>
            </a:endParaRPr>
          </a:p>
        </p:txBody>
      </p:sp>
      <p:sp>
        <p:nvSpPr>
          <p:cNvPr id="19" name="Footer Placeholder 18"/>
          <p:cNvSpPr>
            <a:spLocks noGrp="1"/>
          </p:cNvSpPr>
          <p:nvPr>
            <p:ph type="ftr" sz="quarter" idx="11"/>
          </p:nvPr>
        </p:nvSpPr>
        <p:spPr/>
        <p:txBody>
          <a:bodyPr/>
          <a:lstStyle/>
          <a:p>
            <a:endParaRPr lang="zh-CN" altLang="en-US">
              <a:solidFill>
                <a:srgbClr val="DBF5F9">
                  <a:shade val="90000"/>
                </a:srgbClr>
              </a:solidFill>
            </a:endParaRPr>
          </a:p>
        </p:txBody>
      </p:sp>
      <p:sp>
        <p:nvSpPr>
          <p:cNvPr id="27" name="Slide Number Placeholder 26"/>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662112485"/>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Content Placeholder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4858442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DBF5F9">
                    <a:shade val="90000"/>
                  </a:srgbClr>
                </a:solidFill>
              </a:rPr>
              <a:pPr/>
              <a:t>2019/6/25</a:t>
            </a:fld>
            <a:endParaRPr lang="zh-CN" altLang="en-US">
              <a:solidFill>
                <a:srgbClr val="DBF5F9">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DBF5F9">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3048497111"/>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zh-CN" altLang="en-US">
              <a:solidFill>
                <a:srgbClr val="04617B">
                  <a:shade val="90000"/>
                </a:srgbClr>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5705193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Date Placeholder 6"/>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8" name="Footer Placeholder 7"/>
          <p:cNvSpPr>
            <a:spLocks noGrp="1"/>
          </p:cNvSpPr>
          <p:nvPr>
            <p:ph type="ftr" sz="quarter" idx="11"/>
          </p:nvPr>
        </p:nvSpPr>
        <p:spPr/>
        <p:txBody>
          <a:bodyPr/>
          <a:lstStyle/>
          <a:p>
            <a:endParaRPr lang="zh-CN" altLang="en-US">
              <a:solidFill>
                <a:srgbClr val="04617B">
                  <a:shade val="90000"/>
                </a:srgbClr>
              </a:solidFill>
            </a:endParaRPr>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4677582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Date Placeholder 2"/>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4" name="Footer Placeholder 3"/>
          <p:cNvSpPr>
            <a:spLocks noGrp="1"/>
          </p:cNvSpPr>
          <p:nvPr>
            <p:ph type="ftr" sz="quarter" idx="11"/>
          </p:nvPr>
        </p:nvSpPr>
        <p:spPr/>
        <p:txBody>
          <a:bodyPr/>
          <a:lstStyle/>
          <a:p>
            <a:endParaRPr lang="zh-CN" altLang="en-US">
              <a:solidFill>
                <a:srgbClr val="04617B">
                  <a:shade val="90000"/>
                </a:srgbClr>
              </a:solidFill>
            </a:endParaRPr>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0411139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3" name="Footer Placeholder 2"/>
          <p:cNvSpPr>
            <a:spLocks noGrp="1"/>
          </p:cNvSpPr>
          <p:nvPr>
            <p:ph type="ftr" sz="quarter" idx="11"/>
          </p:nvPr>
        </p:nvSpPr>
        <p:spPr/>
        <p:txBody>
          <a:bodyPr/>
          <a:lstStyle/>
          <a:p>
            <a:endParaRPr lang="zh-CN" altLang="en-US">
              <a:solidFill>
                <a:srgbClr val="04617B">
                  <a:shade val="90000"/>
                </a:srgbClr>
              </a:solidFill>
            </a:endParaRP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994736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zh-CN" altLang="en-US">
              <a:solidFill>
                <a:srgbClr val="04617B">
                  <a:shade val="90000"/>
                </a:srgbClr>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3924016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zh-CN" altLang="en-US">
              <a:solidFill>
                <a:srgbClr val="04617B">
                  <a:shade val="90000"/>
                </a:srgbClr>
              </a:solidFill>
            </a:endParaRPr>
          </a:p>
        </p:txBody>
      </p:sp>
      <p:sp>
        <p:nvSpPr>
          <p:cNvPr id="7" name="Slide Number Placeholder 6"/>
          <p:cNvSpPr>
            <a:spLocks noGrp="1"/>
          </p:cNvSpPr>
          <p:nvPr>
            <p:ph type="sldNum" sz="quarter" idx="12"/>
          </p:nvPr>
        </p:nvSpPr>
        <p:spPr>
          <a:xfrm>
            <a:off x="8077200" y="6356350"/>
            <a:ext cx="609600" cy="365125"/>
          </a:xfrm>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12938597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7000657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6843211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Date Placeholder 29"/>
          <p:cNvSpPr>
            <a:spLocks noGrp="1"/>
          </p:cNvSpPr>
          <p:nvPr>
            <p:ph type="dt" sz="half" idx="10"/>
          </p:nvPr>
        </p:nvSpPr>
        <p:spPr/>
        <p:txBody>
          <a:bodyPr/>
          <a:lstStyle/>
          <a:p>
            <a:fld id="{530820CF-B880-4189-942D-D702A7CBA730}" type="datetimeFigureOut">
              <a:rPr lang="zh-CN" altLang="en-US" smtClean="0">
                <a:solidFill>
                  <a:srgbClr val="DBF5F9">
                    <a:shade val="90000"/>
                  </a:srgbClr>
                </a:solidFill>
              </a:rPr>
              <a:pPr/>
              <a:t>2019/6/25</a:t>
            </a:fld>
            <a:endParaRPr lang="zh-CN" altLang="en-US">
              <a:solidFill>
                <a:srgbClr val="DBF5F9">
                  <a:shade val="90000"/>
                </a:srgbClr>
              </a:solidFill>
            </a:endParaRPr>
          </a:p>
        </p:txBody>
      </p:sp>
      <p:sp>
        <p:nvSpPr>
          <p:cNvPr id="19" name="Footer Placeholder 18"/>
          <p:cNvSpPr>
            <a:spLocks noGrp="1"/>
          </p:cNvSpPr>
          <p:nvPr>
            <p:ph type="ftr" sz="quarter" idx="11"/>
          </p:nvPr>
        </p:nvSpPr>
        <p:spPr/>
        <p:txBody>
          <a:bodyPr/>
          <a:lstStyle/>
          <a:p>
            <a:endParaRPr lang="zh-CN" altLang="en-US">
              <a:solidFill>
                <a:srgbClr val="DBF5F9">
                  <a:shade val="90000"/>
                </a:srgbClr>
              </a:solidFill>
            </a:endParaRPr>
          </a:p>
        </p:txBody>
      </p:sp>
      <p:sp>
        <p:nvSpPr>
          <p:cNvPr id="27" name="Slide Number Placeholder 26"/>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3481413762"/>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Content Placeholder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7606916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DBF5F9">
                    <a:shade val="90000"/>
                  </a:srgbClr>
                </a:solidFill>
              </a:rPr>
              <a:pPr/>
              <a:t>2019/6/25</a:t>
            </a:fld>
            <a:endParaRPr lang="zh-CN" altLang="en-US">
              <a:solidFill>
                <a:srgbClr val="DBF5F9">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DBF5F9">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3924086354"/>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zh-CN" altLang="en-US">
              <a:solidFill>
                <a:srgbClr val="04617B">
                  <a:shade val="90000"/>
                </a:srgbClr>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5657988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Date Placeholder 6"/>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8" name="Footer Placeholder 7"/>
          <p:cNvSpPr>
            <a:spLocks noGrp="1"/>
          </p:cNvSpPr>
          <p:nvPr>
            <p:ph type="ftr" sz="quarter" idx="11"/>
          </p:nvPr>
        </p:nvSpPr>
        <p:spPr/>
        <p:txBody>
          <a:bodyPr/>
          <a:lstStyle/>
          <a:p>
            <a:endParaRPr lang="zh-CN" altLang="en-US">
              <a:solidFill>
                <a:srgbClr val="04617B">
                  <a:shade val="90000"/>
                </a:srgbClr>
              </a:solidFill>
            </a:endParaRPr>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8441961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Date Placeholder 2"/>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4" name="Footer Placeholder 3"/>
          <p:cNvSpPr>
            <a:spLocks noGrp="1"/>
          </p:cNvSpPr>
          <p:nvPr>
            <p:ph type="ftr" sz="quarter" idx="11"/>
          </p:nvPr>
        </p:nvSpPr>
        <p:spPr/>
        <p:txBody>
          <a:bodyPr/>
          <a:lstStyle/>
          <a:p>
            <a:endParaRPr lang="zh-CN" altLang="en-US">
              <a:solidFill>
                <a:srgbClr val="04617B">
                  <a:shade val="90000"/>
                </a:srgbClr>
              </a:solidFill>
            </a:endParaRPr>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336475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3" name="Footer Placeholder 2"/>
          <p:cNvSpPr>
            <a:spLocks noGrp="1"/>
          </p:cNvSpPr>
          <p:nvPr>
            <p:ph type="ftr" sz="quarter" idx="11"/>
          </p:nvPr>
        </p:nvSpPr>
        <p:spPr/>
        <p:txBody>
          <a:bodyPr/>
          <a:lstStyle/>
          <a:p>
            <a:endParaRPr lang="zh-CN" altLang="en-US">
              <a:solidFill>
                <a:srgbClr val="04617B">
                  <a:shade val="90000"/>
                </a:srgbClr>
              </a:solidFill>
            </a:endParaRP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8736251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zh-CN" altLang="en-US">
              <a:solidFill>
                <a:srgbClr val="04617B">
                  <a:shade val="90000"/>
                </a:srgbClr>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127235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zh-CN" altLang="en-US">
              <a:solidFill>
                <a:srgbClr val="04617B">
                  <a:shade val="90000"/>
                </a:srgbClr>
              </a:solidFill>
            </a:endParaRPr>
          </a:p>
        </p:txBody>
      </p:sp>
      <p:sp>
        <p:nvSpPr>
          <p:cNvPr id="7" name="Slide Number Placeholder 6"/>
          <p:cNvSpPr>
            <a:spLocks noGrp="1"/>
          </p:cNvSpPr>
          <p:nvPr>
            <p:ph type="sldNum" sz="quarter" idx="12"/>
          </p:nvPr>
        </p:nvSpPr>
        <p:spPr>
          <a:xfrm>
            <a:off x="8077200" y="6356350"/>
            <a:ext cx="609600" cy="365125"/>
          </a:xfrm>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22239539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378621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513516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Date Placeholder 29"/>
          <p:cNvSpPr>
            <a:spLocks noGrp="1"/>
          </p:cNvSpPr>
          <p:nvPr>
            <p:ph type="dt" sz="half" idx="10"/>
          </p:nvPr>
        </p:nvSpPr>
        <p:spPr/>
        <p:txBody>
          <a:bodyPr/>
          <a:lstStyle/>
          <a:p>
            <a:fld id="{530820CF-B880-4189-942D-D702A7CBA730}" type="datetimeFigureOut">
              <a:rPr lang="zh-CN" altLang="en-US" smtClean="0">
                <a:solidFill>
                  <a:srgbClr val="DBF5F9">
                    <a:shade val="90000"/>
                  </a:srgbClr>
                </a:solidFill>
              </a:rPr>
              <a:pPr/>
              <a:t>2019/6/25</a:t>
            </a:fld>
            <a:endParaRPr lang="zh-CN" altLang="en-US">
              <a:solidFill>
                <a:srgbClr val="DBF5F9">
                  <a:shade val="90000"/>
                </a:srgbClr>
              </a:solidFill>
            </a:endParaRPr>
          </a:p>
        </p:txBody>
      </p:sp>
      <p:sp>
        <p:nvSpPr>
          <p:cNvPr id="19" name="Footer Placeholder 18"/>
          <p:cNvSpPr>
            <a:spLocks noGrp="1"/>
          </p:cNvSpPr>
          <p:nvPr>
            <p:ph type="ftr" sz="quarter" idx="11"/>
          </p:nvPr>
        </p:nvSpPr>
        <p:spPr/>
        <p:txBody>
          <a:bodyPr/>
          <a:lstStyle/>
          <a:p>
            <a:endParaRPr lang="zh-CN" altLang="en-US">
              <a:solidFill>
                <a:srgbClr val="DBF5F9">
                  <a:shade val="90000"/>
                </a:srgbClr>
              </a:solidFill>
            </a:endParaRPr>
          </a:p>
        </p:txBody>
      </p:sp>
      <p:sp>
        <p:nvSpPr>
          <p:cNvPr id="27" name="Slide Number Placeholder 26"/>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2664424508"/>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Content Placeholder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8088783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DBF5F9">
                    <a:shade val="90000"/>
                  </a:srgbClr>
                </a:solidFill>
              </a:rPr>
              <a:pPr/>
              <a:t>2019/6/25</a:t>
            </a:fld>
            <a:endParaRPr lang="zh-CN" altLang="en-US">
              <a:solidFill>
                <a:srgbClr val="DBF5F9">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DBF5F9">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2328117130"/>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zh-CN" altLang="en-US">
              <a:solidFill>
                <a:srgbClr val="04617B">
                  <a:shade val="90000"/>
                </a:srgbClr>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1507384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Date Placeholder 6"/>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8" name="Footer Placeholder 7"/>
          <p:cNvSpPr>
            <a:spLocks noGrp="1"/>
          </p:cNvSpPr>
          <p:nvPr>
            <p:ph type="ftr" sz="quarter" idx="11"/>
          </p:nvPr>
        </p:nvSpPr>
        <p:spPr/>
        <p:txBody>
          <a:bodyPr/>
          <a:lstStyle/>
          <a:p>
            <a:endParaRPr lang="zh-CN" altLang="en-US">
              <a:solidFill>
                <a:srgbClr val="04617B">
                  <a:shade val="90000"/>
                </a:srgbClr>
              </a:solidFill>
            </a:endParaRPr>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4277829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Date Placeholder 2"/>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4" name="Footer Placeholder 3"/>
          <p:cNvSpPr>
            <a:spLocks noGrp="1"/>
          </p:cNvSpPr>
          <p:nvPr>
            <p:ph type="ftr" sz="quarter" idx="11"/>
          </p:nvPr>
        </p:nvSpPr>
        <p:spPr/>
        <p:txBody>
          <a:bodyPr/>
          <a:lstStyle/>
          <a:p>
            <a:endParaRPr lang="zh-CN" altLang="en-US">
              <a:solidFill>
                <a:srgbClr val="04617B">
                  <a:shade val="90000"/>
                </a:srgbClr>
              </a:solidFill>
            </a:endParaRPr>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7866069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3" name="Footer Placeholder 2"/>
          <p:cNvSpPr>
            <a:spLocks noGrp="1"/>
          </p:cNvSpPr>
          <p:nvPr>
            <p:ph type="ftr" sz="quarter" idx="11"/>
          </p:nvPr>
        </p:nvSpPr>
        <p:spPr/>
        <p:txBody>
          <a:bodyPr/>
          <a:lstStyle/>
          <a:p>
            <a:endParaRPr lang="zh-CN" altLang="en-US">
              <a:solidFill>
                <a:srgbClr val="04617B">
                  <a:shade val="90000"/>
                </a:srgbClr>
              </a:solidFill>
            </a:endParaRP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4487418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zh-CN" altLang="en-US">
              <a:solidFill>
                <a:srgbClr val="04617B">
                  <a:shade val="90000"/>
                </a:srgbClr>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6029189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zh-CN" altLang="en-US">
              <a:solidFill>
                <a:srgbClr val="04617B">
                  <a:shade val="90000"/>
                </a:srgbClr>
              </a:solidFill>
            </a:endParaRPr>
          </a:p>
        </p:txBody>
      </p:sp>
      <p:sp>
        <p:nvSpPr>
          <p:cNvPr id="7" name="Slide Number Placeholder 6"/>
          <p:cNvSpPr>
            <a:spLocks noGrp="1"/>
          </p:cNvSpPr>
          <p:nvPr>
            <p:ph type="sldNum" sz="quarter" idx="12"/>
          </p:nvPr>
        </p:nvSpPr>
        <p:spPr>
          <a:xfrm>
            <a:off x="8077200" y="6356350"/>
            <a:ext cx="609600" cy="365125"/>
          </a:xfrm>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35482845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878027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618221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Date Placeholder 29"/>
          <p:cNvSpPr>
            <a:spLocks noGrp="1"/>
          </p:cNvSpPr>
          <p:nvPr>
            <p:ph type="dt" sz="half" idx="10"/>
          </p:nvPr>
        </p:nvSpPr>
        <p:spPr/>
        <p:txBody>
          <a:bodyPr/>
          <a:lstStyle/>
          <a:p>
            <a:fld id="{530820CF-B880-4189-942D-D702A7CBA730}" type="datetimeFigureOut">
              <a:rPr lang="zh-CN" altLang="en-US" smtClean="0">
                <a:solidFill>
                  <a:srgbClr val="DBF5F9">
                    <a:shade val="90000"/>
                  </a:srgbClr>
                </a:solidFill>
              </a:rPr>
              <a:pPr/>
              <a:t>2019/6/25</a:t>
            </a:fld>
            <a:endParaRPr lang="zh-CN" altLang="en-US">
              <a:solidFill>
                <a:srgbClr val="DBF5F9">
                  <a:shade val="90000"/>
                </a:srgbClr>
              </a:solidFill>
            </a:endParaRPr>
          </a:p>
        </p:txBody>
      </p:sp>
      <p:sp>
        <p:nvSpPr>
          <p:cNvPr id="19" name="Footer Placeholder 18"/>
          <p:cNvSpPr>
            <a:spLocks noGrp="1"/>
          </p:cNvSpPr>
          <p:nvPr>
            <p:ph type="ftr" sz="quarter" idx="11"/>
          </p:nvPr>
        </p:nvSpPr>
        <p:spPr/>
        <p:txBody>
          <a:bodyPr/>
          <a:lstStyle/>
          <a:p>
            <a:endParaRPr lang="zh-CN" altLang="en-US">
              <a:solidFill>
                <a:srgbClr val="DBF5F9">
                  <a:shade val="90000"/>
                </a:srgbClr>
              </a:solidFill>
            </a:endParaRPr>
          </a:p>
        </p:txBody>
      </p:sp>
      <p:sp>
        <p:nvSpPr>
          <p:cNvPr id="27" name="Slide Number Placeholder 26"/>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1233452914"/>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Content Placeholder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4696673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DBF5F9">
                    <a:shade val="90000"/>
                  </a:srgbClr>
                </a:solidFill>
              </a:rPr>
              <a:pPr/>
              <a:t>2019/6/25</a:t>
            </a:fld>
            <a:endParaRPr lang="zh-CN" altLang="en-US">
              <a:solidFill>
                <a:srgbClr val="DBF5F9">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DBF5F9">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DBF5F9">
                    <a:shade val="90000"/>
                  </a:srgbClr>
                </a:solidFill>
              </a:rPr>
              <a:pPr/>
              <a:t>‹#›</a:t>
            </a:fld>
            <a:endParaRPr lang="zh-CN" altLang="en-US">
              <a:solidFill>
                <a:srgbClr val="DBF5F9">
                  <a:shade val="90000"/>
                </a:srgbClr>
              </a:solidFill>
            </a:endParaRPr>
          </a:p>
        </p:txBody>
      </p:sp>
    </p:spTree>
    <p:extLst>
      <p:ext uri="{BB962C8B-B14F-4D97-AF65-F5344CB8AC3E}">
        <p14:creationId xmlns:p14="http://schemas.microsoft.com/office/powerpoint/2010/main" val="2617974806"/>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zh-CN" altLang="en-US">
              <a:solidFill>
                <a:srgbClr val="04617B">
                  <a:shade val="90000"/>
                </a:srgbClr>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1461657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Date Placeholder 6"/>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8" name="Footer Placeholder 7"/>
          <p:cNvSpPr>
            <a:spLocks noGrp="1"/>
          </p:cNvSpPr>
          <p:nvPr>
            <p:ph type="ftr" sz="quarter" idx="11"/>
          </p:nvPr>
        </p:nvSpPr>
        <p:spPr/>
        <p:txBody>
          <a:bodyPr/>
          <a:lstStyle/>
          <a:p>
            <a:endParaRPr lang="zh-CN" altLang="en-US">
              <a:solidFill>
                <a:srgbClr val="04617B">
                  <a:shade val="90000"/>
                </a:srgbClr>
              </a:solidFill>
            </a:endParaRPr>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63320011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Date Placeholder 2"/>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4" name="Footer Placeholder 3"/>
          <p:cNvSpPr>
            <a:spLocks noGrp="1"/>
          </p:cNvSpPr>
          <p:nvPr>
            <p:ph type="ftr" sz="quarter" idx="11"/>
          </p:nvPr>
        </p:nvSpPr>
        <p:spPr/>
        <p:txBody>
          <a:bodyPr/>
          <a:lstStyle/>
          <a:p>
            <a:endParaRPr lang="zh-CN" altLang="en-US">
              <a:solidFill>
                <a:srgbClr val="04617B">
                  <a:shade val="90000"/>
                </a:srgbClr>
              </a:solidFill>
            </a:endParaRPr>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6668277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3" name="Footer Placeholder 2"/>
          <p:cNvSpPr>
            <a:spLocks noGrp="1"/>
          </p:cNvSpPr>
          <p:nvPr>
            <p:ph type="ftr" sz="quarter" idx="11"/>
          </p:nvPr>
        </p:nvSpPr>
        <p:spPr/>
        <p:txBody>
          <a:bodyPr/>
          <a:lstStyle/>
          <a:p>
            <a:endParaRPr lang="zh-CN" altLang="en-US">
              <a:solidFill>
                <a:srgbClr val="04617B">
                  <a:shade val="90000"/>
                </a:srgbClr>
              </a:solidFill>
            </a:endParaRP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27460987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zh-CN" altLang="en-US">
              <a:solidFill>
                <a:srgbClr val="04617B">
                  <a:shade val="90000"/>
                </a:srgbClr>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2447617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zh-CN" altLang="en-US">
              <a:solidFill>
                <a:srgbClr val="04617B">
                  <a:shade val="90000"/>
                </a:srgbClr>
              </a:solidFill>
            </a:endParaRPr>
          </a:p>
        </p:txBody>
      </p:sp>
      <p:sp>
        <p:nvSpPr>
          <p:cNvPr id="7" name="Slide Number Placeholder 6"/>
          <p:cNvSpPr>
            <a:spLocks noGrp="1"/>
          </p:cNvSpPr>
          <p:nvPr>
            <p:ph type="sldNum" sz="quarter" idx="12"/>
          </p:nvPr>
        </p:nvSpPr>
        <p:spPr>
          <a:xfrm>
            <a:off x="8077200" y="6356350"/>
            <a:ext cx="609600" cy="365125"/>
          </a:xfrm>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26255745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35380098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zh-CN" alt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spTree>
    <p:extLst>
      <p:ext uri="{BB962C8B-B14F-4D97-AF65-F5344CB8AC3E}">
        <p14:creationId xmlns:p14="http://schemas.microsoft.com/office/powerpoint/2010/main" val="770661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2019/6/25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2019/6/25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12491111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38538494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269459496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240986589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30820CF-B880-4189-942D-D702A7CBA730}" type="datetimeFigureOut">
              <a:rPr lang="zh-CN" altLang="en-US" smtClean="0">
                <a:solidFill>
                  <a:srgbClr val="04617B">
                    <a:shade val="90000"/>
                  </a:srgbClr>
                </a:solidFill>
              </a:rPr>
              <a:pPr/>
              <a:t>2019/6/25</a:t>
            </a:fld>
            <a:endParaRPr lang="zh-CN" altLang="en-US">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C913308-F349-4B6D-A68A-DD1791B4A57B}" type="slidenum">
              <a:rPr lang="zh-CN" altLang="en-US" smtClean="0">
                <a:solidFill>
                  <a:srgbClr val="04617B">
                    <a:shade val="90000"/>
                  </a:srgbClr>
                </a:solidFill>
              </a:rPr>
              <a:pPr/>
              <a:t>‹#›</a:t>
            </a:fld>
            <a:endParaRPr lang="zh-CN" altLang="en-US">
              <a:solidFill>
                <a:srgbClr val="04617B">
                  <a:shade val="90000"/>
                </a:srgbClr>
              </a:solidFill>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361922458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9.wmf"/><Relationship Id="rId4" Type="http://schemas.openxmlformats.org/officeDocument/2006/relationships/oleObject" Target="../embeddings/oleObject7.bin"/></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13.xml"/><Relationship Id="rId1" Type="http://schemas.openxmlformats.org/officeDocument/2006/relationships/vmlDrawing" Target="../drawings/vmlDrawing37.vml"/><Relationship Id="rId4" Type="http://schemas.openxmlformats.org/officeDocument/2006/relationships/image" Target="../media/image105.wmf"/></Relationships>
</file>

<file path=ppt/slides/_rels/slide101.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123.emf"/><Relationship Id="rId18" Type="http://schemas.openxmlformats.org/officeDocument/2006/relationships/customXml" Target="../ink/ink10.xml"/><Relationship Id="rId26" Type="http://schemas.openxmlformats.org/officeDocument/2006/relationships/customXml" Target="../ink/ink14.xml"/><Relationship Id="rId3" Type="http://schemas.openxmlformats.org/officeDocument/2006/relationships/image" Target="../media/image118.emf"/><Relationship Id="rId21" Type="http://schemas.openxmlformats.org/officeDocument/2006/relationships/image" Target="../media/image127.emf"/><Relationship Id="rId7" Type="http://schemas.openxmlformats.org/officeDocument/2006/relationships/image" Target="../media/image120.emf"/><Relationship Id="rId12" Type="http://schemas.openxmlformats.org/officeDocument/2006/relationships/customXml" Target="../ink/ink7.xml"/><Relationship Id="rId17" Type="http://schemas.openxmlformats.org/officeDocument/2006/relationships/image" Target="../media/image125.emf"/><Relationship Id="rId25" Type="http://schemas.openxmlformats.org/officeDocument/2006/relationships/image" Target="../media/image129.emf"/><Relationship Id="rId2" Type="http://schemas.openxmlformats.org/officeDocument/2006/relationships/customXml" Target="../ink/ink2.xml"/><Relationship Id="rId16" Type="http://schemas.openxmlformats.org/officeDocument/2006/relationships/customXml" Target="../ink/ink9.xml"/><Relationship Id="rId20" Type="http://schemas.openxmlformats.org/officeDocument/2006/relationships/customXml" Target="../ink/ink11.xml"/><Relationship Id="rId29" Type="http://schemas.openxmlformats.org/officeDocument/2006/relationships/image" Target="../media/image131.emf"/><Relationship Id="rId1" Type="http://schemas.openxmlformats.org/officeDocument/2006/relationships/slideLayout" Target="../slideLayouts/slideLayout13.xml"/><Relationship Id="rId6" Type="http://schemas.openxmlformats.org/officeDocument/2006/relationships/customXml" Target="../ink/ink4.xml"/><Relationship Id="rId11" Type="http://schemas.openxmlformats.org/officeDocument/2006/relationships/image" Target="../media/image122.emf"/><Relationship Id="rId24" Type="http://schemas.openxmlformats.org/officeDocument/2006/relationships/customXml" Target="../ink/ink13.xml"/><Relationship Id="rId5" Type="http://schemas.openxmlformats.org/officeDocument/2006/relationships/image" Target="../media/image119.emf"/><Relationship Id="rId15" Type="http://schemas.openxmlformats.org/officeDocument/2006/relationships/image" Target="../media/image124.emf"/><Relationship Id="rId23" Type="http://schemas.openxmlformats.org/officeDocument/2006/relationships/image" Target="../media/image128.emf"/><Relationship Id="rId28" Type="http://schemas.openxmlformats.org/officeDocument/2006/relationships/customXml" Target="../ink/ink15.xml"/><Relationship Id="rId10" Type="http://schemas.openxmlformats.org/officeDocument/2006/relationships/customXml" Target="../ink/ink6.xml"/><Relationship Id="rId19" Type="http://schemas.openxmlformats.org/officeDocument/2006/relationships/image" Target="../media/image126.emf"/><Relationship Id="rId31" Type="http://schemas.openxmlformats.org/officeDocument/2006/relationships/image" Target="../media/image132.emf"/><Relationship Id="rId4" Type="http://schemas.openxmlformats.org/officeDocument/2006/relationships/customXml" Target="../ink/ink3.xml"/><Relationship Id="rId9" Type="http://schemas.openxmlformats.org/officeDocument/2006/relationships/image" Target="../media/image121.emf"/><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130.emf"/><Relationship Id="rId30" Type="http://schemas.openxmlformats.org/officeDocument/2006/relationships/customXml" Target="../ink/ink1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07.tmp"/><Relationship Id="rId2" Type="http://schemas.openxmlformats.org/officeDocument/2006/relationships/slideLayout" Target="../slideLayouts/slideLayout13.xml"/><Relationship Id="rId1" Type="http://schemas.openxmlformats.org/officeDocument/2006/relationships/vmlDrawing" Target="../drawings/vmlDrawing38.vml"/><Relationship Id="rId5" Type="http://schemas.openxmlformats.org/officeDocument/2006/relationships/image" Target="../media/image106.wmf"/><Relationship Id="rId4" Type="http://schemas.openxmlformats.org/officeDocument/2006/relationships/oleObject" Target="../embeddings/oleObject90.bin"/></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13.xml"/><Relationship Id="rId1" Type="http://schemas.openxmlformats.org/officeDocument/2006/relationships/vmlDrawing" Target="../drawings/vmlDrawing39.vml"/><Relationship Id="rId4" Type="http://schemas.openxmlformats.org/officeDocument/2006/relationships/image" Target="../media/image108.wmf"/></Relationships>
</file>

<file path=ppt/slides/_rels/slide105.xml.rels><?xml version="1.0" encoding="UTF-8" standalone="yes"?>
<Relationships xmlns="http://schemas.openxmlformats.org/package/2006/relationships"><Relationship Id="rId2" Type="http://schemas.openxmlformats.org/officeDocument/2006/relationships/image" Target="../media/image109.tmp"/><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13.xml"/><Relationship Id="rId1" Type="http://schemas.openxmlformats.org/officeDocument/2006/relationships/vmlDrawing" Target="../drawings/vmlDrawing40.vml"/><Relationship Id="rId4" Type="http://schemas.openxmlformats.org/officeDocument/2006/relationships/image" Target="../media/image110.w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112.tmp"/><Relationship Id="rId2" Type="http://schemas.openxmlformats.org/officeDocument/2006/relationships/slideLayout" Target="../slideLayouts/slideLayout13.xml"/><Relationship Id="rId1" Type="http://schemas.openxmlformats.org/officeDocument/2006/relationships/vmlDrawing" Target="../drawings/vmlDrawing41.vml"/><Relationship Id="rId6" Type="http://schemas.openxmlformats.org/officeDocument/2006/relationships/image" Target="../media/image111.wmf"/><Relationship Id="rId5" Type="http://schemas.openxmlformats.org/officeDocument/2006/relationships/oleObject" Target="../embeddings/oleObject93.bin"/><Relationship Id="rId4" Type="http://schemas.openxmlformats.org/officeDocument/2006/relationships/image" Target="../media/image113.tm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116.tmp"/><Relationship Id="rId7" Type="http://schemas.openxmlformats.org/officeDocument/2006/relationships/image" Target="../media/image115.wmf"/><Relationship Id="rId2" Type="http://schemas.openxmlformats.org/officeDocument/2006/relationships/slideLayout" Target="../slideLayouts/slideLayout13.xml"/><Relationship Id="rId1" Type="http://schemas.openxmlformats.org/officeDocument/2006/relationships/vmlDrawing" Target="../drawings/vmlDrawing42.vml"/><Relationship Id="rId6" Type="http://schemas.openxmlformats.org/officeDocument/2006/relationships/oleObject" Target="../embeddings/oleObject95.bin"/><Relationship Id="rId5" Type="http://schemas.openxmlformats.org/officeDocument/2006/relationships/image" Target="../media/image114.wmf"/><Relationship Id="rId4" Type="http://schemas.openxmlformats.org/officeDocument/2006/relationships/oleObject" Target="../embeddings/oleObject94.bin"/></Relationships>
</file>

<file path=ppt/slides/_rels/slide111.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4.xml"/><Relationship Id="rId1" Type="http://schemas.openxmlformats.org/officeDocument/2006/relationships/vmlDrawing" Target="../drawings/vmlDrawing43.vml"/><Relationship Id="rId5" Type="http://schemas.openxmlformats.org/officeDocument/2006/relationships/image" Target="../media/image118.wmf"/><Relationship Id="rId4" Type="http://schemas.openxmlformats.org/officeDocument/2006/relationships/oleObject" Target="../embeddings/oleObject96.bin"/></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4.xml"/><Relationship Id="rId1" Type="http://schemas.openxmlformats.org/officeDocument/2006/relationships/vmlDrawing" Target="../drawings/vmlDrawing44.vml"/><Relationship Id="rId4" Type="http://schemas.openxmlformats.org/officeDocument/2006/relationships/image" Target="../media/image119.wmf"/></Relationships>
</file>

<file path=ppt/slides/_rels/slide118.xml.rels><?xml version="1.0" encoding="UTF-8" standalone="yes"?>
<Relationships xmlns="http://schemas.openxmlformats.org/package/2006/relationships"><Relationship Id="rId2" Type="http://schemas.openxmlformats.org/officeDocument/2006/relationships/image" Target="../media/image120.tmp"/><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2" Type="http://schemas.openxmlformats.org/officeDocument/2006/relationships/image" Target="../media/image121.tmp"/><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image" Target="../media/image11.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24.xml"/><Relationship Id="rId1" Type="http://schemas.openxmlformats.org/officeDocument/2006/relationships/vmlDrawing" Target="../drawings/vmlDrawing45.vml"/><Relationship Id="rId4" Type="http://schemas.openxmlformats.org/officeDocument/2006/relationships/image" Target="../media/image122.wmf"/></Relationships>
</file>

<file path=ppt/slides/_rels/slide122.xml.rels><?xml version="1.0" encoding="UTF-8" standalone="yes"?>
<Relationships xmlns="http://schemas.openxmlformats.org/package/2006/relationships"><Relationship Id="rId3" Type="http://schemas.openxmlformats.org/officeDocument/2006/relationships/image" Target="../media/image124.tmp"/><Relationship Id="rId2" Type="http://schemas.openxmlformats.org/officeDocument/2006/relationships/slideLayout" Target="../slideLayouts/slideLayout24.xml"/><Relationship Id="rId1" Type="http://schemas.openxmlformats.org/officeDocument/2006/relationships/vmlDrawing" Target="../drawings/vmlDrawing46.vml"/><Relationship Id="rId5" Type="http://schemas.openxmlformats.org/officeDocument/2006/relationships/image" Target="../media/image123.wmf"/><Relationship Id="rId4" Type="http://schemas.openxmlformats.org/officeDocument/2006/relationships/oleObject" Target="../embeddings/oleObject99.bin"/></Relationships>
</file>

<file path=ppt/slides/_rels/slide123.xml.rels><?xml version="1.0" encoding="UTF-8" standalone="yes"?>
<Relationships xmlns="http://schemas.openxmlformats.org/package/2006/relationships"><Relationship Id="rId8" Type="http://schemas.openxmlformats.org/officeDocument/2006/relationships/image" Target="../media/image126.wmf"/><Relationship Id="rId3" Type="http://schemas.openxmlformats.org/officeDocument/2006/relationships/image" Target="../media/image128.tmp"/><Relationship Id="rId7" Type="http://schemas.openxmlformats.org/officeDocument/2006/relationships/oleObject" Target="../embeddings/oleObject101.bin"/><Relationship Id="rId2" Type="http://schemas.openxmlformats.org/officeDocument/2006/relationships/slideLayout" Target="../slideLayouts/slideLayout24.xml"/><Relationship Id="rId1" Type="http://schemas.openxmlformats.org/officeDocument/2006/relationships/vmlDrawing" Target="../drawings/vmlDrawing47.vml"/><Relationship Id="rId6" Type="http://schemas.openxmlformats.org/officeDocument/2006/relationships/image" Target="../media/image129.tmp"/><Relationship Id="rId11" Type="http://schemas.openxmlformats.org/officeDocument/2006/relationships/image" Target="../media/image130.tmp"/><Relationship Id="rId5" Type="http://schemas.openxmlformats.org/officeDocument/2006/relationships/image" Target="../media/image125.wmf"/><Relationship Id="rId10" Type="http://schemas.openxmlformats.org/officeDocument/2006/relationships/image" Target="../media/image127.wmf"/><Relationship Id="rId4" Type="http://schemas.openxmlformats.org/officeDocument/2006/relationships/oleObject" Target="../embeddings/oleObject100.bin"/><Relationship Id="rId9" Type="http://schemas.openxmlformats.org/officeDocument/2006/relationships/oleObject" Target="../embeddings/oleObject102.bin"/></Relationships>
</file>

<file path=ppt/slides/_rels/slide124.xml.rels><?xml version="1.0" encoding="UTF-8" standalone="yes"?>
<Relationships xmlns="http://schemas.openxmlformats.org/package/2006/relationships"><Relationship Id="rId8" Type="http://schemas.openxmlformats.org/officeDocument/2006/relationships/image" Target="../media/image132.wmf"/><Relationship Id="rId3" Type="http://schemas.openxmlformats.org/officeDocument/2006/relationships/oleObject" Target="../embeddings/oleObject103.bin"/><Relationship Id="rId7" Type="http://schemas.openxmlformats.org/officeDocument/2006/relationships/oleObject" Target="../embeddings/oleObject104.bin"/><Relationship Id="rId2" Type="http://schemas.openxmlformats.org/officeDocument/2006/relationships/slideLayout" Target="../slideLayouts/slideLayout24.xml"/><Relationship Id="rId1" Type="http://schemas.openxmlformats.org/officeDocument/2006/relationships/vmlDrawing" Target="../drawings/vmlDrawing48.vml"/><Relationship Id="rId6" Type="http://schemas.openxmlformats.org/officeDocument/2006/relationships/image" Target="../media/image134.tmp"/><Relationship Id="rId5" Type="http://schemas.openxmlformats.org/officeDocument/2006/relationships/image" Target="../media/image133.tmp"/><Relationship Id="rId4" Type="http://schemas.openxmlformats.org/officeDocument/2006/relationships/image" Target="../media/image131.wmf"/></Relationships>
</file>

<file path=ppt/slides/_rels/slide125.xml.rels><?xml version="1.0" encoding="UTF-8" standalone="yes"?>
<Relationships xmlns="http://schemas.openxmlformats.org/package/2006/relationships"><Relationship Id="rId8" Type="http://schemas.openxmlformats.org/officeDocument/2006/relationships/image" Target="../media/image138.tmp"/><Relationship Id="rId3" Type="http://schemas.openxmlformats.org/officeDocument/2006/relationships/image" Target="../media/image137.tmp"/><Relationship Id="rId7" Type="http://schemas.openxmlformats.org/officeDocument/2006/relationships/image" Target="../media/image136.wmf"/><Relationship Id="rId2" Type="http://schemas.openxmlformats.org/officeDocument/2006/relationships/slideLayout" Target="../slideLayouts/slideLayout24.xml"/><Relationship Id="rId1" Type="http://schemas.openxmlformats.org/officeDocument/2006/relationships/vmlDrawing" Target="../drawings/vmlDrawing49.vml"/><Relationship Id="rId6" Type="http://schemas.openxmlformats.org/officeDocument/2006/relationships/oleObject" Target="../embeddings/oleObject106.bin"/><Relationship Id="rId5" Type="http://schemas.openxmlformats.org/officeDocument/2006/relationships/image" Target="../media/image135.wmf"/><Relationship Id="rId4" Type="http://schemas.openxmlformats.org/officeDocument/2006/relationships/oleObject" Target="../embeddings/oleObject105.bin"/></Relationships>
</file>

<file path=ppt/slides/_rels/slide126.xml.rels><?xml version="1.0" encoding="UTF-8" standalone="yes"?>
<Relationships xmlns="http://schemas.openxmlformats.org/package/2006/relationships"><Relationship Id="rId3" Type="http://schemas.openxmlformats.org/officeDocument/2006/relationships/image" Target="../media/image140.tmp"/><Relationship Id="rId2" Type="http://schemas.openxmlformats.org/officeDocument/2006/relationships/slideLayout" Target="../slideLayouts/slideLayout24.xml"/><Relationship Id="rId1" Type="http://schemas.openxmlformats.org/officeDocument/2006/relationships/vmlDrawing" Target="../drawings/vmlDrawing50.vml"/><Relationship Id="rId5" Type="http://schemas.openxmlformats.org/officeDocument/2006/relationships/image" Target="../media/image139.wmf"/><Relationship Id="rId4" Type="http://schemas.openxmlformats.org/officeDocument/2006/relationships/oleObject" Target="../embeddings/oleObject107.bin"/></Relationships>
</file>

<file path=ppt/slides/_rels/slide127.xml.rels><?xml version="1.0" encoding="UTF-8" standalone="yes"?>
<Relationships xmlns="http://schemas.openxmlformats.org/package/2006/relationships"><Relationship Id="rId3" Type="http://schemas.openxmlformats.org/officeDocument/2006/relationships/image" Target="../media/image142.tmp"/><Relationship Id="rId2" Type="http://schemas.openxmlformats.org/officeDocument/2006/relationships/slideLayout" Target="../slideLayouts/slideLayout24.xml"/><Relationship Id="rId1" Type="http://schemas.openxmlformats.org/officeDocument/2006/relationships/vmlDrawing" Target="../drawings/vmlDrawing51.vml"/><Relationship Id="rId5" Type="http://schemas.openxmlformats.org/officeDocument/2006/relationships/image" Target="../media/image141.wmf"/><Relationship Id="rId4" Type="http://schemas.openxmlformats.org/officeDocument/2006/relationships/oleObject" Target="../embeddings/oleObject108.bin"/></Relationships>
</file>

<file path=ppt/slides/_rels/slide128.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143.tmp"/><Relationship Id="rId1" Type="http://schemas.openxmlformats.org/officeDocument/2006/relationships/slideLayout" Target="../slideLayouts/slideLayout24.xml"/><Relationship Id="rId4" Type="http://schemas.openxmlformats.org/officeDocument/2006/relationships/image" Target="../media/image31.emf"/></Relationships>
</file>

<file path=ppt/slides/_rels/slide129.xml.rels><?xml version="1.0" encoding="UTF-8" standalone="yes"?>
<Relationships xmlns="http://schemas.openxmlformats.org/package/2006/relationships"><Relationship Id="rId2" Type="http://schemas.openxmlformats.org/officeDocument/2006/relationships/image" Target="../media/image144.tmp"/><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oleObject" Target="../embeddings/oleObject9.bin"/><Relationship Id="rId7" Type="http://schemas.openxmlformats.org/officeDocument/2006/relationships/image" Target="../media/image13.wmf"/><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10.jpeg"/><Relationship Id="rId4" Type="http://schemas.openxmlformats.org/officeDocument/2006/relationships/image" Target="../media/image12.wmf"/><Relationship Id="rId9" Type="http://schemas.openxmlformats.org/officeDocument/2006/relationships/image" Target="../media/image14.w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2" Type="http://schemas.openxmlformats.org/officeDocument/2006/relationships/image" Target="../media/image143.tmp"/><Relationship Id="rId1" Type="http://schemas.openxmlformats.org/officeDocument/2006/relationships/slideLayout" Target="../slideLayouts/slideLayout24.xml"/></Relationships>
</file>

<file path=ppt/slides/_rels/slide134.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6.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8.xml.rels><?xml version="1.0" encoding="UTF-8" standalone="yes"?>
<Relationships xmlns="http://schemas.openxmlformats.org/package/2006/relationships"><Relationship Id="rId2" Type="http://schemas.openxmlformats.org/officeDocument/2006/relationships/image" Target="../media/image142.tmp"/><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2" Type="http://schemas.openxmlformats.org/officeDocument/2006/relationships/image" Target="../media/image147.tmp"/><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149.tmp"/><Relationship Id="rId2" Type="http://schemas.openxmlformats.org/officeDocument/2006/relationships/image" Target="../media/image148.tmp"/><Relationship Id="rId1" Type="http://schemas.openxmlformats.org/officeDocument/2006/relationships/slideLayout" Target="../slideLayouts/slideLayout2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6.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151.tmp"/></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9.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6.vml"/><Relationship Id="rId4" Type="http://schemas.openxmlformats.org/officeDocument/2006/relationships/oleObject" Target="../embeddings/oleObject13.bin"/></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35.xml"/><Relationship Id="rId1" Type="http://schemas.openxmlformats.org/officeDocument/2006/relationships/vmlDrawing" Target="../drawings/vmlDrawing52.vml"/><Relationship Id="rId4" Type="http://schemas.openxmlformats.org/officeDocument/2006/relationships/image" Target="../media/image152.w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35.xml"/><Relationship Id="rId1" Type="http://schemas.openxmlformats.org/officeDocument/2006/relationships/vmlDrawing" Target="../drawings/vmlDrawing53.vml"/><Relationship Id="rId4" Type="http://schemas.openxmlformats.org/officeDocument/2006/relationships/image" Target="../media/image153.wmf"/></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35.xml"/><Relationship Id="rId1" Type="http://schemas.openxmlformats.org/officeDocument/2006/relationships/vmlDrawing" Target="../drawings/vmlDrawing54.vml"/><Relationship Id="rId4" Type="http://schemas.openxmlformats.org/officeDocument/2006/relationships/image" Target="../media/image154.wmf"/></Relationships>
</file>

<file path=ppt/slides/_rels/slide15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5.xml"/></Relationships>
</file>

<file path=ppt/slides/_rels/slide15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5.xml"/></Relationships>
</file>

<file path=ppt/slides/_rels/slide156.xml.rels><?xml version="1.0" encoding="UTF-8" standalone="yes"?>
<Relationships xmlns="http://schemas.openxmlformats.org/package/2006/relationships"><Relationship Id="rId8" Type="http://schemas.openxmlformats.org/officeDocument/2006/relationships/image" Target="../media/image157.wmf"/><Relationship Id="rId13" Type="http://schemas.openxmlformats.org/officeDocument/2006/relationships/oleObject" Target="../embeddings/oleObject117.bin"/><Relationship Id="rId3" Type="http://schemas.openxmlformats.org/officeDocument/2006/relationships/oleObject" Target="../embeddings/oleObject112.bin"/><Relationship Id="rId7" Type="http://schemas.openxmlformats.org/officeDocument/2006/relationships/oleObject" Target="../embeddings/oleObject114.bin"/><Relationship Id="rId12" Type="http://schemas.openxmlformats.org/officeDocument/2006/relationships/image" Target="../media/image159.wmf"/><Relationship Id="rId2" Type="http://schemas.openxmlformats.org/officeDocument/2006/relationships/slideLayout" Target="../slideLayouts/slideLayout35.xml"/><Relationship Id="rId1" Type="http://schemas.openxmlformats.org/officeDocument/2006/relationships/vmlDrawing" Target="../drawings/vmlDrawing55.vml"/><Relationship Id="rId6" Type="http://schemas.openxmlformats.org/officeDocument/2006/relationships/image" Target="../media/image156.wmf"/><Relationship Id="rId11" Type="http://schemas.openxmlformats.org/officeDocument/2006/relationships/oleObject" Target="../embeddings/oleObject116.bin"/><Relationship Id="rId5" Type="http://schemas.openxmlformats.org/officeDocument/2006/relationships/oleObject" Target="../embeddings/oleObject113.bin"/><Relationship Id="rId10" Type="http://schemas.openxmlformats.org/officeDocument/2006/relationships/image" Target="../media/image158.wmf"/><Relationship Id="rId4" Type="http://schemas.openxmlformats.org/officeDocument/2006/relationships/image" Target="../media/image155.wmf"/><Relationship Id="rId9" Type="http://schemas.openxmlformats.org/officeDocument/2006/relationships/oleObject" Target="../embeddings/oleObject115.bin"/><Relationship Id="rId14" Type="http://schemas.openxmlformats.org/officeDocument/2006/relationships/image" Target="../media/image160.w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8.xml.rels><?xml version="1.0" encoding="UTF-8" standalone="yes"?>
<Relationships xmlns="http://schemas.openxmlformats.org/package/2006/relationships"><Relationship Id="rId8" Type="http://schemas.openxmlformats.org/officeDocument/2006/relationships/oleObject" Target="../embeddings/oleObject120.bin"/><Relationship Id="rId3" Type="http://schemas.openxmlformats.org/officeDocument/2006/relationships/image" Target="../media/image10.jpeg"/><Relationship Id="rId7" Type="http://schemas.openxmlformats.org/officeDocument/2006/relationships/image" Target="../media/image162.wmf"/><Relationship Id="rId2" Type="http://schemas.openxmlformats.org/officeDocument/2006/relationships/slideLayout" Target="../slideLayouts/slideLayout35.xml"/><Relationship Id="rId1" Type="http://schemas.openxmlformats.org/officeDocument/2006/relationships/vmlDrawing" Target="../drawings/vmlDrawing56.vml"/><Relationship Id="rId6" Type="http://schemas.openxmlformats.org/officeDocument/2006/relationships/oleObject" Target="../embeddings/oleObject119.bin"/><Relationship Id="rId5" Type="http://schemas.openxmlformats.org/officeDocument/2006/relationships/image" Target="../media/image161.wmf"/><Relationship Id="rId4" Type="http://schemas.openxmlformats.org/officeDocument/2006/relationships/oleObject" Target="../embeddings/oleObject118.bin"/><Relationship Id="rId9" Type="http://schemas.openxmlformats.org/officeDocument/2006/relationships/image" Target="../media/image163.wmf"/></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35.xml"/><Relationship Id="rId1" Type="http://schemas.openxmlformats.org/officeDocument/2006/relationships/vmlDrawing" Target="../drawings/vmlDrawing57.vml"/><Relationship Id="rId4" Type="http://schemas.openxmlformats.org/officeDocument/2006/relationships/image" Target="../media/image164.wmf"/></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35.xml"/><Relationship Id="rId1" Type="http://schemas.openxmlformats.org/officeDocument/2006/relationships/vmlDrawing" Target="../drawings/vmlDrawing58.vml"/><Relationship Id="rId4" Type="http://schemas.openxmlformats.org/officeDocument/2006/relationships/image" Target="../media/image165.wm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35.xml"/><Relationship Id="rId1" Type="http://schemas.openxmlformats.org/officeDocument/2006/relationships/vmlDrawing" Target="../drawings/vmlDrawing59.vml"/><Relationship Id="rId4" Type="http://schemas.openxmlformats.org/officeDocument/2006/relationships/image" Target="../media/image166.wmf"/></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35.xml"/><Relationship Id="rId1" Type="http://schemas.openxmlformats.org/officeDocument/2006/relationships/vmlDrawing" Target="../drawings/vmlDrawing60.vml"/><Relationship Id="rId4" Type="http://schemas.openxmlformats.org/officeDocument/2006/relationships/image" Target="../media/image166.wmf"/></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35.xml"/><Relationship Id="rId1" Type="http://schemas.openxmlformats.org/officeDocument/2006/relationships/vmlDrawing" Target="../drawings/vmlDrawing61.vml"/><Relationship Id="rId4" Type="http://schemas.openxmlformats.org/officeDocument/2006/relationships/image" Target="../media/image167.wmf"/></Relationships>
</file>

<file path=ppt/slides/_rels/slide167.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35.xml"/></Relationships>
</file>

<file path=ppt/slides/_rels/slide168.xml.rels><?xml version="1.0" encoding="UTF-8" standalone="yes"?>
<Relationships xmlns="http://schemas.openxmlformats.org/package/2006/relationships"><Relationship Id="rId2" Type="http://schemas.openxmlformats.org/officeDocument/2006/relationships/image" Target="../media/image169.tmp"/><Relationship Id="rId1" Type="http://schemas.openxmlformats.org/officeDocument/2006/relationships/slideLayout" Target="../slideLayouts/slideLayout3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2.xml.rels><?xml version="1.0" encoding="UTF-8" standalone="yes"?>
<Relationships xmlns="http://schemas.openxmlformats.org/package/2006/relationships"><Relationship Id="rId2" Type="http://schemas.openxmlformats.org/officeDocument/2006/relationships/image" Target="../media/image170.tmp"/><Relationship Id="rId1" Type="http://schemas.openxmlformats.org/officeDocument/2006/relationships/slideLayout" Target="../slideLayouts/slideLayout35.xml"/></Relationships>
</file>

<file path=ppt/slides/_rels/slide173.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3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8.xml.rels><?xml version="1.0" encoding="UTF-8" standalone="yes"?>
<Relationships xmlns="http://schemas.openxmlformats.org/package/2006/relationships"><Relationship Id="rId2" Type="http://schemas.openxmlformats.org/officeDocument/2006/relationships/image" Target="../media/image170.tmp"/><Relationship Id="rId1" Type="http://schemas.openxmlformats.org/officeDocument/2006/relationships/slideLayout" Target="../slideLayouts/slideLayout35.xml"/></Relationships>
</file>

<file path=ppt/slides/_rels/slide179.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2.xml.rels><?xml version="1.0" encoding="UTF-8" standalone="yes"?>
<Relationships xmlns="http://schemas.openxmlformats.org/package/2006/relationships"><Relationship Id="rId8" Type="http://schemas.openxmlformats.org/officeDocument/2006/relationships/image" Target="../media/image174.wmf"/><Relationship Id="rId3" Type="http://schemas.openxmlformats.org/officeDocument/2006/relationships/oleObject" Target="../embeddings/oleObject126.bin"/><Relationship Id="rId7" Type="http://schemas.openxmlformats.org/officeDocument/2006/relationships/oleObject" Target="../embeddings/oleObject128.bin"/><Relationship Id="rId2" Type="http://schemas.openxmlformats.org/officeDocument/2006/relationships/slideLayout" Target="../slideLayouts/slideLayout35.xml"/><Relationship Id="rId1" Type="http://schemas.openxmlformats.org/officeDocument/2006/relationships/vmlDrawing" Target="../drawings/vmlDrawing62.vml"/><Relationship Id="rId6" Type="http://schemas.openxmlformats.org/officeDocument/2006/relationships/image" Target="../media/image173.wmf"/><Relationship Id="rId5" Type="http://schemas.openxmlformats.org/officeDocument/2006/relationships/oleObject" Target="../embeddings/oleObject127.bin"/><Relationship Id="rId10" Type="http://schemas.openxmlformats.org/officeDocument/2006/relationships/image" Target="../media/image175.wmf"/><Relationship Id="rId4" Type="http://schemas.openxmlformats.org/officeDocument/2006/relationships/image" Target="../media/image172.wmf"/><Relationship Id="rId9" Type="http://schemas.openxmlformats.org/officeDocument/2006/relationships/oleObject" Target="../embeddings/oleObject129.bin"/></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Layout" Target="../slideLayouts/slideLayout35.xml"/><Relationship Id="rId1" Type="http://schemas.openxmlformats.org/officeDocument/2006/relationships/vmlDrawing" Target="../drawings/vmlDrawing63.vml"/><Relationship Id="rId4" Type="http://schemas.openxmlformats.org/officeDocument/2006/relationships/image" Target="../media/image176.wmf"/></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35.xml"/><Relationship Id="rId1" Type="http://schemas.openxmlformats.org/officeDocument/2006/relationships/vmlDrawing" Target="../drawings/vmlDrawing64.vml"/><Relationship Id="rId4" Type="http://schemas.openxmlformats.org/officeDocument/2006/relationships/image" Target="../media/image177.wmf"/></Relationships>
</file>

<file path=ppt/slides/_rels/slide185.xml.rels><?xml version="1.0" encoding="UTF-8" standalone="yes"?>
<Relationships xmlns="http://schemas.openxmlformats.org/package/2006/relationships"><Relationship Id="rId2" Type="http://schemas.openxmlformats.org/officeDocument/2006/relationships/image" Target="../media/image178.tmp"/><Relationship Id="rId1" Type="http://schemas.openxmlformats.org/officeDocument/2006/relationships/slideLayout" Target="../slideLayouts/slideLayout35.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Layout" Target="../slideLayouts/slideLayout35.xml"/><Relationship Id="rId1" Type="http://schemas.openxmlformats.org/officeDocument/2006/relationships/vmlDrawing" Target="../drawings/vmlDrawing65.vml"/><Relationship Id="rId4" Type="http://schemas.openxmlformats.org/officeDocument/2006/relationships/image" Target="../media/image179.wmf"/></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8.xml.rels><?xml version="1.0" encoding="UTF-8" standalone="yes"?>
<Relationships xmlns="http://schemas.openxmlformats.org/package/2006/relationships"><Relationship Id="rId2" Type="http://schemas.openxmlformats.org/officeDocument/2006/relationships/image" Target="../media/image180.tmp"/><Relationship Id="rId1" Type="http://schemas.openxmlformats.org/officeDocument/2006/relationships/slideLayout" Target="../slideLayouts/slideLayout3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oleObject" Target="../embeddings/oleObject14.bin"/><Relationship Id="rId7" Type="http://schemas.openxmlformats.org/officeDocument/2006/relationships/image" Target="../media/image16.wmf"/><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oleObject" Target="../embeddings/oleObject16.bin"/><Relationship Id="rId11" Type="http://schemas.openxmlformats.org/officeDocument/2006/relationships/image" Target="../media/image18.wmf"/><Relationship Id="rId5" Type="http://schemas.openxmlformats.org/officeDocument/2006/relationships/oleObject" Target="../embeddings/oleObject15.bin"/><Relationship Id="rId10" Type="http://schemas.openxmlformats.org/officeDocument/2006/relationships/oleObject" Target="../embeddings/oleObject18.bin"/><Relationship Id="rId4" Type="http://schemas.openxmlformats.org/officeDocument/2006/relationships/image" Target="../media/image15.wmf"/><Relationship Id="rId9" Type="http://schemas.openxmlformats.org/officeDocument/2006/relationships/image" Target="../media/image17.wmf"/></Relationships>
</file>

<file path=ppt/slides/_rels/slide19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35.xml"/><Relationship Id="rId1" Type="http://schemas.openxmlformats.org/officeDocument/2006/relationships/vmlDrawing" Target="../drawings/vmlDrawing66.vml"/><Relationship Id="rId5" Type="http://schemas.openxmlformats.org/officeDocument/2006/relationships/image" Target="../media/image181.wmf"/><Relationship Id="rId4" Type="http://schemas.openxmlformats.org/officeDocument/2006/relationships/oleObject" Target="../embeddings/oleObject133.bin"/></Relationships>
</file>

<file path=ppt/slides/_rels/slide191.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3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7.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3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99.xml.rels><?xml version="1.0" encoding="UTF-8" standalone="yes"?>
<Relationships xmlns="http://schemas.openxmlformats.org/package/2006/relationships"><Relationship Id="rId8" Type="http://schemas.openxmlformats.org/officeDocument/2006/relationships/oleObject" Target="../embeddings/oleObject136.bin"/><Relationship Id="rId13" Type="http://schemas.openxmlformats.org/officeDocument/2006/relationships/image" Target="../media/image187.wmf"/><Relationship Id="rId3" Type="http://schemas.openxmlformats.org/officeDocument/2006/relationships/notesSlide" Target="../notesSlides/notesSlide4.xml"/><Relationship Id="rId7" Type="http://schemas.openxmlformats.org/officeDocument/2006/relationships/image" Target="../media/image184.wmf"/><Relationship Id="rId12" Type="http://schemas.openxmlformats.org/officeDocument/2006/relationships/oleObject" Target="../embeddings/oleObject138.bin"/><Relationship Id="rId2" Type="http://schemas.openxmlformats.org/officeDocument/2006/relationships/slideLayout" Target="../slideLayouts/slideLayout46.xml"/><Relationship Id="rId1" Type="http://schemas.openxmlformats.org/officeDocument/2006/relationships/vmlDrawing" Target="../drawings/vmlDrawing67.vml"/><Relationship Id="rId6" Type="http://schemas.openxmlformats.org/officeDocument/2006/relationships/oleObject" Target="../embeddings/oleObject135.bin"/><Relationship Id="rId11" Type="http://schemas.openxmlformats.org/officeDocument/2006/relationships/image" Target="../media/image186.wmf"/><Relationship Id="rId5" Type="http://schemas.openxmlformats.org/officeDocument/2006/relationships/image" Target="../media/image183.wmf"/><Relationship Id="rId10" Type="http://schemas.openxmlformats.org/officeDocument/2006/relationships/oleObject" Target="../embeddings/oleObject137.bin"/><Relationship Id="rId4" Type="http://schemas.openxmlformats.org/officeDocument/2006/relationships/oleObject" Target="../embeddings/oleObject134.bin"/><Relationship Id="rId9" Type="http://schemas.openxmlformats.org/officeDocument/2006/relationships/image" Target="../media/image185.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jpeg"/><Relationship Id="rId1" Type="http://schemas.openxmlformats.org/officeDocument/2006/relationships/slideLayout" Target="../slideLayouts/slideLayout13.xml"/><Relationship Id="rId4" Type="http://schemas.openxmlformats.org/officeDocument/2006/relationships/image" Target="../media/image20.emf"/></Relationships>
</file>

<file path=ppt/slides/_rels/slide20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6.xml"/></Relationships>
</file>

<file path=ppt/slides/_rels/slide201.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46.xml"/></Relationships>
</file>

<file path=ppt/slides/_rels/slide202.xml.rels><?xml version="1.0" encoding="UTF-8" standalone="yes"?>
<Relationships xmlns="http://schemas.openxmlformats.org/package/2006/relationships"><Relationship Id="rId8" Type="http://schemas.openxmlformats.org/officeDocument/2006/relationships/image" Target="../media/image191.wmf"/><Relationship Id="rId3" Type="http://schemas.openxmlformats.org/officeDocument/2006/relationships/oleObject" Target="../embeddings/oleObject139.bin"/><Relationship Id="rId7" Type="http://schemas.openxmlformats.org/officeDocument/2006/relationships/oleObject" Target="../embeddings/oleObject141.bin"/><Relationship Id="rId12" Type="http://schemas.openxmlformats.org/officeDocument/2006/relationships/image" Target="../media/image193.wmf"/><Relationship Id="rId2" Type="http://schemas.openxmlformats.org/officeDocument/2006/relationships/slideLayout" Target="../slideLayouts/slideLayout46.xml"/><Relationship Id="rId1" Type="http://schemas.openxmlformats.org/officeDocument/2006/relationships/vmlDrawing" Target="../drawings/vmlDrawing68.vml"/><Relationship Id="rId6" Type="http://schemas.openxmlformats.org/officeDocument/2006/relationships/image" Target="../media/image190.wmf"/><Relationship Id="rId11" Type="http://schemas.openxmlformats.org/officeDocument/2006/relationships/oleObject" Target="../embeddings/oleObject143.bin"/><Relationship Id="rId5" Type="http://schemas.openxmlformats.org/officeDocument/2006/relationships/oleObject" Target="../embeddings/oleObject140.bin"/><Relationship Id="rId10" Type="http://schemas.openxmlformats.org/officeDocument/2006/relationships/image" Target="../media/image192.wmf"/><Relationship Id="rId4" Type="http://schemas.openxmlformats.org/officeDocument/2006/relationships/image" Target="../media/image189.wmf"/><Relationship Id="rId9" Type="http://schemas.openxmlformats.org/officeDocument/2006/relationships/oleObject" Target="../embeddings/oleObject142.bin"/></Relationships>
</file>

<file path=ppt/slides/_rels/slide203.xml.rels><?xml version="1.0" encoding="UTF-8" standalone="yes"?>
<Relationships xmlns="http://schemas.openxmlformats.org/package/2006/relationships"><Relationship Id="rId8" Type="http://schemas.openxmlformats.org/officeDocument/2006/relationships/image" Target="../media/image196.wmf"/><Relationship Id="rId3" Type="http://schemas.openxmlformats.org/officeDocument/2006/relationships/oleObject" Target="../embeddings/oleObject144.bin"/><Relationship Id="rId7" Type="http://schemas.openxmlformats.org/officeDocument/2006/relationships/oleObject" Target="../embeddings/oleObject146.bin"/><Relationship Id="rId2" Type="http://schemas.openxmlformats.org/officeDocument/2006/relationships/slideLayout" Target="../slideLayouts/slideLayout46.xml"/><Relationship Id="rId1" Type="http://schemas.openxmlformats.org/officeDocument/2006/relationships/vmlDrawing" Target="../drawings/vmlDrawing69.vml"/><Relationship Id="rId6" Type="http://schemas.openxmlformats.org/officeDocument/2006/relationships/image" Target="../media/image195.wmf"/><Relationship Id="rId5" Type="http://schemas.openxmlformats.org/officeDocument/2006/relationships/oleObject" Target="../embeddings/oleObject145.bin"/><Relationship Id="rId10" Type="http://schemas.openxmlformats.org/officeDocument/2006/relationships/image" Target="../media/image197.wmf"/><Relationship Id="rId4" Type="http://schemas.openxmlformats.org/officeDocument/2006/relationships/image" Target="../media/image194.wmf"/><Relationship Id="rId9" Type="http://schemas.openxmlformats.org/officeDocument/2006/relationships/oleObject" Target="../embeddings/oleObject147.bin"/></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46.xml"/><Relationship Id="rId1" Type="http://schemas.openxmlformats.org/officeDocument/2006/relationships/vmlDrawing" Target="../drawings/vmlDrawing70.vml"/><Relationship Id="rId4" Type="http://schemas.openxmlformats.org/officeDocument/2006/relationships/image" Target="../media/image198.wmf"/></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46.xml"/><Relationship Id="rId1" Type="http://schemas.openxmlformats.org/officeDocument/2006/relationships/vmlDrawing" Target="../drawings/vmlDrawing71.vml"/><Relationship Id="rId4" Type="http://schemas.openxmlformats.org/officeDocument/2006/relationships/image" Target="../media/image199.wmf"/></Relationships>
</file>

<file path=ppt/slides/_rels/slide206.xml.rels><?xml version="1.0" encoding="UTF-8" standalone="yes"?>
<Relationships xmlns="http://schemas.openxmlformats.org/package/2006/relationships"><Relationship Id="rId3" Type="http://schemas.openxmlformats.org/officeDocument/2006/relationships/image" Target="../media/image201.tmp"/><Relationship Id="rId2" Type="http://schemas.openxmlformats.org/officeDocument/2006/relationships/slideLayout" Target="../slideLayouts/slideLayout46.xml"/><Relationship Id="rId1" Type="http://schemas.openxmlformats.org/officeDocument/2006/relationships/vmlDrawing" Target="../drawings/vmlDrawing72.vml"/><Relationship Id="rId5" Type="http://schemas.openxmlformats.org/officeDocument/2006/relationships/image" Target="../media/image200.wmf"/><Relationship Id="rId4" Type="http://schemas.openxmlformats.org/officeDocument/2006/relationships/oleObject" Target="../embeddings/oleObject150.bin"/></Relationships>
</file>

<file path=ppt/slides/_rels/slide207.xml.rels><?xml version="1.0" encoding="UTF-8" standalone="yes"?>
<Relationships xmlns="http://schemas.openxmlformats.org/package/2006/relationships"><Relationship Id="rId8" Type="http://schemas.openxmlformats.org/officeDocument/2006/relationships/image" Target="../media/image204.wmf"/><Relationship Id="rId3" Type="http://schemas.openxmlformats.org/officeDocument/2006/relationships/oleObject" Target="../embeddings/oleObject151.bin"/><Relationship Id="rId7" Type="http://schemas.openxmlformats.org/officeDocument/2006/relationships/oleObject" Target="../embeddings/oleObject153.bin"/><Relationship Id="rId2" Type="http://schemas.openxmlformats.org/officeDocument/2006/relationships/slideLayout" Target="../slideLayouts/slideLayout46.xml"/><Relationship Id="rId1" Type="http://schemas.openxmlformats.org/officeDocument/2006/relationships/vmlDrawing" Target="../drawings/vmlDrawing73.vml"/><Relationship Id="rId6" Type="http://schemas.openxmlformats.org/officeDocument/2006/relationships/image" Target="../media/image203.wmf"/><Relationship Id="rId5" Type="http://schemas.openxmlformats.org/officeDocument/2006/relationships/oleObject" Target="../embeddings/oleObject152.bin"/><Relationship Id="rId10" Type="http://schemas.openxmlformats.org/officeDocument/2006/relationships/image" Target="../media/image205.wmf"/><Relationship Id="rId4" Type="http://schemas.openxmlformats.org/officeDocument/2006/relationships/image" Target="../media/image202.wmf"/><Relationship Id="rId9" Type="http://schemas.openxmlformats.org/officeDocument/2006/relationships/oleObject" Target="../embeddings/oleObject154.bin"/></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46.xml"/><Relationship Id="rId1" Type="http://schemas.openxmlformats.org/officeDocument/2006/relationships/vmlDrawing" Target="../drawings/vmlDrawing74.vml"/><Relationship Id="rId6" Type="http://schemas.openxmlformats.org/officeDocument/2006/relationships/image" Target="../media/image207.wmf"/><Relationship Id="rId5" Type="http://schemas.openxmlformats.org/officeDocument/2006/relationships/oleObject" Target="../embeddings/oleObject156.bin"/><Relationship Id="rId4" Type="http://schemas.openxmlformats.org/officeDocument/2006/relationships/image" Target="../media/image206.wmf"/></Relationships>
</file>

<file path=ppt/slides/_rels/slide209.xml.rels><?xml version="1.0" encoding="UTF-8" standalone="yes"?>
<Relationships xmlns="http://schemas.openxmlformats.org/package/2006/relationships"><Relationship Id="rId8" Type="http://schemas.openxmlformats.org/officeDocument/2006/relationships/image" Target="../media/image210.wmf"/><Relationship Id="rId13" Type="http://schemas.openxmlformats.org/officeDocument/2006/relationships/oleObject" Target="../embeddings/oleObject162.bin"/><Relationship Id="rId18" Type="http://schemas.openxmlformats.org/officeDocument/2006/relationships/image" Target="../media/image215.wmf"/><Relationship Id="rId3" Type="http://schemas.openxmlformats.org/officeDocument/2006/relationships/oleObject" Target="../embeddings/oleObject157.bin"/><Relationship Id="rId7" Type="http://schemas.openxmlformats.org/officeDocument/2006/relationships/oleObject" Target="../embeddings/oleObject159.bin"/><Relationship Id="rId12" Type="http://schemas.openxmlformats.org/officeDocument/2006/relationships/image" Target="../media/image212.wmf"/><Relationship Id="rId17" Type="http://schemas.openxmlformats.org/officeDocument/2006/relationships/oleObject" Target="../embeddings/oleObject164.bin"/><Relationship Id="rId2" Type="http://schemas.openxmlformats.org/officeDocument/2006/relationships/slideLayout" Target="../slideLayouts/slideLayout46.xml"/><Relationship Id="rId16" Type="http://schemas.openxmlformats.org/officeDocument/2006/relationships/image" Target="../media/image214.wmf"/><Relationship Id="rId1" Type="http://schemas.openxmlformats.org/officeDocument/2006/relationships/vmlDrawing" Target="../drawings/vmlDrawing75.vml"/><Relationship Id="rId6" Type="http://schemas.openxmlformats.org/officeDocument/2006/relationships/image" Target="../media/image209.wmf"/><Relationship Id="rId11" Type="http://schemas.openxmlformats.org/officeDocument/2006/relationships/oleObject" Target="../embeddings/oleObject161.bin"/><Relationship Id="rId5" Type="http://schemas.openxmlformats.org/officeDocument/2006/relationships/oleObject" Target="../embeddings/oleObject158.bin"/><Relationship Id="rId15" Type="http://schemas.openxmlformats.org/officeDocument/2006/relationships/oleObject" Target="../embeddings/oleObject163.bin"/><Relationship Id="rId10" Type="http://schemas.openxmlformats.org/officeDocument/2006/relationships/image" Target="../media/image211.wmf"/><Relationship Id="rId4" Type="http://schemas.openxmlformats.org/officeDocument/2006/relationships/image" Target="../media/image208.wmf"/><Relationship Id="rId9" Type="http://schemas.openxmlformats.org/officeDocument/2006/relationships/oleObject" Target="../embeddings/oleObject160.bin"/><Relationship Id="rId14" Type="http://schemas.openxmlformats.org/officeDocument/2006/relationships/image" Target="../media/image213.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46.xml"/><Relationship Id="rId1" Type="http://schemas.openxmlformats.org/officeDocument/2006/relationships/vmlDrawing" Target="../drawings/vmlDrawing76.vml"/><Relationship Id="rId4" Type="http://schemas.openxmlformats.org/officeDocument/2006/relationships/image" Target="../media/image216.wmf"/></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166.bin"/><Relationship Id="rId2" Type="http://schemas.openxmlformats.org/officeDocument/2006/relationships/slideLayout" Target="../slideLayouts/slideLayout46.xml"/><Relationship Id="rId1" Type="http://schemas.openxmlformats.org/officeDocument/2006/relationships/vmlDrawing" Target="../drawings/vmlDrawing77.vml"/><Relationship Id="rId6" Type="http://schemas.openxmlformats.org/officeDocument/2006/relationships/image" Target="../media/image218.wmf"/><Relationship Id="rId5" Type="http://schemas.openxmlformats.org/officeDocument/2006/relationships/oleObject" Target="../embeddings/oleObject167.bin"/><Relationship Id="rId4" Type="http://schemas.openxmlformats.org/officeDocument/2006/relationships/image" Target="../media/image217.wmf"/></Relationships>
</file>

<file path=ppt/slides/_rels/slide212.xml.rels><?xml version="1.0" encoding="UTF-8" standalone="yes"?>
<Relationships xmlns="http://schemas.openxmlformats.org/package/2006/relationships"><Relationship Id="rId8" Type="http://schemas.openxmlformats.org/officeDocument/2006/relationships/image" Target="../media/image220.wmf"/><Relationship Id="rId3" Type="http://schemas.openxmlformats.org/officeDocument/2006/relationships/oleObject" Target="../embeddings/oleObject168.bin"/><Relationship Id="rId7" Type="http://schemas.openxmlformats.org/officeDocument/2006/relationships/oleObject" Target="../embeddings/oleObject170.bin"/><Relationship Id="rId12" Type="http://schemas.openxmlformats.org/officeDocument/2006/relationships/image" Target="../media/image222.wmf"/><Relationship Id="rId2" Type="http://schemas.openxmlformats.org/officeDocument/2006/relationships/slideLayout" Target="../slideLayouts/slideLayout46.xml"/><Relationship Id="rId1" Type="http://schemas.openxmlformats.org/officeDocument/2006/relationships/vmlDrawing" Target="../drawings/vmlDrawing78.vml"/><Relationship Id="rId6" Type="http://schemas.openxmlformats.org/officeDocument/2006/relationships/image" Target="../media/image219.wmf"/><Relationship Id="rId11" Type="http://schemas.openxmlformats.org/officeDocument/2006/relationships/oleObject" Target="../embeddings/oleObject172.bin"/><Relationship Id="rId5" Type="http://schemas.openxmlformats.org/officeDocument/2006/relationships/oleObject" Target="../embeddings/oleObject169.bin"/><Relationship Id="rId10" Type="http://schemas.openxmlformats.org/officeDocument/2006/relationships/image" Target="../media/image221.wmf"/><Relationship Id="rId4" Type="http://schemas.openxmlformats.org/officeDocument/2006/relationships/image" Target="../media/image217.wmf"/><Relationship Id="rId9" Type="http://schemas.openxmlformats.org/officeDocument/2006/relationships/oleObject" Target="../embeddings/oleObject171.bin"/></Relationships>
</file>

<file path=ppt/slides/_rels/slide213.xml.rels><?xml version="1.0" encoding="UTF-8" standalone="yes"?>
<Relationships xmlns="http://schemas.openxmlformats.org/package/2006/relationships"><Relationship Id="rId8" Type="http://schemas.openxmlformats.org/officeDocument/2006/relationships/image" Target="../media/image225.wmf"/><Relationship Id="rId3" Type="http://schemas.openxmlformats.org/officeDocument/2006/relationships/oleObject" Target="../embeddings/oleObject173.bin"/><Relationship Id="rId7" Type="http://schemas.openxmlformats.org/officeDocument/2006/relationships/oleObject" Target="../embeddings/oleObject175.bin"/><Relationship Id="rId2" Type="http://schemas.openxmlformats.org/officeDocument/2006/relationships/slideLayout" Target="../slideLayouts/slideLayout46.xml"/><Relationship Id="rId1" Type="http://schemas.openxmlformats.org/officeDocument/2006/relationships/vmlDrawing" Target="../drawings/vmlDrawing79.vml"/><Relationship Id="rId6" Type="http://schemas.openxmlformats.org/officeDocument/2006/relationships/image" Target="../media/image224.wmf"/><Relationship Id="rId5" Type="http://schemas.openxmlformats.org/officeDocument/2006/relationships/oleObject" Target="../embeddings/oleObject174.bin"/><Relationship Id="rId4" Type="http://schemas.openxmlformats.org/officeDocument/2006/relationships/image" Target="../media/image223.wmf"/></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176.bin"/><Relationship Id="rId2" Type="http://schemas.openxmlformats.org/officeDocument/2006/relationships/slideLayout" Target="../slideLayouts/slideLayout46.xml"/><Relationship Id="rId1" Type="http://schemas.openxmlformats.org/officeDocument/2006/relationships/vmlDrawing" Target="../drawings/vmlDrawing80.vml"/><Relationship Id="rId4" Type="http://schemas.openxmlformats.org/officeDocument/2006/relationships/image" Target="../media/image226.wmf"/></Relationships>
</file>

<file path=ppt/slides/_rels/slide216.xml.rels><?xml version="1.0" encoding="UTF-8" standalone="yes"?>
<Relationships xmlns="http://schemas.openxmlformats.org/package/2006/relationships"><Relationship Id="rId8" Type="http://schemas.openxmlformats.org/officeDocument/2006/relationships/image" Target="../media/image229.wmf"/><Relationship Id="rId13" Type="http://schemas.openxmlformats.org/officeDocument/2006/relationships/oleObject" Target="../embeddings/oleObject182.bin"/><Relationship Id="rId3" Type="http://schemas.openxmlformats.org/officeDocument/2006/relationships/oleObject" Target="../embeddings/oleObject177.bin"/><Relationship Id="rId7" Type="http://schemas.openxmlformats.org/officeDocument/2006/relationships/oleObject" Target="../embeddings/oleObject179.bin"/><Relationship Id="rId12" Type="http://schemas.openxmlformats.org/officeDocument/2006/relationships/image" Target="../media/image231.wmf"/><Relationship Id="rId2" Type="http://schemas.openxmlformats.org/officeDocument/2006/relationships/slideLayout" Target="../slideLayouts/slideLayout46.xml"/><Relationship Id="rId1" Type="http://schemas.openxmlformats.org/officeDocument/2006/relationships/vmlDrawing" Target="../drawings/vmlDrawing81.vml"/><Relationship Id="rId6" Type="http://schemas.openxmlformats.org/officeDocument/2006/relationships/image" Target="../media/image228.wmf"/><Relationship Id="rId11" Type="http://schemas.openxmlformats.org/officeDocument/2006/relationships/oleObject" Target="../embeddings/oleObject181.bin"/><Relationship Id="rId5" Type="http://schemas.openxmlformats.org/officeDocument/2006/relationships/oleObject" Target="../embeddings/oleObject178.bin"/><Relationship Id="rId10" Type="http://schemas.openxmlformats.org/officeDocument/2006/relationships/image" Target="../media/image230.wmf"/><Relationship Id="rId4" Type="http://schemas.openxmlformats.org/officeDocument/2006/relationships/image" Target="../media/image227.wmf"/><Relationship Id="rId9" Type="http://schemas.openxmlformats.org/officeDocument/2006/relationships/oleObject" Target="../embeddings/oleObject180.bin"/><Relationship Id="rId14" Type="http://schemas.openxmlformats.org/officeDocument/2006/relationships/image" Target="../media/image232.wmf"/></Relationships>
</file>

<file path=ppt/slides/_rels/slide217.xml.rels><?xml version="1.0" encoding="UTF-8" standalone="yes"?>
<Relationships xmlns="http://schemas.openxmlformats.org/package/2006/relationships"><Relationship Id="rId8" Type="http://schemas.openxmlformats.org/officeDocument/2006/relationships/image" Target="../media/image234.wmf"/><Relationship Id="rId3" Type="http://schemas.openxmlformats.org/officeDocument/2006/relationships/oleObject" Target="../embeddings/oleObject183.bin"/><Relationship Id="rId7" Type="http://schemas.openxmlformats.org/officeDocument/2006/relationships/oleObject" Target="../embeddings/oleObject185.bin"/><Relationship Id="rId2" Type="http://schemas.openxmlformats.org/officeDocument/2006/relationships/slideLayout" Target="../slideLayouts/slideLayout46.xml"/><Relationship Id="rId1" Type="http://schemas.openxmlformats.org/officeDocument/2006/relationships/vmlDrawing" Target="../drawings/vmlDrawing82.vml"/><Relationship Id="rId6" Type="http://schemas.openxmlformats.org/officeDocument/2006/relationships/image" Target="../media/image230.wmf"/><Relationship Id="rId5" Type="http://schemas.openxmlformats.org/officeDocument/2006/relationships/oleObject" Target="../embeddings/oleObject184.bin"/><Relationship Id="rId4" Type="http://schemas.openxmlformats.org/officeDocument/2006/relationships/image" Target="../media/image233.wmf"/></Relationships>
</file>

<file path=ppt/slides/_rels/slide218.xml.rels><?xml version="1.0" encoding="UTF-8" standalone="yes"?>
<Relationships xmlns="http://schemas.openxmlformats.org/package/2006/relationships"><Relationship Id="rId8" Type="http://schemas.openxmlformats.org/officeDocument/2006/relationships/image" Target="../media/image237.wmf"/><Relationship Id="rId3" Type="http://schemas.openxmlformats.org/officeDocument/2006/relationships/oleObject" Target="../embeddings/oleObject186.bin"/><Relationship Id="rId7" Type="http://schemas.openxmlformats.org/officeDocument/2006/relationships/oleObject" Target="../embeddings/oleObject188.bin"/><Relationship Id="rId2" Type="http://schemas.openxmlformats.org/officeDocument/2006/relationships/slideLayout" Target="../slideLayouts/slideLayout46.xml"/><Relationship Id="rId1" Type="http://schemas.openxmlformats.org/officeDocument/2006/relationships/vmlDrawing" Target="../drawings/vmlDrawing83.vml"/><Relationship Id="rId6" Type="http://schemas.openxmlformats.org/officeDocument/2006/relationships/image" Target="../media/image236.wmf"/><Relationship Id="rId5" Type="http://schemas.openxmlformats.org/officeDocument/2006/relationships/oleObject" Target="../embeddings/oleObject187.bin"/><Relationship Id="rId4" Type="http://schemas.openxmlformats.org/officeDocument/2006/relationships/image" Target="../media/image235.wmf"/></Relationships>
</file>

<file path=ppt/slides/_rels/slide2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46.xml"/><Relationship Id="rId1" Type="http://schemas.openxmlformats.org/officeDocument/2006/relationships/vmlDrawing" Target="../drawings/vmlDrawing84.vml"/><Relationship Id="rId5" Type="http://schemas.openxmlformats.org/officeDocument/2006/relationships/image" Target="../media/image238.wmf"/><Relationship Id="rId4" Type="http://schemas.openxmlformats.org/officeDocument/2006/relationships/oleObject" Target="../embeddings/oleObject189.bin"/></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8" Type="http://schemas.openxmlformats.org/officeDocument/2006/relationships/image" Target="../media/image241.wmf"/><Relationship Id="rId3" Type="http://schemas.openxmlformats.org/officeDocument/2006/relationships/oleObject" Target="../embeddings/oleObject190.bin"/><Relationship Id="rId7" Type="http://schemas.openxmlformats.org/officeDocument/2006/relationships/oleObject" Target="../embeddings/oleObject192.bin"/><Relationship Id="rId2" Type="http://schemas.openxmlformats.org/officeDocument/2006/relationships/slideLayout" Target="../slideLayouts/slideLayout46.xml"/><Relationship Id="rId1" Type="http://schemas.openxmlformats.org/officeDocument/2006/relationships/vmlDrawing" Target="../drawings/vmlDrawing85.vml"/><Relationship Id="rId6" Type="http://schemas.openxmlformats.org/officeDocument/2006/relationships/image" Target="../media/image240.wmf"/><Relationship Id="rId5" Type="http://schemas.openxmlformats.org/officeDocument/2006/relationships/oleObject" Target="../embeddings/oleObject191.bin"/><Relationship Id="rId4" Type="http://schemas.openxmlformats.org/officeDocument/2006/relationships/image" Target="../media/image239.wmf"/></Relationships>
</file>

<file path=ppt/slides/_rels/slide221.xml.rels><?xml version="1.0" encoding="UTF-8" standalone="yes"?>
<Relationships xmlns="http://schemas.openxmlformats.org/package/2006/relationships"><Relationship Id="rId8" Type="http://schemas.openxmlformats.org/officeDocument/2006/relationships/image" Target="../media/image244.wmf"/><Relationship Id="rId3" Type="http://schemas.openxmlformats.org/officeDocument/2006/relationships/oleObject" Target="../embeddings/oleObject193.bin"/><Relationship Id="rId7" Type="http://schemas.openxmlformats.org/officeDocument/2006/relationships/oleObject" Target="../embeddings/oleObject195.bin"/><Relationship Id="rId12" Type="http://schemas.openxmlformats.org/officeDocument/2006/relationships/image" Target="../media/image246.wmf"/><Relationship Id="rId2" Type="http://schemas.openxmlformats.org/officeDocument/2006/relationships/slideLayout" Target="../slideLayouts/slideLayout46.xml"/><Relationship Id="rId1" Type="http://schemas.openxmlformats.org/officeDocument/2006/relationships/vmlDrawing" Target="../drawings/vmlDrawing86.vml"/><Relationship Id="rId6" Type="http://schemas.openxmlformats.org/officeDocument/2006/relationships/image" Target="../media/image243.wmf"/><Relationship Id="rId11" Type="http://schemas.openxmlformats.org/officeDocument/2006/relationships/oleObject" Target="../embeddings/oleObject197.bin"/><Relationship Id="rId5" Type="http://schemas.openxmlformats.org/officeDocument/2006/relationships/oleObject" Target="../embeddings/oleObject194.bin"/><Relationship Id="rId10" Type="http://schemas.openxmlformats.org/officeDocument/2006/relationships/image" Target="../media/image245.wmf"/><Relationship Id="rId4" Type="http://schemas.openxmlformats.org/officeDocument/2006/relationships/image" Target="../media/image242.wmf"/><Relationship Id="rId9" Type="http://schemas.openxmlformats.org/officeDocument/2006/relationships/oleObject" Target="../embeddings/oleObject196.bin"/></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23.xml.rels><?xml version="1.0" encoding="UTF-8" standalone="yes"?>
<Relationships xmlns="http://schemas.openxmlformats.org/package/2006/relationships"><Relationship Id="rId2" Type="http://schemas.openxmlformats.org/officeDocument/2006/relationships/image" Target="../media/image71.tmp"/><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198.bin"/><Relationship Id="rId2" Type="http://schemas.openxmlformats.org/officeDocument/2006/relationships/slideLayout" Target="../slideLayouts/slideLayout13.xml"/><Relationship Id="rId1" Type="http://schemas.openxmlformats.org/officeDocument/2006/relationships/vmlDrawing" Target="../drawings/vmlDrawing87.vml"/><Relationship Id="rId4" Type="http://schemas.openxmlformats.org/officeDocument/2006/relationships/image" Target="../media/image236.wmf"/></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199.bin"/><Relationship Id="rId2" Type="http://schemas.openxmlformats.org/officeDocument/2006/relationships/slideLayout" Target="../slideLayouts/slideLayout13.xml"/><Relationship Id="rId1" Type="http://schemas.openxmlformats.org/officeDocument/2006/relationships/vmlDrawing" Target="../drawings/vmlDrawing88.vml"/><Relationship Id="rId6" Type="http://schemas.openxmlformats.org/officeDocument/2006/relationships/image" Target="../media/image248.wmf"/><Relationship Id="rId5" Type="http://schemas.openxmlformats.org/officeDocument/2006/relationships/oleObject" Target="../embeddings/oleObject200.bin"/><Relationship Id="rId4" Type="http://schemas.openxmlformats.org/officeDocument/2006/relationships/image" Target="../media/image247.wmf"/></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201.bin"/><Relationship Id="rId2" Type="http://schemas.openxmlformats.org/officeDocument/2006/relationships/slideLayout" Target="../slideLayouts/slideLayout13.xml"/><Relationship Id="rId1" Type="http://schemas.openxmlformats.org/officeDocument/2006/relationships/vmlDrawing" Target="../drawings/vmlDrawing89.vml"/><Relationship Id="rId6" Type="http://schemas.openxmlformats.org/officeDocument/2006/relationships/image" Target="../media/image250.wmf"/><Relationship Id="rId5" Type="http://schemas.openxmlformats.org/officeDocument/2006/relationships/oleObject" Target="../embeddings/oleObject202.bin"/><Relationship Id="rId4" Type="http://schemas.openxmlformats.org/officeDocument/2006/relationships/image" Target="../media/image249.wmf"/></Relationships>
</file>

<file path=ppt/slides/_rels/slide228.xml.rels><?xml version="1.0" encoding="UTF-8" standalone="yes"?>
<Relationships xmlns="http://schemas.openxmlformats.org/package/2006/relationships"><Relationship Id="rId3" Type="http://schemas.openxmlformats.org/officeDocument/2006/relationships/oleObject" Target="../embeddings/oleObject203.bin"/><Relationship Id="rId2" Type="http://schemas.openxmlformats.org/officeDocument/2006/relationships/slideLayout" Target="../slideLayouts/slideLayout13.xml"/><Relationship Id="rId1" Type="http://schemas.openxmlformats.org/officeDocument/2006/relationships/vmlDrawing" Target="../drawings/vmlDrawing90.vml"/><Relationship Id="rId4" Type="http://schemas.openxmlformats.org/officeDocument/2006/relationships/image" Target="../media/image251.wmf"/></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204.bin"/><Relationship Id="rId2" Type="http://schemas.openxmlformats.org/officeDocument/2006/relationships/slideLayout" Target="../slideLayouts/slideLayout13.xml"/><Relationship Id="rId1" Type="http://schemas.openxmlformats.org/officeDocument/2006/relationships/vmlDrawing" Target="../drawings/vmlDrawing91.vml"/><Relationship Id="rId4" Type="http://schemas.openxmlformats.org/officeDocument/2006/relationships/image" Target="../media/image252.wmf"/></Relationships>
</file>

<file path=ppt/slides/_rels/slide23.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205.bin"/><Relationship Id="rId2" Type="http://schemas.openxmlformats.org/officeDocument/2006/relationships/slideLayout" Target="../slideLayouts/slideLayout13.xml"/><Relationship Id="rId1" Type="http://schemas.openxmlformats.org/officeDocument/2006/relationships/vmlDrawing" Target="../drawings/vmlDrawing92.vml"/><Relationship Id="rId6" Type="http://schemas.openxmlformats.org/officeDocument/2006/relationships/image" Target="../media/image254.wmf"/><Relationship Id="rId5" Type="http://schemas.openxmlformats.org/officeDocument/2006/relationships/oleObject" Target="../embeddings/oleObject206.bin"/><Relationship Id="rId4" Type="http://schemas.openxmlformats.org/officeDocument/2006/relationships/image" Target="../media/image253.wmf"/></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8" Type="http://schemas.openxmlformats.org/officeDocument/2006/relationships/image" Target="../media/image257.wmf"/><Relationship Id="rId3" Type="http://schemas.openxmlformats.org/officeDocument/2006/relationships/oleObject" Target="../embeddings/oleObject207.bin"/><Relationship Id="rId7" Type="http://schemas.openxmlformats.org/officeDocument/2006/relationships/oleObject" Target="../embeddings/oleObject209.bin"/><Relationship Id="rId12" Type="http://schemas.openxmlformats.org/officeDocument/2006/relationships/image" Target="../media/image259.wmf"/><Relationship Id="rId2" Type="http://schemas.openxmlformats.org/officeDocument/2006/relationships/slideLayout" Target="../slideLayouts/slideLayout13.xml"/><Relationship Id="rId1" Type="http://schemas.openxmlformats.org/officeDocument/2006/relationships/vmlDrawing" Target="../drawings/vmlDrawing93.vml"/><Relationship Id="rId6" Type="http://schemas.openxmlformats.org/officeDocument/2006/relationships/image" Target="../media/image256.wmf"/><Relationship Id="rId11" Type="http://schemas.openxmlformats.org/officeDocument/2006/relationships/oleObject" Target="../embeddings/oleObject211.bin"/><Relationship Id="rId5" Type="http://schemas.openxmlformats.org/officeDocument/2006/relationships/oleObject" Target="../embeddings/oleObject208.bin"/><Relationship Id="rId10" Type="http://schemas.openxmlformats.org/officeDocument/2006/relationships/image" Target="../media/image258.wmf"/><Relationship Id="rId4" Type="http://schemas.openxmlformats.org/officeDocument/2006/relationships/image" Target="../media/image255.wmf"/><Relationship Id="rId9" Type="http://schemas.openxmlformats.org/officeDocument/2006/relationships/oleObject" Target="../embeddings/oleObject210.bin"/></Relationships>
</file>

<file path=ppt/slides/_rels/slide233.xml.rels><?xml version="1.0" encoding="UTF-8" standalone="yes"?>
<Relationships xmlns="http://schemas.openxmlformats.org/package/2006/relationships"><Relationship Id="rId8" Type="http://schemas.openxmlformats.org/officeDocument/2006/relationships/image" Target="../media/image262.wmf"/><Relationship Id="rId3" Type="http://schemas.openxmlformats.org/officeDocument/2006/relationships/oleObject" Target="../embeddings/oleObject212.bin"/><Relationship Id="rId7" Type="http://schemas.openxmlformats.org/officeDocument/2006/relationships/oleObject" Target="../embeddings/oleObject214.bin"/><Relationship Id="rId2" Type="http://schemas.openxmlformats.org/officeDocument/2006/relationships/slideLayout" Target="../slideLayouts/slideLayout13.xml"/><Relationship Id="rId1" Type="http://schemas.openxmlformats.org/officeDocument/2006/relationships/vmlDrawing" Target="../drawings/vmlDrawing94.vml"/><Relationship Id="rId6" Type="http://schemas.openxmlformats.org/officeDocument/2006/relationships/image" Target="../media/image261.wmf"/><Relationship Id="rId5" Type="http://schemas.openxmlformats.org/officeDocument/2006/relationships/oleObject" Target="../embeddings/oleObject213.bin"/><Relationship Id="rId4" Type="http://schemas.openxmlformats.org/officeDocument/2006/relationships/image" Target="../media/image260.wmf"/></Relationships>
</file>

<file path=ppt/slides/_rels/slide234.xml.rels><?xml version="1.0" encoding="UTF-8" standalone="yes"?>
<Relationships xmlns="http://schemas.openxmlformats.org/package/2006/relationships"><Relationship Id="rId2" Type="http://schemas.openxmlformats.org/officeDocument/2006/relationships/image" Target="../media/image263.tmp"/><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215.bin"/><Relationship Id="rId2" Type="http://schemas.openxmlformats.org/officeDocument/2006/relationships/slideLayout" Target="../slideLayouts/slideLayout13.xml"/><Relationship Id="rId1" Type="http://schemas.openxmlformats.org/officeDocument/2006/relationships/vmlDrawing" Target="../drawings/vmlDrawing95.vml"/><Relationship Id="rId6" Type="http://schemas.openxmlformats.org/officeDocument/2006/relationships/image" Target="../media/image265.wmf"/><Relationship Id="rId5" Type="http://schemas.openxmlformats.org/officeDocument/2006/relationships/oleObject" Target="../embeddings/oleObject216.bin"/><Relationship Id="rId4" Type="http://schemas.openxmlformats.org/officeDocument/2006/relationships/image" Target="../media/image264.wmf"/></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217.bin"/><Relationship Id="rId2" Type="http://schemas.openxmlformats.org/officeDocument/2006/relationships/slideLayout" Target="../slideLayouts/slideLayout13.xml"/><Relationship Id="rId1" Type="http://schemas.openxmlformats.org/officeDocument/2006/relationships/vmlDrawing" Target="../drawings/vmlDrawing96.vml"/><Relationship Id="rId6" Type="http://schemas.openxmlformats.org/officeDocument/2006/relationships/image" Target="../media/image267.wmf"/><Relationship Id="rId5" Type="http://schemas.openxmlformats.org/officeDocument/2006/relationships/oleObject" Target="../embeddings/oleObject218.bin"/><Relationship Id="rId4" Type="http://schemas.openxmlformats.org/officeDocument/2006/relationships/image" Target="../media/image266.wmf"/></Relationships>
</file>

<file path=ppt/slides/_rels/slide237.xml.rels><?xml version="1.0" encoding="UTF-8" standalone="yes"?>
<Relationships xmlns="http://schemas.openxmlformats.org/package/2006/relationships"><Relationship Id="rId3" Type="http://schemas.openxmlformats.org/officeDocument/2006/relationships/oleObject" Target="../embeddings/oleObject219.bin"/><Relationship Id="rId2" Type="http://schemas.openxmlformats.org/officeDocument/2006/relationships/slideLayout" Target="../slideLayouts/slideLayout13.xml"/><Relationship Id="rId1" Type="http://schemas.openxmlformats.org/officeDocument/2006/relationships/vmlDrawing" Target="../drawings/vmlDrawing97.vml"/><Relationship Id="rId4" Type="http://schemas.openxmlformats.org/officeDocument/2006/relationships/image" Target="../media/image268.wmf"/></Relationships>
</file>

<file path=ppt/slides/_rels/slide238.xml.rels><?xml version="1.0" encoding="UTF-8" standalone="yes"?>
<Relationships xmlns="http://schemas.openxmlformats.org/package/2006/relationships"><Relationship Id="rId8" Type="http://schemas.openxmlformats.org/officeDocument/2006/relationships/image" Target="../media/image271.wmf"/><Relationship Id="rId3" Type="http://schemas.openxmlformats.org/officeDocument/2006/relationships/oleObject" Target="../embeddings/oleObject220.bin"/><Relationship Id="rId7" Type="http://schemas.openxmlformats.org/officeDocument/2006/relationships/oleObject" Target="../embeddings/oleObject222.bin"/><Relationship Id="rId2" Type="http://schemas.openxmlformats.org/officeDocument/2006/relationships/slideLayout" Target="../slideLayouts/slideLayout13.xml"/><Relationship Id="rId1" Type="http://schemas.openxmlformats.org/officeDocument/2006/relationships/vmlDrawing" Target="../drawings/vmlDrawing98.vml"/><Relationship Id="rId6" Type="http://schemas.openxmlformats.org/officeDocument/2006/relationships/image" Target="../media/image270.wmf"/><Relationship Id="rId5" Type="http://schemas.openxmlformats.org/officeDocument/2006/relationships/oleObject" Target="../embeddings/oleObject221.bin"/><Relationship Id="rId4" Type="http://schemas.openxmlformats.org/officeDocument/2006/relationships/image" Target="../media/image269.wmf"/></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223.bin"/><Relationship Id="rId2" Type="http://schemas.openxmlformats.org/officeDocument/2006/relationships/slideLayout" Target="../slideLayouts/slideLayout13.xml"/><Relationship Id="rId1" Type="http://schemas.openxmlformats.org/officeDocument/2006/relationships/vmlDrawing" Target="../drawings/vmlDrawing99.vml"/><Relationship Id="rId4" Type="http://schemas.openxmlformats.org/officeDocument/2006/relationships/image" Target="../media/image272.wmf"/></Relationships>
</file>

<file path=ppt/slides/_rels/slide24.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image" Target="../media/image22.wmf"/><Relationship Id="rId5" Type="http://schemas.openxmlformats.org/officeDocument/2006/relationships/oleObject" Target="../embeddings/oleObject20.bin"/><Relationship Id="rId4" Type="http://schemas.openxmlformats.org/officeDocument/2006/relationships/image" Target="../media/image21.wmf"/></Relationships>
</file>

<file path=ppt/slides/_rels/slide240.xml.rels><?xml version="1.0" encoding="UTF-8" standalone="yes"?>
<Relationships xmlns="http://schemas.openxmlformats.org/package/2006/relationships"><Relationship Id="rId8" Type="http://schemas.openxmlformats.org/officeDocument/2006/relationships/image" Target="../media/image275.wmf"/><Relationship Id="rId3" Type="http://schemas.openxmlformats.org/officeDocument/2006/relationships/oleObject" Target="../embeddings/oleObject224.bin"/><Relationship Id="rId7" Type="http://schemas.openxmlformats.org/officeDocument/2006/relationships/oleObject" Target="../embeddings/oleObject226.bin"/><Relationship Id="rId2" Type="http://schemas.openxmlformats.org/officeDocument/2006/relationships/slideLayout" Target="../slideLayouts/slideLayout13.xml"/><Relationship Id="rId1" Type="http://schemas.openxmlformats.org/officeDocument/2006/relationships/vmlDrawing" Target="../drawings/vmlDrawing100.vml"/><Relationship Id="rId6" Type="http://schemas.openxmlformats.org/officeDocument/2006/relationships/image" Target="../media/image274.wmf"/><Relationship Id="rId5" Type="http://schemas.openxmlformats.org/officeDocument/2006/relationships/oleObject" Target="../embeddings/oleObject225.bin"/><Relationship Id="rId4" Type="http://schemas.openxmlformats.org/officeDocument/2006/relationships/image" Target="../media/image273.wmf"/></Relationships>
</file>

<file path=ppt/slides/_rels/slide241.xml.rels><?xml version="1.0" encoding="UTF-8" standalone="yes"?>
<Relationships xmlns="http://schemas.openxmlformats.org/package/2006/relationships"><Relationship Id="rId3" Type="http://schemas.openxmlformats.org/officeDocument/2006/relationships/oleObject" Target="../embeddings/oleObject227.bin"/><Relationship Id="rId2" Type="http://schemas.openxmlformats.org/officeDocument/2006/relationships/slideLayout" Target="../slideLayouts/slideLayout13.xml"/><Relationship Id="rId1" Type="http://schemas.openxmlformats.org/officeDocument/2006/relationships/vmlDrawing" Target="../drawings/vmlDrawing101.vml"/><Relationship Id="rId6" Type="http://schemas.openxmlformats.org/officeDocument/2006/relationships/image" Target="../media/image277.wmf"/><Relationship Id="rId5" Type="http://schemas.openxmlformats.org/officeDocument/2006/relationships/oleObject" Target="../embeddings/oleObject228.bin"/><Relationship Id="rId4" Type="http://schemas.openxmlformats.org/officeDocument/2006/relationships/image" Target="../media/image276.wmf"/></Relationships>
</file>

<file path=ppt/slides/_rels/slide242.xml.rels><?xml version="1.0" encoding="UTF-8" standalone="yes"?>
<Relationships xmlns="http://schemas.openxmlformats.org/package/2006/relationships"><Relationship Id="rId3" Type="http://schemas.openxmlformats.org/officeDocument/2006/relationships/image" Target="../media/image279.tmp"/><Relationship Id="rId2" Type="http://schemas.openxmlformats.org/officeDocument/2006/relationships/image" Target="../media/image278.tmp"/><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3" Type="http://schemas.openxmlformats.org/officeDocument/2006/relationships/oleObject" Target="../embeddings/oleObject229.bin"/><Relationship Id="rId2" Type="http://schemas.openxmlformats.org/officeDocument/2006/relationships/slideLayout" Target="../slideLayouts/slideLayout13.xml"/><Relationship Id="rId1" Type="http://schemas.openxmlformats.org/officeDocument/2006/relationships/vmlDrawing" Target="../drawings/vmlDrawing102.vml"/><Relationship Id="rId4" Type="http://schemas.openxmlformats.org/officeDocument/2006/relationships/image" Target="../media/image280.wmf"/></Relationships>
</file>

<file path=ppt/slides/_rels/slide244.xml.rels><?xml version="1.0" encoding="UTF-8" standalone="yes"?>
<Relationships xmlns="http://schemas.openxmlformats.org/package/2006/relationships"><Relationship Id="rId3" Type="http://schemas.openxmlformats.org/officeDocument/2006/relationships/image" Target="../media/image282.tmp"/><Relationship Id="rId2" Type="http://schemas.openxmlformats.org/officeDocument/2006/relationships/image" Target="../media/image281.tmp"/><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3" Type="http://schemas.openxmlformats.org/officeDocument/2006/relationships/image" Target="../media/image283.tmp"/><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2" Type="http://schemas.openxmlformats.org/officeDocument/2006/relationships/image" Target="../media/image284.jpeg"/><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3" Type="http://schemas.openxmlformats.org/officeDocument/2006/relationships/oleObject" Target="../embeddings/oleObject230.bin"/><Relationship Id="rId2" Type="http://schemas.openxmlformats.org/officeDocument/2006/relationships/slideLayout" Target="../slideLayouts/slideLayout13.xml"/><Relationship Id="rId1" Type="http://schemas.openxmlformats.org/officeDocument/2006/relationships/vmlDrawing" Target="../drawings/vmlDrawing103.vml"/><Relationship Id="rId6" Type="http://schemas.openxmlformats.org/officeDocument/2006/relationships/image" Target="../media/image286.wmf"/><Relationship Id="rId5" Type="http://schemas.openxmlformats.org/officeDocument/2006/relationships/oleObject" Target="../embeddings/oleObject231.bin"/><Relationship Id="rId4" Type="http://schemas.openxmlformats.org/officeDocument/2006/relationships/image" Target="../media/image285.wmf"/></Relationships>
</file>

<file path=ppt/slides/_rels/slide248.xml.rels><?xml version="1.0" encoding="UTF-8" standalone="yes"?>
<Relationships xmlns="http://schemas.openxmlformats.org/package/2006/relationships"><Relationship Id="rId3" Type="http://schemas.openxmlformats.org/officeDocument/2006/relationships/oleObject" Target="../embeddings/oleObject232.bin"/><Relationship Id="rId2" Type="http://schemas.openxmlformats.org/officeDocument/2006/relationships/slideLayout" Target="../slideLayouts/slideLayout13.xml"/><Relationship Id="rId1" Type="http://schemas.openxmlformats.org/officeDocument/2006/relationships/vmlDrawing" Target="../drawings/vmlDrawing104.vml"/><Relationship Id="rId6" Type="http://schemas.openxmlformats.org/officeDocument/2006/relationships/image" Target="../media/image288.wmf"/><Relationship Id="rId5" Type="http://schemas.openxmlformats.org/officeDocument/2006/relationships/oleObject" Target="../embeddings/oleObject233.bin"/><Relationship Id="rId4" Type="http://schemas.openxmlformats.org/officeDocument/2006/relationships/image" Target="../media/image287.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image" Target="../media/image25.wmf"/><Relationship Id="rId5" Type="http://schemas.openxmlformats.org/officeDocument/2006/relationships/oleObject" Target="../embeddings/oleObject23.bin"/><Relationship Id="rId4" Type="http://schemas.openxmlformats.org/officeDocument/2006/relationships/image" Target="../media/image24.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3.xml"/><Relationship Id="rId1" Type="http://schemas.openxmlformats.org/officeDocument/2006/relationships/vmlDrawing" Target="../drawings/vmlDrawing10.vml"/><Relationship Id="rId6" Type="http://schemas.openxmlformats.org/officeDocument/2006/relationships/image" Target="../media/image27.wmf"/><Relationship Id="rId5" Type="http://schemas.openxmlformats.org/officeDocument/2006/relationships/oleObject" Target="../embeddings/oleObject25.bin"/><Relationship Id="rId4" Type="http://schemas.openxmlformats.org/officeDocument/2006/relationships/image" Target="../media/image26.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3.xml"/><Relationship Id="rId1" Type="http://schemas.openxmlformats.org/officeDocument/2006/relationships/vmlDrawing" Target="../drawings/vmlDrawing11.vml"/><Relationship Id="rId4" Type="http://schemas.openxmlformats.org/officeDocument/2006/relationships/image" Target="../media/image28.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30.wmf"/><Relationship Id="rId5" Type="http://schemas.openxmlformats.org/officeDocument/2006/relationships/oleObject" Target="../embeddings/oleObject28.bin"/><Relationship Id="rId4" Type="http://schemas.openxmlformats.org/officeDocument/2006/relationships/image" Target="../media/image29.wmf"/></Relationships>
</file>

<file path=ppt/slides/_rels/slide33.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image" Target="../media/image33.wmf"/><Relationship Id="rId5" Type="http://schemas.openxmlformats.org/officeDocument/2006/relationships/oleObject" Target="../embeddings/oleObject30.bin"/><Relationship Id="rId4" Type="http://schemas.openxmlformats.org/officeDocument/2006/relationships/image" Target="../media/image32.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image" Target="../media/image36.wmf"/><Relationship Id="rId5" Type="http://schemas.openxmlformats.org/officeDocument/2006/relationships/oleObject" Target="../embeddings/oleObject33.bin"/><Relationship Id="rId4" Type="http://schemas.openxmlformats.org/officeDocument/2006/relationships/image" Target="../media/image35.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3.xml"/><Relationship Id="rId1" Type="http://schemas.openxmlformats.org/officeDocument/2006/relationships/vmlDrawing" Target="../drawings/vmlDrawing15.vml"/><Relationship Id="rId4" Type="http://schemas.openxmlformats.org/officeDocument/2006/relationships/image" Target="../media/image37.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3.xml"/><Relationship Id="rId1" Type="http://schemas.openxmlformats.org/officeDocument/2006/relationships/vmlDrawing" Target="../drawings/vmlDrawing16.vml"/><Relationship Id="rId6" Type="http://schemas.openxmlformats.org/officeDocument/2006/relationships/image" Target="../media/image39.wmf"/><Relationship Id="rId5" Type="http://schemas.openxmlformats.org/officeDocument/2006/relationships/oleObject" Target="../embeddings/oleObject36.bin"/><Relationship Id="rId4" Type="http://schemas.openxmlformats.org/officeDocument/2006/relationships/image" Target="../media/image38.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13.xml"/><Relationship Id="rId1" Type="http://schemas.openxmlformats.org/officeDocument/2006/relationships/vmlDrawing" Target="../drawings/vmlDrawing17.vml"/><Relationship Id="rId6" Type="http://schemas.openxmlformats.org/officeDocument/2006/relationships/image" Target="../media/image41.wmf"/><Relationship Id="rId5" Type="http://schemas.openxmlformats.org/officeDocument/2006/relationships/oleObject" Target="../embeddings/oleObject38.bin"/><Relationship Id="rId4" Type="http://schemas.openxmlformats.org/officeDocument/2006/relationships/image" Target="../media/image40.wmf"/></Relationships>
</file>

<file path=ppt/slides/_rels/slide42.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40.bin"/><Relationship Id="rId7" Type="http://schemas.openxmlformats.org/officeDocument/2006/relationships/oleObject" Target="../embeddings/oleObject42.bin"/><Relationship Id="rId2" Type="http://schemas.openxmlformats.org/officeDocument/2006/relationships/slideLayout" Target="../slideLayouts/slideLayout13.xml"/><Relationship Id="rId1" Type="http://schemas.openxmlformats.org/officeDocument/2006/relationships/vmlDrawing" Target="../drawings/vmlDrawing18.vml"/><Relationship Id="rId6" Type="http://schemas.openxmlformats.org/officeDocument/2006/relationships/image" Target="../media/image44.wmf"/><Relationship Id="rId5" Type="http://schemas.openxmlformats.org/officeDocument/2006/relationships/oleObject" Target="../embeddings/oleObject41.bin"/><Relationship Id="rId4" Type="http://schemas.openxmlformats.org/officeDocument/2006/relationships/image" Target="../media/image43.wmf"/></Relationships>
</file>

<file path=ppt/slides/_rels/slide43.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slideLayout" Target="../slideLayouts/slideLayout13.xml"/><Relationship Id="rId1" Type="http://schemas.openxmlformats.org/officeDocument/2006/relationships/vmlDrawing" Target="../drawings/vmlDrawing19.vml"/><Relationship Id="rId6" Type="http://schemas.openxmlformats.org/officeDocument/2006/relationships/image" Target="../media/image48.wmf"/><Relationship Id="rId5" Type="http://schemas.openxmlformats.org/officeDocument/2006/relationships/oleObject" Target="../embeddings/oleObject44.bin"/><Relationship Id="rId10" Type="http://schemas.openxmlformats.org/officeDocument/2006/relationships/image" Target="../media/image50.wmf"/><Relationship Id="rId4" Type="http://schemas.openxmlformats.org/officeDocument/2006/relationships/image" Target="../media/image47.wmf"/><Relationship Id="rId9" Type="http://schemas.openxmlformats.org/officeDocument/2006/relationships/oleObject" Target="../embeddings/oleObject46.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13.xml"/><Relationship Id="rId1" Type="http://schemas.openxmlformats.org/officeDocument/2006/relationships/vmlDrawing" Target="../drawings/vmlDrawing20.vml"/><Relationship Id="rId4" Type="http://schemas.openxmlformats.org/officeDocument/2006/relationships/image" Target="../media/image51.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48.bin"/><Relationship Id="rId7" Type="http://schemas.openxmlformats.org/officeDocument/2006/relationships/oleObject" Target="../embeddings/oleObject50.bin"/><Relationship Id="rId2" Type="http://schemas.openxmlformats.org/officeDocument/2006/relationships/slideLayout" Target="../slideLayouts/slideLayout13.xml"/><Relationship Id="rId1" Type="http://schemas.openxmlformats.org/officeDocument/2006/relationships/vmlDrawing" Target="../drawings/vmlDrawing21.vml"/><Relationship Id="rId6" Type="http://schemas.openxmlformats.org/officeDocument/2006/relationships/image" Target="../media/image53.wmf"/><Relationship Id="rId5" Type="http://schemas.openxmlformats.org/officeDocument/2006/relationships/oleObject" Target="../embeddings/oleObject49.bin"/><Relationship Id="rId4" Type="http://schemas.openxmlformats.org/officeDocument/2006/relationships/image" Target="../media/image52.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13.xml"/><Relationship Id="rId1" Type="http://schemas.openxmlformats.org/officeDocument/2006/relationships/vmlDrawing" Target="../drawings/vmlDrawing22.vml"/><Relationship Id="rId6" Type="http://schemas.openxmlformats.org/officeDocument/2006/relationships/image" Target="../media/image56.wmf"/><Relationship Id="rId5" Type="http://schemas.openxmlformats.org/officeDocument/2006/relationships/oleObject" Target="../embeddings/oleObject52.bin"/><Relationship Id="rId4" Type="http://schemas.openxmlformats.org/officeDocument/2006/relationships/image" Target="../media/image55.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13.xml"/><Relationship Id="rId1" Type="http://schemas.openxmlformats.org/officeDocument/2006/relationships/vmlDrawing" Target="../drawings/vmlDrawing23.vml"/><Relationship Id="rId4" Type="http://schemas.openxmlformats.org/officeDocument/2006/relationships/image" Target="../media/image57.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13.xml"/><Relationship Id="rId1" Type="http://schemas.openxmlformats.org/officeDocument/2006/relationships/vmlDrawing" Target="../drawings/vmlDrawing24.vml"/><Relationship Id="rId4" Type="http://schemas.openxmlformats.org/officeDocument/2006/relationships/image" Target="../media/image58.wmf"/></Relationships>
</file>

<file path=ppt/slides/_rels/slide53.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oleObject" Target="../embeddings/oleObject55.bin"/><Relationship Id="rId7" Type="http://schemas.openxmlformats.org/officeDocument/2006/relationships/oleObject" Target="../embeddings/oleObject57.bin"/><Relationship Id="rId2" Type="http://schemas.openxmlformats.org/officeDocument/2006/relationships/slideLayout" Target="../slideLayouts/slideLayout13.xml"/><Relationship Id="rId1" Type="http://schemas.openxmlformats.org/officeDocument/2006/relationships/vmlDrawing" Target="../drawings/vmlDrawing25.vml"/><Relationship Id="rId6" Type="http://schemas.openxmlformats.org/officeDocument/2006/relationships/image" Target="../media/image63.wmf"/><Relationship Id="rId5" Type="http://schemas.openxmlformats.org/officeDocument/2006/relationships/oleObject" Target="../embeddings/oleObject56.bin"/><Relationship Id="rId10" Type="http://schemas.openxmlformats.org/officeDocument/2006/relationships/image" Target="../media/image65.wmf"/><Relationship Id="rId4" Type="http://schemas.openxmlformats.org/officeDocument/2006/relationships/image" Target="../media/image62.wmf"/><Relationship Id="rId9" Type="http://schemas.openxmlformats.org/officeDocument/2006/relationships/oleObject" Target="../embeddings/oleObject58.bin"/></Relationships>
</file>

<file path=ppt/slides/_rels/slide5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59.bin"/><Relationship Id="rId7" Type="http://schemas.openxmlformats.org/officeDocument/2006/relationships/oleObject" Target="../embeddings/oleObject61.bin"/><Relationship Id="rId2" Type="http://schemas.openxmlformats.org/officeDocument/2006/relationships/slideLayout" Target="../slideLayouts/slideLayout13.xml"/><Relationship Id="rId1" Type="http://schemas.openxmlformats.org/officeDocument/2006/relationships/vmlDrawing" Target="../drawings/vmlDrawing26.vml"/><Relationship Id="rId6" Type="http://schemas.openxmlformats.org/officeDocument/2006/relationships/image" Target="../media/image68.wmf"/><Relationship Id="rId5" Type="http://schemas.openxmlformats.org/officeDocument/2006/relationships/oleObject" Target="../embeddings/oleObject60.bin"/><Relationship Id="rId4" Type="http://schemas.openxmlformats.org/officeDocument/2006/relationships/image" Target="../media/image67.wmf"/></Relationships>
</file>

<file path=ppt/slides/_rels/slide62.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image" Target="../media/image70.tmp"/><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74.tmp"/><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13.xml"/><Relationship Id="rId1" Type="http://schemas.openxmlformats.org/officeDocument/2006/relationships/vmlDrawing" Target="../drawings/vmlDrawing27.vml"/><Relationship Id="rId4" Type="http://schemas.openxmlformats.org/officeDocument/2006/relationships/image" Target="../media/image75.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13.xml"/><Relationship Id="rId1" Type="http://schemas.openxmlformats.org/officeDocument/2006/relationships/vmlDrawing" Target="../drawings/vmlDrawing28.vml"/><Relationship Id="rId5" Type="http://schemas.openxmlformats.org/officeDocument/2006/relationships/image" Target="../media/image77.tmp"/><Relationship Id="rId4" Type="http://schemas.openxmlformats.org/officeDocument/2006/relationships/image" Target="../media/image76.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13.xml"/><Relationship Id="rId1" Type="http://schemas.openxmlformats.org/officeDocument/2006/relationships/vmlDrawing" Target="../drawings/vmlDrawing29.vml"/><Relationship Id="rId4" Type="http://schemas.openxmlformats.org/officeDocument/2006/relationships/image" Target="../media/image78.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13.xml"/><Relationship Id="rId1" Type="http://schemas.openxmlformats.org/officeDocument/2006/relationships/vmlDrawing" Target="../drawings/vmlDrawing30.vml"/><Relationship Id="rId5" Type="http://schemas.openxmlformats.org/officeDocument/2006/relationships/image" Target="../media/image79.wmf"/><Relationship Id="rId4" Type="http://schemas.openxmlformats.org/officeDocument/2006/relationships/oleObject" Target="../embeddings/oleObject65.bin"/></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13.xml"/><Relationship Id="rId1" Type="http://schemas.openxmlformats.org/officeDocument/2006/relationships/vmlDrawing" Target="../drawings/vmlDrawing31.vml"/><Relationship Id="rId6" Type="http://schemas.openxmlformats.org/officeDocument/2006/relationships/image" Target="../media/image81.wmf"/><Relationship Id="rId5" Type="http://schemas.openxmlformats.org/officeDocument/2006/relationships/oleObject" Target="../embeddings/oleObject67.bin"/><Relationship Id="rId4" Type="http://schemas.openxmlformats.org/officeDocument/2006/relationships/image" Target="../media/image80.wmf"/></Relationships>
</file>

<file path=ppt/slides/_rels/slide84.xml.rels><?xml version="1.0" encoding="UTF-8" standalone="yes"?>
<Relationships xmlns="http://schemas.openxmlformats.org/package/2006/relationships"><Relationship Id="rId2" Type="http://schemas.openxmlformats.org/officeDocument/2006/relationships/image" Target="../media/image82.tmp"/><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8" Type="http://schemas.openxmlformats.org/officeDocument/2006/relationships/image" Target="../media/image85.wmf"/><Relationship Id="rId13" Type="http://schemas.openxmlformats.org/officeDocument/2006/relationships/oleObject" Target="../embeddings/oleObject73.bin"/><Relationship Id="rId3" Type="http://schemas.openxmlformats.org/officeDocument/2006/relationships/oleObject" Target="../embeddings/oleObject68.bin"/><Relationship Id="rId7" Type="http://schemas.openxmlformats.org/officeDocument/2006/relationships/oleObject" Target="../embeddings/oleObject70.bin"/><Relationship Id="rId12" Type="http://schemas.openxmlformats.org/officeDocument/2006/relationships/image" Target="../media/image87.wmf"/><Relationship Id="rId2" Type="http://schemas.openxmlformats.org/officeDocument/2006/relationships/slideLayout" Target="../slideLayouts/slideLayout13.xml"/><Relationship Id="rId1" Type="http://schemas.openxmlformats.org/officeDocument/2006/relationships/vmlDrawing" Target="../drawings/vmlDrawing32.vml"/><Relationship Id="rId6" Type="http://schemas.openxmlformats.org/officeDocument/2006/relationships/image" Target="../media/image84.wmf"/><Relationship Id="rId11" Type="http://schemas.openxmlformats.org/officeDocument/2006/relationships/oleObject" Target="../embeddings/oleObject72.bin"/><Relationship Id="rId5" Type="http://schemas.openxmlformats.org/officeDocument/2006/relationships/oleObject" Target="../embeddings/oleObject69.bin"/><Relationship Id="rId10" Type="http://schemas.openxmlformats.org/officeDocument/2006/relationships/image" Target="../media/image86.wmf"/><Relationship Id="rId4" Type="http://schemas.openxmlformats.org/officeDocument/2006/relationships/image" Target="../media/image83.wmf"/><Relationship Id="rId9" Type="http://schemas.openxmlformats.org/officeDocument/2006/relationships/oleObject" Target="../embeddings/oleObject71.bin"/><Relationship Id="rId14" Type="http://schemas.openxmlformats.org/officeDocument/2006/relationships/image" Target="../media/image88.wmf"/></Relationships>
</file>

<file path=ppt/slides/_rels/slide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6.wmf"/><Relationship Id="rId5" Type="http://schemas.openxmlformats.org/officeDocument/2006/relationships/oleObject" Target="../embeddings/oleObject4.bin"/><Relationship Id="rId10" Type="http://schemas.openxmlformats.org/officeDocument/2006/relationships/image" Target="../media/image8.wmf"/><Relationship Id="rId4" Type="http://schemas.openxmlformats.org/officeDocument/2006/relationships/image" Target="../media/image5.wmf"/><Relationship Id="rId9" Type="http://schemas.openxmlformats.org/officeDocument/2006/relationships/oleObject" Target="../embeddings/oleObject6.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13.xml"/><Relationship Id="rId1" Type="http://schemas.openxmlformats.org/officeDocument/2006/relationships/vmlDrawing" Target="../drawings/vmlDrawing33.vml"/><Relationship Id="rId6" Type="http://schemas.openxmlformats.org/officeDocument/2006/relationships/image" Target="../media/image92.wmf"/><Relationship Id="rId5" Type="http://schemas.openxmlformats.org/officeDocument/2006/relationships/oleObject" Target="../embeddings/oleObject75.bin"/><Relationship Id="rId4" Type="http://schemas.openxmlformats.org/officeDocument/2006/relationships/image" Target="../media/image91.wmf"/></Relationships>
</file>

<file path=ppt/slides/_rels/slide96.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oleObject" Target="../embeddings/oleObject76.bin"/><Relationship Id="rId7" Type="http://schemas.openxmlformats.org/officeDocument/2006/relationships/oleObject" Target="../embeddings/oleObject78.bin"/><Relationship Id="rId2" Type="http://schemas.openxmlformats.org/officeDocument/2006/relationships/slideLayout" Target="../slideLayouts/slideLayout13.xml"/><Relationship Id="rId1" Type="http://schemas.openxmlformats.org/officeDocument/2006/relationships/vmlDrawing" Target="../drawings/vmlDrawing34.vml"/><Relationship Id="rId6" Type="http://schemas.openxmlformats.org/officeDocument/2006/relationships/image" Target="../media/image94.wmf"/><Relationship Id="rId5" Type="http://schemas.openxmlformats.org/officeDocument/2006/relationships/oleObject" Target="../embeddings/oleObject77.bin"/><Relationship Id="rId10" Type="http://schemas.openxmlformats.org/officeDocument/2006/relationships/image" Target="../media/image96.wmf"/><Relationship Id="rId4" Type="http://schemas.openxmlformats.org/officeDocument/2006/relationships/image" Target="../media/image93.wmf"/><Relationship Id="rId9" Type="http://schemas.openxmlformats.org/officeDocument/2006/relationships/oleObject" Target="../embeddings/oleObject79.bin"/></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83.bin"/><Relationship Id="rId3" Type="http://schemas.openxmlformats.org/officeDocument/2006/relationships/oleObject" Target="../embeddings/oleObject80.bin"/><Relationship Id="rId7" Type="http://schemas.openxmlformats.org/officeDocument/2006/relationships/image" Target="../media/image98.wmf"/><Relationship Id="rId2" Type="http://schemas.openxmlformats.org/officeDocument/2006/relationships/slideLayout" Target="../slideLayouts/slideLayout13.xml"/><Relationship Id="rId1" Type="http://schemas.openxmlformats.org/officeDocument/2006/relationships/vmlDrawing" Target="../drawings/vmlDrawing35.vml"/><Relationship Id="rId6" Type="http://schemas.openxmlformats.org/officeDocument/2006/relationships/oleObject" Target="../embeddings/oleObject82.bin"/><Relationship Id="rId11" Type="http://schemas.openxmlformats.org/officeDocument/2006/relationships/image" Target="../media/image100.wmf"/><Relationship Id="rId5" Type="http://schemas.openxmlformats.org/officeDocument/2006/relationships/oleObject" Target="../embeddings/oleObject81.bin"/><Relationship Id="rId10" Type="http://schemas.openxmlformats.org/officeDocument/2006/relationships/oleObject" Target="../embeddings/oleObject84.bin"/><Relationship Id="rId4" Type="http://schemas.openxmlformats.org/officeDocument/2006/relationships/image" Target="../media/image97.wmf"/><Relationship Id="rId9" Type="http://schemas.openxmlformats.org/officeDocument/2006/relationships/image" Target="../media/image99.w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oleObject" Target="../embeddings/oleObject85.bin"/><Relationship Id="rId7" Type="http://schemas.openxmlformats.org/officeDocument/2006/relationships/oleObject" Target="../embeddings/oleObject87.bin"/><Relationship Id="rId2" Type="http://schemas.openxmlformats.org/officeDocument/2006/relationships/slideLayout" Target="../slideLayouts/slideLayout13.xml"/><Relationship Id="rId1" Type="http://schemas.openxmlformats.org/officeDocument/2006/relationships/vmlDrawing" Target="../drawings/vmlDrawing36.vml"/><Relationship Id="rId6" Type="http://schemas.openxmlformats.org/officeDocument/2006/relationships/image" Target="../media/image102.wmf"/><Relationship Id="rId5" Type="http://schemas.openxmlformats.org/officeDocument/2006/relationships/oleObject" Target="../embeddings/oleObject86.bin"/><Relationship Id="rId10" Type="http://schemas.openxmlformats.org/officeDocument/2006/relationships/image" Target="../media/image104.wmf"/><Relationship Id="rId4" Type="http://schemas.openxmlformats.org/officeDocument/2006/relationships/image" Target="../media/image101.wmf"/><Relationship Id="rId9" Type="http://schemas.openxmlformats.org/officeDocument/2006/relationships/oleObject" Target="../embeddings/oleObject8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8800" dirty="0" smtClean="0"/>
              <a:t>关联</a:t>
            </a:r>
            <a:r>
              <a:rPr lang="zh-CN" altLang="en-US" sz="8800" dirty="0" smtClean="0"/>
              <a:t>规则推荐</a:t>
            </a:r>
            <a:endParaRPr lang="zh-CN" altLang="en-US" sz="8800"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985672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数据库</a:t>
            </a:r>
            <a:r>
              <a:rPr lang="en-US" altLang="zh-CN" dirty="0"/>
              <a:t>(database)</a:t>
            </a:r>
            <a:r>
              <a:rPr lang="zh-CN" altLang="en-US" dirty="0" smtClean="0"/>
              <a:t>表示</a:t>
            </a:r>
            <a:endParaRPr lang="zh-CN" altLang="en-US" dirty="0"/>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事务标识符集和项集之间的二元关系可以用一</a:t>
            </a:r>
            <a:r>
              <a:rPr lang="zh-CN" altLang="en-US" dirty="0">
                <a:latin typeface="Times New Roman" panose="02020603050405020304" pitchFamily="18" charset="0"/>
                <a:cs typeface="Times New Roman" panose="02020603050405020304" pitchFamily="18" charset="0"/>
              </a:rPr>
              <a:t>个二元数据库</a:t>
            </a:r>
            <a:r>
              <a:rPr lang="zh-CN" altLang="en-US" dirty="0" smtClean="0">
                <a:latin typeface="Times New Roman" panose="02020603050405020304" pitchFamily="18" charset="0"/>
                <a:cs typeface="Times New Roman" panose="02020603050405020304" pitchFamily="18" charset="0"/>
              </a:rPr>
              <a:t>表示，如下图。</a:t>
            </a:r>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A,B,C,D,E</a:t>
            </a:r>
            <a:r>
              <a:rPr lang="zh-CN" altLang="en-US" dirty="0" smtClean="0">
                <a:latin typeface="Times New Roman" panose="02020603050405020304" pitchFamily="18" charset="0"/>
                <a:cs typeface="Times New Roman" panose="02020603050405020304" pitchFamily="18" charset="0"/>
              </a:rPr>
              <a:t>为项，</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为事务标识符，即</a:t>
            </a:r>
            <a:endParaRPr lang="zh-CN" altLang="en-US" dirty="0">
              <a:latin typeface="Times New Roman" panose="02020603050405020304" pitchFamily="18" charset="0"/>
              <a:cs typeface="Times New Roman" panose="02020603050405020304" pitchFamily="18" charset="0"/>
            </a:endParaRPr>
          </a:p>
        </p:txBody>
      </p:sp>
      <p:pic>
        <p:nvPicPr>
          <p:cNvPr id="4098" name="Picture 2" descr="C:\Users\jiecaozi\AppData\Local\Temp\360zip$Temp\360$0\Figure8_1-DataMiningandAnalysi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178" y="2852936"/>
            <a:ext cx="7627247" cy="241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对象 3"/>
          <p:cNvGraphicFramePr>
            <a:graphicFrameLocks noChangeAspect="1"/>
          </p:cNvGraphicFramePr>
          <p:nvPr>
            <p:extLst>
              <p:ext uri="{D42A27DB-BD31-4B8C-83A1-F6EECF244321}">
                <p14:modId xmlns:p14="http://schemas.microsoft.com/office/powerpoint/2010/main" val="834656710"/>
              </p:ext>
            </p:extLst>
          </p:nvPr>
        </p:nvGraphicFramePr>
        <p:xfrm>
          <a:off x="793023" y="5733256"/>
          <a:ext cx="5259387" cy="561975"/>
        </p:xfrm>
        <a:graphic>
          <a:graphicData uri="http://schemas.openxmlformats.org/presentationml/2006/ole">
            <mc:AlternateContent xmlns:mc="http://schemas.openxmlformats.org/markup-compatibility/2006">
              <mc:Choice xmlns:v="urn:schemas-microsoft-com:vml" Requires="v">
                <p:oleObj spid="_x0000_s3074" name="Equation" r:id="rId4" imgW="2374560" imgH="253800" progId="Equation.DSMT4">
                  <p:embed/>
                </p:oleObj>
              </mc:Choice>
              <mc:Fallback>
                <p:oleObj name="Equation" r:id="rId4" imgW="2374560" imgH="253800" progId="Equation.DSMT4">
                  <p:embed/>
                  <p:pic>
                    <p:nvPicPr>
                      <p:cNvPr id="0" name=""/>
                      <p:cNvPicPr/>
                      <p:nvPr/>
                    </p:nvPicPr>
                    <p:blipFill>
                      <a:blip r:embed="rId5"/>
                      <a:stretch>
                        <a:fillRect/>
                      </a:stretch>
                    </p:blipFill>
                    <p:spPr>
                      <a:xfrm>
                        <a:off x="793023" y="5733256"/>
                        <a:ext cx="5259387" cy="561975"/>
                      </a:xfrm>
                      <a:prstGeom prst="rect">
                        <a:avLst/>
                      </a:prstGeom>
                    </p:spPr>
                  </p:pic>
                </p:oleObj>
              </mc:Fallback>
            </mc:AlternateContent>
          </a:graphicData>
        </a:graphic>
      </p:graphicFrame>
    </p:spTree>
    <p:extLst>
      <p:ext uri="{BB962C8B-B14F-4D97-AF65-F5344CB8AC3E}">
        <p14:creationId xmlns:p14="http://schemas.microsoft.com/office/powerpoint/2010/main" val="276371597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差集的计算</a:t>
            </a:r>
          </a:p>
        </p:txBody>
      </p:sp>
      <p:sp>
        <p:nvSpPr>
          <p:cNvPr id="3" name="内容占位符 2"/>
          <p:cNvSpPr>
            <a:spLocks noGrp="1"/>
          </p:cNvSpPr>
          <p:nvPr>
            <p:ph idx="1"/>
          </p:nvPr>
        </p:nvSpPr>
        <p:spPr/>
        <p:txBody>
          <a:bodyPr/>
          <a:lstStyle/>
          <a:p>
            <a:r>
              <a:rPr lang="zh-CN" altLang="en-US" dirty="0" smtClean="0"/>
              <a:t>所以</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194023382"/>
              </p:ext>
            </p:extLst>
          </p:nvPr>
        </p:nvGraphicFramePr>
        <p:xfrm>
          <a:off x="1331913" y="2463800"/>
          <a:ext cx="6667500" cy="4013200"/>
        </p:xfrm>
        <a:graphic>
          <a:graphicData uri="http://schemas.openxmlformats.org/presentationml/2006/ole">
            <mc:AlternateContent xmlns:mc="http://schemas.openxmlformats.org/markup-compatibility/2006">
              <mc:Choice xmlns:v="urn:schemas-microsoft-com:vml" Requires="v">
                <p:oleObj spid="_x0000_s37890" name="Equation" r:id="rId3" imgW="2997000" imgH="1803240" progId="Equation.DSMT4">
                  <p:embed/>
                </p:oleObj>
              </mc:Choice>
              <mc:Fallback>
                <p:oleObj name="Equation" r:id="rId3" imgW="2997000" imgH="1803240" progId="Equation.DSMT4">
                  <p:embed/>
                  <p:pic>
                    <p:nvPicPr>
                      <p:cNvPr id="0" name=""/>
                      <p:cNvPicPr>
                        <a:picLocks noChangeAspect="1" noChangeArrowheads="1"/>
                      </p:cNvPicPr>
                      <p:nvPr/>
                    </p:nvPicPr>
                    <p:blipFill>
                      <a:blip r:embed="rId4"/>
                      <a:srcRect/>
                      <a:stretch>
                        <a:fillRect/>
                      </a:stretch>
                    </p:blipFill>
                    <p:spPr bwMode="auto">
                      <a:xfrm>
                        <a:off x="1331913" y="2463800"/>
                        <a:ext cx="6667500" cy="4013200"/>
                      </a:xfrm>
                      <a:prstGeom prst="rect">
                        <a:avLst/>
                      </a:prstGeom>
                      <a:noFill/>
                      <a:ln>
                        <a:noFill/>
                      </a:ln>
                    </p:spPr>
                  </p:pic>
                </p:oleObj>
              </mc:Fallback>
            </mc:AlternateContent>
          </a:graphicData>
        </a:graphic>
      </p:graphicFrame>
      <p:sp>
        <p:nvSpPr>
          <p:cNvPr id="5" name="矩形标注 4"/>
          <p:cNvSpPr/>
          <p:nvPr/>
        </p:nvSpPr>
        <p:spPr>
          <a:xfrm>
            <a:off x="6300192" y="6103979"/>
            <a:ext cx="1346448" cy="612648"/>
          </a:xfrm>
          <a:prstGeom prst="wedgeRectCallout">
            <a:avLst>
              <a:gd name="adj1" fmla="val -163124"/>
              <a:gd name="adj2" fmla="val -3463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black"/>
                </a:solidFill>
              </a:rPr>
              <a:t>记住结论</a:t>
            </a:r>
            <a:endParaRPr lang="zh-CN" altLang="en-US" dirty="0">
              <a:solidFill>
                <a:prstClr val="black"/>
              </a:solidFill>
            </a:endParaRPr>
          </a:p>
        </p:txBody>
      </p:sp>
    </p:spTree>
    <p:extLst>
      <p:ext uri="{BB962C8B-B14F-4D97-AF65-F5344CB8AC3E}">
        <p14:creationId xmlns:p14="http://schemas.microsoft.com/office/powerpoint/2010/main" val="73602111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4" name="椭圆 3"/>
          <p:cNvSpPr/>
          <p:nvPr/>
        </p:nvSpPr>
        <p:spPr>
          <a:xfrm>
            <a:off x="1750999" y="3140968"/>
            <a:ext cx="3240360" cy="29523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椭圆 4"/>
          <p:cNvSpPr/>
          <p:nvPr/>
        </p:nvSpPr>
        <p:spPr>
          <a:xfrm>
            <a:off x="2699792" y="3178843"/>
            <a:ext cx="3240360" cy="295232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a:off x="2267744" y="2204864"/>
            <a:ext cx="3240360" cy="29523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TextBox 6"/>
          <p:cNvSpPr txBox="1"/>
          <p:nvPr/>
        </p:nvSpPr>
        <p:spPr>
          <a:xfrm>
            <a:off x="6372200" y="2204863"/>
            <a:ext cx="2627784" cy="3046988"/>
          </a:xfrm>
          <a:prstGeom prst="rect">
            <a:avLst/>
          </a:prstGeom>
          <a:noFill/>
        </p:spPr>
        <p:txBody>
          <a:bodyPr wrap="square" rtlCol="0">
            <a:spAutoFit/>
          </a:bodyPr>
          <a:lstStyle/>
          <a:p>
            <a:r>
              <a:rPr lang="en-US" altLang="zh-CN" sz="2400" dirty="0" smtClean="0">
                <a:solidFill>
                  <a:prstClr val="black"/>
                </a:solidFill>
              </a:rPr>
              <a:t>A</a:t>
            </a:r>
            <a:r>
              <a:rPr lang="zh-CN" altLang="en-US" sz="2400" dirty="0" smtClean="0">
                <a:solidFill>
                  <a:prstClr val="black"/>
                </a:solidFill>
              </a:rPr>
              <a:t>、</a:t>
            </a:r>
            <a:r>
              <a:rPr lang="en-US" altLang="zh-CN" sz="2400" dirty="0" smtClean="0">
                <a:solidFill>
                  <a:prstClr val="black"/>
                </a:solidFill>
              </a:rPr>
              <a:t>B</a:t>
            </a:r>
            <a:r>
              <a:rPr lang="zh-CN" altLang="en-US" sz="2400" dirty="0" smtClean="0">
                <a:solidFill>
                  <a:prstClr val="black"/>
                </a:solidFill>
              </a:rPr>
              <a:t>、</a:t>
            </a:r>
            <a:r>
              <a:rPr lang="en-US" altLang="zh-CN" sz="2400" dirty="0" smtClean="0">
                <a:solidFill>
                  <a:prstClr val="black"/>
                </a:solidFill>
              </a:rPr>
              <a:t>D</a:t>
            </a:r>
            <a:r>
              <a:rPr lang="zh-CN" altLang="en-US" sz="2400" dirty="0" smtClean="0">
                <a:solidFill>
                  <a:prstClr val="black"/>
                </a:solidFill>
              </a:rPr>
              <a:t>为单项集。红色的圆代表</a:t>
            </a:r>
            <a:r>
              <a:rPr lang="en-US" altLang="zh-CN" sz="2400" dirty="0" smtClean="0">
                <a:solidFill>
                  <a:prstClr val="black"/>
                </a:solidFill>
              </a:rPr>
              <a:t>t(A)</a:t>
            </a:r>
            <a:r>
              <a:rPr lang="zh-CN" altLang="en-US" sz="2400" dirty="0" smtClean="0">
                <a:solidFill>
                  <a:prstClr val="black"/>
                </a:solidFill>
              </a:rPr>
              <a:t>，绿色圆的代表</a:t>
            </a:r>
            <a:r>
              <a:rPr lang="en-US" altLang="zh-CN" sz="2400" dirty="0" smtClean="0">
                <a:solidFill>
                  <a:prstClr val="black"/>
                </a:solidFill>
              </a:rPr>
              <a:t>t(B)</a:t>
            </a:r>
            <a:r>
              <a:rPr lang="zh-CN" altLang="en-US" sz="2400" dirty="0" smtClean="0">
                <a:solidFill>
                  <a:prstClr val="black"/>
                </a:solidFill>
              </a:rPr>
              <a:t>，蓝色圆的代表</a:t>
            </a:r>
            <a:r>
              <a:rPr lang="en-US" altLang="zh-CN" sz="2400" dirty="0" smtClean="0">
                <a:solidFill>
                  <a:prstClr val="black"/>
                </a:solidFill>
              </a:rPr>
              <a:t>t(D)</a:t>
            </a:r>
            <a:r>
              <a:rPr lang="zh-CN" altLang="en-US" sz="2400" dirty="0" smtClean="0">
                <a:solidFill>
                  <a:prstClr val="black"/>
                </a:solidFill>
              </a:rPr>
              <a:t>，黑色区域为</a:t>
            </a:r>
            <a:r>
              <a:rPr lang="en-US" altLang="zh-CN" sz="2400" dirty="0" smtClean="0">
                <a:solidFill>
                  <a:prstClr val="black"/>
                </a:solidFill>
              </a:rPr>
              <a:t>d(AB)</a:t>
            </a:r>
            <a:r>
              <a:rPr lang="zh-CN" altLang="en-US" sz="2400" dirty="0" smtClean="0">
                <a:solidFill>
                  <a:prstClr val="black"/>
                </a:solidFill>
              </a:rPr>
              <a:t>，黄色区域为</a:t>
            </a:r>
            <a:r>
              <a:rPr lang="en-US" altLang="zh-CN" sz="2400" dirty="0" smtClean="0">
                <a:solidFill>
                  <a:prstClr val="black"/>
                </a:solidFill>
              </a:rPr>
              <a:t>d(AD),</a:t>
            </a:r>
            <a:r>
              <a:rPr lang="zh-CN" altLang="en-US" sz="2400" dirty="0" smtClean="0">
                <a:solidFill>
                  <a:prstClr val="black"/>
                </a:solidFill>
              </a:rPr>
              <a:t>显然</a:t>
            </a:r>
            <a:r>
              <a:rPr lang="en-US" altLang="zh-CN" sz="2400" dirty="0" smtClean="0">
                <a:solidFill>
                  <a:prstClr val="black"/>
                </a:solidFill>
              </a:rPr>
              <a:t>d(ABD)</a:t>
            </a:r>
            <a:r>
              <a:rPr lang="zh-CN" altLang="en-US" sz="2400" dirty="0" smtClean="0">
                <a:solidFill>
                  <a:prstClr val="black"/>
                </a:solidFill>
              </a:rPr>
              <a:t>为</a:t>
            </a:r>
            <a:r>
              <a:rPr lang="en-US" altLang="zh-CN" sz="2400" dirty="0" smtClean="0">
                <a:solidFill>
                  <a:prstClr val="black"/>
                </a:solidFill>
              </a:rPr>
              <a:t>d(AD)\d(AB)</a:t>
            </a:r>
            <a:r>
              <a:rPr lang="zh-CN" altLang="en-US" sz="2400" dirty="0" smtClean="0">
                <a:solidFill>
                  <a:prstClr val="black"/>
                </a:solidFill>
              </a:rPr>
              <a:t>。</a:t>
            </a:r>
            <a:endParaRPr lang="zh-CN" altLang="en-US" sz="2400" dirty="0">
              <a:solidFill>
                <a:prstClr val="black"/>
              </a:solidFill>
            </a:endParaRPr>
          </a:p>
        </p:txBody>
      </p:sp>
      <p:sp>
        <p:nvSpPr>
          <p:cNvPr id="13" name="矩形标注 12"/>
          <p:cNvSpPr/>
          <p:nvPr/>
        </p:nvSpPr>
        <p:spPr>
          <a:xfrm>
            <a:off x="971600" y="5733256"/>
            <a:ext cx="914400" cy="612648"/>
          </a:xfrm>
          <a:prstGeom prst="wedgeRectCallout">
            <a:avLst>
              <a:gd name="adj1" fmla="val 66052"/>
              <a:gd name="adj2" fmla="val -1259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prstClr val="white"/>
                </a:solidFill>
              </a:rPr>
              <a:t>t(A)</a:t>
            </a:r>
            <a:endParaRPr lang="zh-CN" altLang="en-US" sz="2800" dirty="0">
              <a:solidFill>
                <a:prstClr val="white"/>
              </a:solidFill>
            </a:endParaRPr>
          </a:p>
        </p:txBody>
      </p:sp>
      <p:sp>
        <p:nvSpPr>
          <p:cNvPr id="14" name="矩形标注 13"/>
          <p:cNvSpPr/>
          <p:nvPr/>
        </p:nvSpPr>
        <p:spPr>
          <a:xfrm>
            <a:off x="6732240" y="5877272"/>
            <a:ext cx="914400" cy="612648"/>
          </a:xfrm>
          <a:prstGeom prst="wedgeRectCallout">
            <a:avLst>
              <a:gd name="adj1" fmla="val -192964"/>
              <a:gd name="adj2" fmla="val -111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prstClr val="white"/>
                </a:solidFill>
              </a:rPr>
              <a:t>t(B)</a:t>
            </a:r>
            <a:endParaRPr lang="zh-CN" altLang="en-US" sz="2800" dirty="0">
              <a:solidFill>
                <a:prstClr val="white"/>
              </a:solidFill>
            </a:endParaRPr>
          </a:p>
        </p:txBody>
      </p:sp>
      <p:sp>
        <p:nvSpPr>
          <p:cNvPr id="15" name="矩形标注 14"/>
          <p:cNvSpPr/>
          <p:nvPr/>
        </p:nvSpPr>
        <p:spPr>
          <a:xfrm>
            <a:off x="3707904" y="1412776"/>
            <a:ext cx="914400" cy="612648"/>
          </a:xfrm>
          <a:prstGeom prst="wedgeRectCallout">
            <a:avLst>
              <a:gd name="adj1" fmla="val -40505"/>
              <a:gd name="adj2" fmla="val 1310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prstClr val="white"/>
                </a:solidFill>
              </a:rPr>
              <a:t>t(D)</a:t>
            </a:r>
            <a:endParaRPr lang="zh-CN" altLang="en-US" sz="2800" dirty="0">
              <a:solidFill>
                <a:prstClr val="white"/>
              </a:solidFill>
            </a:endParaRPr>
          </a:p>
        </p:txBody>
      </p:sp>
      <mc:AlternateContent xmlns:mc="http://schemas.openxmlformats.org/markup-compatibility/2006" xmlns:p14="http://schemas.microsoft.com/office/powerpoint/2010/main">
        <mc:Choice Requires="p14">
          <p:contentPart p14:bwMode="auto" r:id="rId2">
            <p14:nvContentPartPr>
              <p14:cNvPr id="16" name="墨迹 15"/>
              <p14:cNvContentPartPr/>
              <p14:nvPr/>
            </p14:nvContentPartPr>
            <p14:xfrm>
              <a:off x="4241880" y="5125680"/>
              <a:ext cx="214560" cy="536040"/>
            </p14:xfrm>
          </p:contentPart>
        </mc:Choice>
        <mc:Fallback xmlns="">
          <p:pic>
            <p:nvPicPr>
              <p:cNvPr id="16" name="墨迹 15"/>
              <p:cNvPicPr/>
              <p:nvPr/>
            </p:nvPicPr>
            <p:blipFill>
              <a:blip r:embed="rId3"/>
              <a:stretch>
                <a:fillRect/>
              </a:stretch>
            </p:blipFill>
            <p:spPr>
              <a:xfrm>
                <a:off x="4225680" y="5062320"/>
                <a:ext cx="246600" cy="663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墨迹 16"/>
              <p14:cNvContentPartPr/>
              <p14:nvPr/>
            </p14:nvContentPartPr>
            <p14:xfrm>
              <a:off x="3652200" y="5313240"/>
              <a:ext cx="339840" cy="660960"/>
            </p14:xfrm>
          </p:contentPart>
        </mc:Choice>
        <mc:Fallback xmlns="">
          <p:pic>
            <p:nvPicPr>
              <p:cNvPr id="17" name="墨迹 16"/>
              <p:cNvPicPr/>
              <p:nvPr/>
            </p:nvPicPr>
            <p:blipFill>
              <a:blip r:embed="rId5"/>
              <a:stretch>
                <a:fillRect/>
              </a:stretch>
            </p:blipFill>
            <p:spPr>
              <a:xfrm>
                <a:off x="3636360" y="5249520"/>
                <a:ext cx="371520" cy="78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墨迹 17"/>
              <p14:cNvContentPartPr/>
              <p14:nvPr/>
            </p14:nvContentPartPr>
            <p14:xfrm>
              <a:off x="3116520" y="5250600"/>
              <a:ext cx="509400" cy="714960"/>
            </p14:xfrm>
          </p:contentPart>
        </mc:Choice>
        <mc:Fallback xmlns="">
          <p:pic>
            <p:nvPicPr>
              <p:cNvPr id="18" name="墨迹 17"/>
              <p:cNvPicPr/>
              <p:nvPr/>
            </p:nvPicPr>
            <p:blipFill>
              <a:blip r:embed="rId7"/>
              <a:stretch>
                <a:fillRect/>
              </a:stretch>
            </p:blipFill>
            <p:spPr>
              <a:xfrm>
                <a:off x="3100680" y="5187240"/>
                <a:ext cx="541080" cy="841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墨迹 18"/>
              <p14:cNvContentPartPr/>
              <p14:nvPr/>
            </p14:nvContentPartPr>
            <p14:xfrm>
              <a:off x="2589840" y="5081040"/>
              <a:ext cx="455760" cy="652320"/>
            </p14:xfrm>
          </p:contentPart>
        </mc:Choice>
        <mc:Fallback xmlns="">
          <p:pic>
            <p:nvPicPr>
              <p:cNvPr id="19" name="墨迹 18"/>
              <p:cNvPicPr/>
              <p:nvPr/>
            </p:nvPicPr>
            <p:blipFill>
              <a:blip r:embed="rId9"/>
              <a:stretch>
                <a:fillRect/>
              </a:stretch>
            </p:blipFill>
            <p:spPr>
              <a:xfrm>
                <a:off x="2574000" y="5017320"/>
                <a:ext cx="487440" cy="77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墨迹 19"/>
              <p14:cNvContentPartPr/>
              <p14:nvPr/>
            </p14:nvContentPartPr>
            <p14:xfrm>
              <a:off x="2161080" y="4839840"/>
              <a:ext cx="393120" cy="696960"/>
            </p14:xfrm>
          </p:contentPart>
        </mc:Choice>
        <mc:Fallback xmlns="">
          <p:pic>
            <p:nvPicPr>
              <p:cNvPr id="20" name="墨迹 19"/>
              <p:cNvPicPr/>
              <p:nvPr/>
            </p:nvPicPr>
            <p:blipFill>
              <a:blip r:embed="rId11"/>
              <a:stretch>
                <a:fillRect/>
              </a:stretch>
            </p:blipFill>
            <p:spPr>
              <a:xfrm>
                <a:off x="2145240" y="4776480"/>
                <a:ext cx="425160" cy="82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墨迹 20"/>
              <p14:cNvContentPartPr/>
              <p14:nvPr/>
            </p14:nvContentPartPr>
            <p14:xfrm>
              <a:off x="2098440" y="4456080"/>
              <a:ext cx="268560" cy="527040"/>
            </p14:xfrm>
          </p:contentPart>
        </mc:Choice>
        <mc:Fallback xmlns="">
          <p:pic>
            <p:nvPicPr>
              <p:cNvPr id="21" name="墨迹 20"/>
              <p:cNvPicPr/>
              <p:nvPr/>
            </p:nvPicPr>
            <p:blipFill>
              <a:blip r:embed="rId13"/>
              <a:stretch>
                <a:fillRect/>
              </a:stretch>
            </p:blipFill>
            <p:spPr>
              <a:xfrm>
                <a:off x="2082600" y="4392360"/>
                <a:ext cx="3002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墨迹 21"/>
              <p14:cNvContentPartPr/>
              <p14:nvPr/>
            </p14:nvContentPartPr>
            <p14:xfrm>
              <a:off x="1875240" y="3947040"/>
              <a:ext cx="357840" cy="714600"/>
            </p14:xfrm>
          </p:contentPart>
        </mc:Choice>
        <mc:Fallback xmlns="">
          <p:pic>
            <p:nvPicPr>
              <p:cNvPr id="22" name="墨迹 21"/>
              <p:cNvPicPr/>
              <p:nvPr/>
            </p:nvPicPr>
            <p:blipFill>
              <a:blip r:embed="rId15"/>
              <a:stretch>
                <a:fillRect/>
              </a:stretch>
            </p:blipFill>
            <p:spPr>
              <a:xfrm>
                <a:off x="1859400" y="3883320"/>
                <a:ext cx="389520" cy="841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墨迹 22"/>
              <p14:cNvContentPartPr/>
              <p14:nvPr/>
            </p14:nvContentPartPr>
            <p14:xfrm>
              <a:off x="2670120" y="3402360"/>
              <a:ext cx="321840" cy="187560"/>
            </p14:xfrm>
          </p:contentPart>
        </mc:Choice>
        <mc:Fallback xmlns="">
          <p:pic>
            <p:nvPicPr>
              <p:cNvPr id="23" name="墨迹 22"/>
              <p:cNvPicPr/>
              <p:nvPr/>
            </p:nvPicPr>
            <p:blipFill>
              <a:blip r:embed="rId17"/>
              <a:stretch>
                <a:fillRect/>
              </a:stretch>
            </p:blipFill>
            <p:spPr>
              <a:xfrm>
                <a:off x="2654280" y="3338640"/>
                <a:ext cx="35352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墨迹 23"/>
              <p14:cNvContentPartPr/>
              <p14:nvPr/>
            </p14:nvContentPartPr>
            <p14:xfrm>
              <a:off x="2482560" y="3580920"/>
              <a:ext cx="420120" cy="277200"/>
            </p14:xfrm>
          </p:contentPart>
        </mc:Choice>
        <mc:Fallback xmlns="">
          <p:pic>
            <p:nvPicPr>
              <p:cNvPr id="24" name="墨迹 23"/>
              <p:cNvPicPr/>
              <p:nvPr/>
            </p:nvPicPr>
            <p:blipFill>
              <a:blip r:embed="rId19"/>
              <a:stretch>
                <a:fillRect/>
              </a:stretch>
            </p:blipFill>
            <p:spPr>
              <a:xfrm>
                <a:off x="2466720" y="3517200"/>
                <a:ext cx="45180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墨迹 24"/>
              <p14:cNvContentPartPr/>
              <p14:nvPr/>
            </p14:nvContentPartPr>
            <p14:xfrm>
              <a:off x="2125440" y="3964680"/>
              <a:ext cx="794880" cy="143280"/>
            </p14:xfrm>
          </p:contentPart>
        </mc:Choice>
        <mc:Fallback xmlns="">
          <p:pic>
            <p:nvPicPr>
              <p:cNvPr id="25" name="墨迹 24"/>
              <p:cNvPicPr/>
              <p:nvPr/>
            </p:nvPicPr>
            <p:blipFill>
              <a:blip r:embed="rId21"/>
              <a:stretch>
                <a:fillRect/>
              </a:stretch>
            </p:blipFill>
            <p:spPr>
              <a:xfrm>
                <a:off x="2109600" y="3901320"/>
                <a:ext cx="8269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墨迹 25"/>
              <p14:cNvContentPartPr/>
              <p14:nvPr/>
            </p14:nvContentPartPr>
            <p14:xfrm>
              <a:off x="2098440" y="4348800"/>
              <a:ext cx="536400" cy="18000"/>
            </p14:xfrm>
          </p:contentPart>
        </mc:Choice>
        <mc:Fallback xmlns="">
          <p:pic>
            <p:nvPicPr>
              <p:cNvPr id="26" name="墨迹 25"/>
              <p:cNvPicPr/>
              <p:nvPr/>
            </p:nvPicPr>
            <p:blipFill>
              <a:blip r:embed="rId23"/>
              <a:stretch>
                <a:fillRect/>
              </a:stretch>
            </p:blipFill>
            <p:spPr>
              <a:xfrm>
                <a:off x="2082600" y="4285080"/>
                <a:ext cx="5680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墨迹 26"/>
              <p14:cNvContentPartPr/>
              <p14:nvPr/>
            </p14:nvContentPartPr>
            <p14:xfrm>
              <a:off x="2098440" y="4777560"/>
              <a:ext cx="509400" cy="187560"/>
            </p14:xfrm>
          </p:contentPart>
        </mc:Choice>
        <mc:Fallback xmlns="">
          <p:pic>
            <p:nvPicPr>
              <p:cNvPr id="27" name="墨迹 26"/>
              <p:cNvPicPr/>
              <p:nvPr/>
            </p:nvPicPr>
            <p:blipFill>
              <a:blip r:embed="rId25"/>
              <a:stretch>
                <a:fillRect/>
              </a:stretch>
            </p:blipFill>
            <p:spPr>
              <a:xfrm>
                <a:off x="2082600" y="4713840"/>
                <a:ext cx="54108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墨迹 27"/>
              <p14:cNvContentPartPr/>
              <p14:nvPr/>
            </p14:nvContentPartPr>
            <p14:xfrm>
              <a:off x="2098440" y="5188320"/>
              <a:ext cx="732600" cy="223560"/>
            </p14:xfrm>
          </p:contentPart>
        </mc:Choice>
        <mc:Fallback xmlns="">
          <p:pic>
            <p:nvPicPr>
              <p:cNvPr id="28" name="墨迹 27"/>
              <p:cNvPicPr/>
              <p:nvPr/>
            </p:nvPicPr>
            <p:blipFill>
              <a:blip r:embed="rId27"/>
              <a:stretch>
                <a:fillRect/>
              </a:stretch>
            </p:blipFill>
            <p:spPr>
              <a:xfrm>
                <a:off x="2082600" y="5124600"/>
                <a:ext cx="7646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墨迹 28"/>
              <p14:cNvContentPartPr/>
              <p14:nvPr/>
            </p14:nvContentPartPr>
            <p14:xfrm>
              <a:off x="2473560" y="5607720"/>
              <a:ext cx="643320" cy="161280"/>
            </p14:xfrm>
          </p:contentPart>
        </mc:Choice>
        <mc:Fallback xmlns="">
          <p:pic>
            <p:nvPicPr>
              <p:cNvPr id="29" name="墨迹 28"/>
              <p:cNvPicPr/>
              <p:nvPr/>
            </p:nvPicPr>
            <p:blipFill>
              <a:blip r:embed="rId29"/>
              <a:stretch>
                <a:fillRect/>
              </a:stretch>
            </p:blipFill>
            <p:spPr>
              <a:xfrm>
                <a:off x="2457720" y="5544360"/>
                <a:ext cx="675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墨迹 29"/>
              <p14:cNvContentPartPr/>
              <p14:nvPr/>
            </p14:nvContentPartPr>
            <p14:xfrm>
              <a:off x="3036240" y="5956200"/>
              <a:ext cx="294840" cy="36000"/>
            </p14:xfrm>
          </p:contentPart>
        </mc:Choice>
        <mc:Fallback xmlns="">
          <p:pic>
            <p:nvPicPr>
              <p:cNvPr id="30" name="墨迹 29"/>
              <p:cNvPicPr/>
              <p:nvPr/>
            </p:nvPicPr>
            <p:blipFill>
              <a:blip r:embed="rId31"/>
              <a:stretch>
                <a:fillRect/>
              </a:stretch>
            </p:blipFill>
            <p:spPr>
              <a:xfrm>
                <a:off x="3020400" y="5892480"/>
                <a:ext cx="326880" cy="163080"/>
              </a:xfrm>
              <a:prstGeom prst="rect">
                <a:avLst/>
              </a:prstGeom>
            </p:spPr>
          </p:pic>
        </mc:Fallback>
      </mc:AlternateContent>
    </p:spTree>
    <p:extLst>
      <p:ext uri="{BB962C8B-B14F-4D97-AF65-F5344CB8AC3E}">
        <p14:creationId xmlns:p14="http://schemas.microsoft.com/office/powerpoint/2010/main" val="233074014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差集的计算</a:t>
            </a:r>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因此</a:t>
            </a:r>
            <a:r>
              <a:rPr lang="en-US" altLang="zh-CN" dirty="0" smtClean="0">
                <a:latin typeface="Times New Roman" panose="02020603050405020304" pitchFamily="18" charset="0"/>
                <a:cs typeface="Times New Roman" panose="02020603050405020304" pitchFamily="18" charset="0"/>
              </a:rPr>
              <a:t>X</a:t>
            </a:r>
            <a:r>
              <a:rPr lang="en-US" altLang="zh-CN" baseline="-25000" dirty="0"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的差集</a:t>
            </a:r>
            <a:r>
              <a:rPr lang="zh-CN" altLang="en-US" dirty="0">
                <a:latin typeface="Times New Roman" panose="02020603050405020304" pitchFamily="18" charset="0"/>
                <a:cs typeface="Times New Roman" panose="02020603050405020304" pitchFamily="18" charset="0"/>
              </a:rPr>
              <a:t>可以</a:t>
            </a:r>
            <a:r>
              <a:rPr lang="zh-CN" altLang="en-US" dirty="0" smtClean="0">
                <a:latin typeface="Times New Roman" panose="02020603050405020304" pitchFamily="18" charset="0"/>
                <a:cs typeface="Times New Roman" panose="02020603050405020304" pitchFamily="18" charset="0"/>
              </a:rPr>
              <a:t>通过它的子集</a:t>
            </a:r>
            <a:r>
              <a:rPr lang="en-US" altLang="zh-CN" dirty="0" smtClean="0">
                <a:latin typeface="Times New Roman" panose="02020603050405020304" pitchFamily="18" charset="0"/>
                <a:cs typeface="Times New Roman" panose="02020603050405020304" pitchFamily="18" charset="0"/>
              </a:rPr>
              <a:t>X</a:t>
            </a:r>
            <a:r>
              <a:rPr lang="en-US" altLang="zh-CN" baseline="-25000"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和</a:t>
            </a:r>
            <a:r>
              <a:rPr lang="en-US" altLang="zh-CN" dirty="0" err="1" smtClean="0">
                <a:latin typeface="Times New Roman" panose="02020603050405020304" pitchFamily="18" charset="0"/>
                <a:cs typeface="Times New Roman" panose="02020603050405020304" pitchFamily="18" charset="0"/>
              </a:rPr>
              <a:t>X</a:t>
            </a:r>
            <a:r>
              <a:rPr lang="en-US" altLang="zh-CN" baseline="-25000" dirty="0" err="1" smtClean="0">
                <a:latin typeface="Times New Roman" panose="02020603050405020304" pitchFamily="18" charset="0"/>
                <a:cs typeface="Times New Roman" panose="02020603050405020304" pitchFamily="18" charset="0"/>
              </a:rPr>
              <a:t>b</a:t>
            </a:r>
            <a:r>
              <a:rPr lang="zh-CN" altLang="en-US" dirty="0" smtClean="0">
                <a:latin typeface="Times New Roman" panose="02020603050405020304" pitchFamily="18" charset="0"/>
                <a:cs typeface="Times New Roman" panose="02020603050405020304" pitchFamily="18" charset="0"/>
              </a:rPr>
              <a:t>的差集来获得，而它的子集的差集将通过更上一层的子集的差集获得，</a:t>
            </a:r>
            <a:r>
              <a:rPr lang="zh-CN" altLang="en-US" dirty="0">
                <a:latin typeface="Times New Roman" panose="02020603050405020304" pitchFamily="18" charset="0"/>
                <a:cs typeface="Times New Roman" panose="02020603050405020304" pitchFamily="18" charset="0"/>
              </a:rPr>
              <a:t>直到</a:t>
            </a:r>
            <a:r>
              <a:rPr lang="zh-CN" altLang="en-US" dirty="0" smtClean="0">
                <a:latin typeface="Times New Roman" panose="02020603050405020304" pitchFamily="18" charset="0"/>
                <a:cs typeface="Times New Roman" panose="02020603050405020304" pitchFamily="18" charset="0"/>
              </a:rPr>
              <a:t>第一层中的</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项集</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项集的差集需要对数据库进行扫描，得到这些</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项集的事务标识符集及差集。这就使得</a:t>
            </a:r>
            <a:r>
              <a:rPr lang="en-US" altLang="zh-CN" dirty="0" smtClean="0">
                <a:latin typeface="Times New Roman" panose="02020603050405020304" pitchFamily="18" charset="0"/>
                <a:cs typeface="Times New Roman" panose="02020603050405020304" pitchFamily="18" charset="0"/>
              </a:rPr>
              <a:t>Eclat</a:t>
            </a:r>
            <a:r>
              <a:rPr lang="zh-CN" altLang="en-US" dirty="0" smtClean="0">
                <a:latin typeface="Times New Roman" panose="02020603050405020304" pitchFamily="18" charset="0"/>
                <a:cs typeface="Times New Roman" panose="02020603050405020304" pitchFamily="18" charset="0"/>
              </a:rPr>
              <a:t>算法中的求交集的操作可以替换为差集操作。</a:t>
            </a: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626374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从图中可以看出</a:t>
            </a:r>
            <a:r>
              <a:rPr lang="en-US" altLang="zh-CN" dirty="0" smtClean="0">
                <a:latin typeface="Times New Roman" panose="02020603050405020304" pitchFamily="18" charset="0"/>
                <a:cs typeface="Times New Roman" panose="02020603050405020304" pitchFamily="18" charset="0"/>
              </a:rPr>
              <a:t>d(AB)</a:t>
            </a:r>
            <a:r>
              <a:rPr lang="zh-CN" altLang="en-US" dirty="0" smtClean="0">
                <a:latin typeface="Times New Roman" panose="02020603050405020304" pitchFamily="18" charset="0"/>
                <a:cs typeface="Times New Roman" panose="02020603050405020304" pitchFamily="18" charset="0"/>
              </a:rPr>
              <a:t>为空集，                                        </a:t>
            </a:r>
            <a:r>
              <a:rPr lang="en-US" altLang="zh-CN" dirty="0" smtClean="0">
                <a:latin typeface="Times New Roman" panose="02020603050405020304" pitchFamily="18" charset="0"/>
                <a:cs typeface="Times New Roman" panose="02020603050405020304" pitchFamily="18" charset="0"/>
              </a:rPr>
              <a:t>d(AD)=4</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同时</a:t>
            </a:r>
            <a:r>
              <a:rPr lang="en-US" altLang="zh-CN" dirty="0" smtClean="0">
                <a:latin typeface="Times New Roman" panose="02020603050405020304" pitchFamily="18" charset="0"/>
                <a:cs typeface="Times New Roman" panose="02020603050405020304" pitchFamily="18" charset="0"/>
              </a:rPr>
              <a:t>ABD</a:t>
            </a:r>
            <a:r>
              <a:rPr lang="zh-CN" altLang="en-US" dirty="0" smtClean="0">
                <a:latin typeface="Times New Roman" panose="02020603050405020304" pitchFamily="18" charset="0"/>
                <a:cs typeface="Times New Roman" panose="02020603050405020304" pitchFamily="18" charset="0"/>
              </a:rPr>
              <a:t>是</a:t>
            </a:r>
            <a:r>
              <a:rPr lang="en-US" altLang="zh-CN" dirty="0"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AD</a:t>
            </a:r>
            <a:r>
              <a:rPr lang="zh-CN" altLang="en-US" dirty="0" smtClean="0">
                <a:latin typeface="Times New Roman" panose="02020603050405020304" pitchFamily="18" charset="0"/>
                <a:cs typeface="Times New Roman" panose="02020603050405020304" pitchFamily="18" charset="0"/>
              </a:rPr>
              <a:t>的交集，所以</a:t>
            </a:r>
            <a:endParaRPr lang="zh-CN" altLang="en-US" dirty="0">
              <a:latin typeface="Times New Roman" panose="02020603050405020304" pitchFamily="18" charset="0"/>
              <a:cs typeface="Times New Roman" panose="02020603050405020304" pitchFamily="18" charset="0"/>
            </a:endParaRP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160" y="1988840"/>
            <a:ext cx="2743583" cy="3391373"/>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776250632"/>
              </p:ext>
            </p:extLst>
          </p:nvPr>
        </p:nvGraphicFramePr>
        <p:xfrm>
          <a:off x="1619250" y="3460750"/>
          <a:ext cx="3621088" cy="1474788"/>
        </p:xfrm>
        <a:graphic>
          <a:graphicData uri="http://schemas.openxmlformats.org/presentationml/2006/ole">
            <mc:AlternateContent xmlns:mc="http://schemas.openxmlformats.org/markup-compatibility/2006">
              <mc:Choice xmlns:v="urn:schemas-microsoft-com:vml" Requires="v">
                <p:oleObj spid="_x0000_s38914" name="Equation" r:id="rId4" imgW="1714320" imgH="698400" progId="Equation.DSMT4">
                  <p:embed/>
                </p:oleObj>
              </mc:Choice>
              <mc:Fallback>
                <p:oleObj name="Equation" r:id="rId4" imgW="1714320" imgH="698400" progId="Equation.DSMT4">
                  <p:embed/>
                  <p:pic>
                    <p:nvPicPr>
                      <p:cNvPr id="0" name=""/>
                      <p:cNvPicPr/>
                      <p:nvPr/>
                    </p:nvPicPr>
                    <p:blipFill>
                      <a:blip r:embed="rId5"/>
                      <a:stretch>
                        <a:fillRect/>
                      </a:stretch>
                    </p:blipFill>
                    <p:spPr>
                      <a:xfrm>
                        <a:off x="1619250" y="3460750"/>
                        <a:ext cx="3621088" cy="1474788"/>
                      </a:xfrm>
                      <a:prstGeom prst="rect">
                        <a:avLst/>
                      </a:prstGeom>
                    </p:spPr>
                  </p:pic>
                </p:oleObj>
              </mc:Fallback>
            </mc:AlternateContent>
          </a:graphicData>
        </a:graphic>
      </p:graphicFrame>
    </p:spTree>
    <p:extLst>
      <p:ext uri="{BB962C8B-B14F-4D97-AF65-F5344CB8AC3E}">
        <p14:creationId xmlns:p14="http://schemas.microsoft.com/office/powerpoint/2010/main" val="393322476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支撑的计算</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由于差集表示的是一个项集和他的前缀所差的那些事务，所以这个项集的支撑可以通过他的前缀项集的支撑减去差值的大小获得。</a:t>
            </a: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比如要计算项集</a:t>
            </a:r>
            <a:r>
              <a:rPr lang="en-US" altLang="zh-CN" dirty="0" smtClean="0">
                <a:latin typeface="Times New Roman" panose="02020603050405020304" pitchFamily="18" charset="0"/>
                <a:cs typeface="Times New Roman" panose="02020603050405020304" pitchFamily="18" charset="0"/>
              </a:rPr>
              <a:t>ABD</a:t>
            </a:r>
            <a:r>
              <a:rPr lang="zh-CN" altLang="en-US" dirty="0" smtClean="0">
                <a:latin typeface="Times New Roman" panose="02020603050405020304" pitchFamily="18" charset="0"/>
                <a:cs typeface="Times New Roman" panose="02020603050405020304" pitchFamily="18" charset="0"/>
              </a:rPr>
              <a:t>的支撑，现已知道</a:t>
            </a:r>
            <a:r>
              <a:rPr lang="en-US" altLang="zh-CN" dirty="0" smtClean="0">
                <a:latin typeface="Times New Roman" panose="02020603050405020304" pitchFamily="18" charset="0"/>
                <a:cs typeface="Times New Roman" panose="02020603050405020304" pitchFamily="18" charset="0"/>
              </a:rPr>
              <a:t>d(ABD)=4</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的支撑为</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，说明包含</a:t>
            </a:r>
            <a:r>
              <a:rPr lang="en-US" altLang="zh-CN" dirty="0"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的</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个事务中只有事务</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不包含</a:t>
            </a:r>
            <a:r>
              <a:rPr lang="en-US" altLang="zh-CN" dirty="0" smtClean="0">
                <a:latin typeface="Times New Roman" panose="02020603050405020304" pitchFamily="18" charset="0"/>
                <a:cs typeface="Times New Roman" panose="02020603050405020304" pitchFamily="18" charset="0"/>
              </a:rPr>
              <a:t>ABD</a:t>
            </a:r>
            <a:r>
              <a:rPr lang="zh-CN" altLang="en-US" dirty="0" smtClean="0">
                <a:latin typeface="Times New Roman" panose="02020603050405020304" pitchFamily="18" charset="0"/>
                <a:cs typeface="Times New Roman" panose="02020603050405020304" pitchFamily="18" charset="0"/>
              </a:rPr>
              <a:t>，那么</a:t>
            </a:r>
            <a:r>
              <a:rPr lang="en-US" altLang="zh-CN" dirty="0" smtClean="0">
                <a:latin typeface="Times New Roman" panose="02020603050405020304" pitchFamily="18" charset="0"/>
                <a:cs typeface="Times New Roman" panose="02020603050405020304" pitchFamily="18" charset="0"/>
              </a:rPr>
              <a:t>ABD</a:t>
            </a:r>
            <a:r>
              <a:rPr lang="zh-CN" altLang="en-US" dirty="0" smtClean="0">
                <a:latin typeface="Times New Roman" panose="02020603050405020304" pitchFamily="18" charset="0"/>
                <a:cs typeface="Times New Roman" panose="02020603050405020304" pitchFamily="18" charset="0"/>
              </a:rPr>
              <a:t>的支撑为</a:t>
            </a:r>
            <a:r>
              <a:rPr lang="en-US" altLang="zh-CN" dirty="0" smtClean="0">
                <a:latin typeface="Times New Roman" panose="02020603050405020304" pitchFamily="18" charset="0"/>
                <a:cs typeface="Times New Roman" panose="02020603050405020304" pitchFamily="18" charset="0"/>
              </a:rPr>
              <a:t>4-1=3</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265803746"/>
              </p:ext>
            </p:extLst>
          </p:nvPr>
        </p:nvGraphicFramePr>
        <p:xfrm>
          <a:off x="2555776" y="3501008"/>
          <a:ext cx="4392488" cy="631600"/>
        </p:xfrm>
        <a:graphic>
          <a:graphicData uri="http://schemas.openxmlformats.org/presentationml/2006/ole">
            <mc:AlternateContent xmlns:mc="http://schemas.openxmlformats.org/markup-compatibility/2006">
              <mc:Choice xmlns:v="urn:schemas-microsoft-com:vml" Requires="v">
                <p:oleObj spid="_x0000_s39938" name="Equation" r:id="rId3" imgW="1942920" imgH="279360" progId="Equation.DSMT4">
                  <p:embed/>
                </p:oleObj>
              </mc:Choice>
              <mc:Fallback>
                <p:oleObj name="Equation" r:id="rId3" imgW="1942920" imgH="279360" progId="Equation.DSMT4">
                  <p:embed/>
                  <p:pic>
                    <p:nvPicPr>
                      <p:cNvPr id="0" name=""/>
                      <p:cNvPicPr/>
                      <p:nvPr/>
                    </p:nvPicPr>
                    <p:blipFill>
                      <a:blip r:embed="rId4"/>
                      <a:stretch>
                        <a:fillRect/>
                      </a:stretch>
                    </p:blipFill>
                    <p:spPr>
                      <a:xfrm>
                        <a:off x="2555776" y="3501008"/>
                        <a:ext cx="4392488" cy="631600"/>
                      </a:xfrm>
                      <a:prstGeom prst="rect">
                        <a:avLst/>
                      </a:prstGeom>
                    </p:spPr>
                  </p:pic>
                </p:oleObj>
              </mc:Fallback>
            </mc:AlternateContent>
          </a:graphicData>
        </a:graphic>
      </p:graphicFrame>
    </p:spTree>
    <p:extLst>
      <p:ext uri="{BB962C8B-B14F-4D97-AF65-F5344CB8AC3E}">
        <p14:creationId xmlns:p14="http://schemas.microsoft.com/office/powerpoint/2010/main" val="241125862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dEclat</a:t>
            </a:r>
            <a:r>
              <a:rPr lang="zh-CN" altLang="en-US" dirty="0" smtClean="0"/>
              <a:t>伪代码</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2204864"/>
            <a:ext cx="8020077" cy="4310255"/>
          </a:xfrm>
        </p:spPr>
      </p:pic>
    </p:spTree>
    <p:extLst>
      <p:ext uri="{BB962C8B-B14F-4D97-AF65-F5344CB8AC3E}">
        <p14:creationId xmlns:p14="http://schemas.microsoft.com/office/powerpoint/2010/main" val="37850750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流程说明</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第一步确定所有的频繁</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项集，并计算其差集</a:t>
            </a: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en-US" altLang="zh-CN" dirty="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给定</a:t>
            </a:r>
            <a:r>
              <a:rPr lang="zh-CN" altLang="en-US" dirty="0">
                <a:latin typeface="Times New Roman" panose="02020603050405020304" pitchFamily="18" charset="0"/>
                <a:cs typeface="Times New Roman" panose="02020603050405020304" pitchFamily="18" charset="0"/>
              </a:rPr>
              <a:t>一</a:t>
            </a:r>
            <a:r>
              <a:rPr lang="zh-CN" altLang="en-US" dirty="0" smtClean="0">
                <a:latin typeface="Times New Roman" panose="02020603050405020304" pitchFamily="18" charset="0"/>
                <a:cs typeface="Times New Roman" panose="02020603050405020304" pitchFamily="18" charset="0"/>
              </a:rPr>
              <a:t>个等价类</a:t>
            </a:r>
            <a:r>
              <a:rPr lang="en-US" altLang="zh-CN" dirty="0" smtClean="0">
                <a:latin typeface="Times New Roman" panose="02020603050405020304" pitchFamily="18" charset="0"/>
                <a:cs typeface="Times New Roman" panose="02020603050405020304" pitchFamily="18" charset="0"/>
              </a:rPr>
              <a:t>P(</a:t>
            </a:r>
            <a:r>
              <a:rPr lang="zh-CN" altLang="en-US" dirty="0" smtClean="0">
                <a:latin typeface="Times New Roman" panose="02020603050405020304" pitchFamily="18" charset="0"/>
                <a:cs typeface="Times New Roman" panose="02020603050405020304" pitchFamily="18" charset="0"/>
              </a:rPr>
              <a:t>即</a:t>
            </a:r>
            <a:r>
              <a:rPr lang="en-US" altLang="zh-CN" dirty="0" smtClean="0">
                <a:latin typeface="Times New Roman" panose="02020603050405020304" pitchFamily="18" charset="0"/>
                <a:cs typeface="Times New Roman" panose="02020603050405020304" pitchFamily="18" charset="0"/>
              </a:rPr>
              <a:t>P</a:t>
            </a:r>
            <a:r>
              <a:rPr lang="zh-CN" altLang="en-US" dirty="0" smtClean="0">
                <a:latin typeface="Times New Roman" panose="02020603050405020304" pitchFamily="18" charset="0"/>
                <a:cs typeface="Times New Roman" panose="02020603050405020304" pitchFamily="18" charset="0"/>
              </a:rPr>
              <a:t>中所有项集的前缀都相同</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，对于每一对不同的项集</a:t>
            </a:r>
            <a:r>
              <a:rPr lang="en-US" altLang="zh-CN" dirty="0" smtClean="0">
                <a:latin typeface="Times New Roman" panose="02020603050405020304" pitchFamily="18" charset="0"/>
                <a:cs typeface="Times New Roman" panose="02020603050405020304" pitchFamily="18" charset="0"/>
              </a:rPr>
              <a:t>X</a:t>
            </a:r>
            <a:r>
              <a:rPr lang="en-US" altLang="zh-CN" baseline="-25000"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和</a:t>
            </a:r>
            <a:r>
              <a:rPr lang="en-US" altLang="zh-CN" dirty="0" err="1" smtClean="0">
                <a:latin typeface="Times New Roman" panose="02020603050405020304" pitchFamily="18" charset="0"/>
                <a:cs typeface="Times New Roman" panose="02020603050405020304" pitchFamily="18" charset="0"/>
              </a:rPr>
              <a:t>X</a:t>
            </a:r>
            <a:r>
              <a:rPr lang="en-US" altLang="zh-CN" baseline="-25000" dirty="0" err="1" smtClean="0">
                <a:latin typeface="Times New Roman" panose="02020603050405020304" pitchFamily="18" charset="0"/>
                <a:cs typeface="Times New Roman" panose="02020603050405020304" pitchFamily="18" charset="0"/>
              </a:rPr>
              <a:t>b</a:t>
            </a:r>
            <a:r>
              <a:rPr lang="zh-CN" altLang="en-US" dirty="0" smtClean="0">
                <a:latin typeface="Times New Roman" panose="02020603050405020304" pitchFamily="18" charset="0"/>
                <a:cs typeface="Times New Roman" panose="02020603050405020304" pitchFamily="18" charset="0"/>
              </a:rPr>
              <a:t>，生成候选模式</a:t>
            </a:r>
            <a:r>
              <a:rPr lang="en-US" altLang="zh-CN" dirty="0" smtClean="0">
                <a:latin typeface="Times New Roman" panose="02020603050405020304" pitchFamily="18" charset="0"/>
                <a:cs typeface="Times New Roman" panose="02020603050405020304" pitchFamily="18" charset="0"/>
              </a:rPr>
              <a:t>X</a:t>
            </a:r>
            <a:r>
              <a:rPr lang="en-US" altLang="zh-CN" baseline="-25000" dirty="0"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，并利用差集检查其是否为频繁的</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第</a:t>
            </a:r>
            <a:r>
              <a:rPr lang="en-US" altLang="zh-CN" dirty="0" smtClean="0">
                <a:latin typeface="Times New Roman" panose="02020603050405020304" pitchFamily="18" charset="0"/>
                <a:cs typeface="Times New Roman" panose="02020603050405020304" pitchFamily="18" charset="0"/>
              </a:rPr>
              <a:t>6-7</a:t>
            </a:r>
            <a:r>
              <a:rPr lang="zh-CN" altLang="en-US" dirty="0" smtClean="0">
                <a:latin typeface="Times New Roman" panose="02020603050405020304" pitchFamily="18" charset="0"/>
                <a:cs typeface="Times New Roman" panose="02020603050405020304" pitchFamily="18" charset="0"/>
              </a:rPr>
              <a:t>行</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递归</a:t>
            </a:r>
            <a:r>
              <a:rPr lang="zh-CN" altLang="en-US" dirty="0" smtClean="0">
                <a:latin typeface="Times New Roman" panose="02020603050405020304" pitchFamily="18" charset="0"/>
                <a:cs typeface="Times New Roman" panose="02020603050405020304" pitchFamily="18" charset="0"/>
              </a:rPr>
              <a:t>调用找到所有可能的扩展。</a:t>
            </a:r>
            <a:endParaRPr lang="en-US" altLang="zh-CN" dirty="0" smtClean="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326766180"/>
              </p:ext>
            </p:extLst>
          </p:nvPr>
        </p:nvGraphicFramePr>
        <p:xfrm>
          <a:off x="2771800" y="2564904"/>
          <a:ext cx="3802023" cy="576064"/>
        </p:xfrm>
        <a:graphic>
          <a:graphicData uri="http://schemas.openxmlformats.org/presentationml/2006/ole">
            <mc:AlternateContent xmlns:mc="http://schemas.openxmlformats.org/markup-compatibility/2006">
              <mc:Choice xmlns:v="urn:schemas-microsoft-com:vml" Requires="v">
                <p:oleObj spid="_x0000_s40962" name="Equation" r:id="rId3" imgW="1676160" imgH="253800" progId="Equation.DSMT4">
                  <p:embed/>
                </p:oleObj>
              </mc:Choice>
              <mc:Fallback>
                <p:oleObj name="Equation" r:id="rId3" imgW="1676160" imgH="253800" progId="Equation.DSMT4">
                  <p:embed/>
                  <p:pic>
                    <p:nvPicPr>
                      <p:cNvPr id="0" name=""/>
                      <p:cNvPicPr/>
                      <p:nvPr/>
                    </p:nvPicPr>
                    <p:blipFill>
                      <a:blip r:embed="rId4"/>
                      <a:stretch>
                        <a:fillRect/>
                      </a:stretch>
                    </p:blipFill>
                    <p:spPr>
                      <a:xfrm>
                        <a:off x="2771800" y="2564904"/>
                        <a:ext cx="3802023" cy="576064"/>
                      </a:xfrm>
                      <a:prstGeom prst="rect">
                        <a:avLst/>
                      </a:prstGeom>
                    </p:spPr>
                  </p:pic>
                </p:oleObj>
              </mc:Fallback>
            </mc:AlternateContent>
          </a:graphicData>
        </a:graphic>
      </p:graphicFrame>
    </p:spTree>
    <p:extLst>
      <p:ext uri="{BB962C8B-B14F-4D97-AF65-F5344CB8AC3E}">
        <p14:creationId xmlns:p14="http://schemas.microsoft.com/office/powerpoint/2010/main" val="66861200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注意</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差集的计算不一定需要在</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项集中开始。比如超市中有</a:t>
            </a:r>
            <a:r>
              <a:rPr lang="en-US" altLang="zh-CN" dirty="0" smtClean="0">
                <a:latin typeface="Times New Roman" panose="02020603050405020304" pitchFamily="18" charset="0"/>
                <a:cs typeface="Times New Roman" panose="02020603050405020304" pitchFamily="18" charset="0"/>
              </a:rPr>
              <a:t>1000</a:t>
            </a:r>
            <a:r>
              <a:rPr lang="zh-CN" altLang="en-US" dirty="0" smtClean="0">
                <a:latin typeface="Times New Roman" panose="02020603050405020304" pitchFamily="18" charset="0"/>
                <a:cs typeface="Times New Roman" panose="02020603050405020304" pitchFamily="18" charset="0"/>
              </a:rPr>
              <a:t>中商品，每种单个商品的销售量都不超过</a:t>
            </a:r>
            <a:r>
              <a:rPr lang="en-US" altLang="zh-CN" dirty="0" smtClean="0">
                <a:latin typeface="Times New Roman" panose="02020603050405020304" pitchFamily="18" charset="0"/>
                <a:cs typeface="Times New Roman" panose="02020603050405020304" pitchFamily="18" charset="0"/>
              </a:rPr>
              <a:t>300</a:t>
            </a:r>
            <a:r>
              <a:rPr lang="zh-CN" altLang="en-US" dirty="0" smtClean="0">
                <a:latin typeface="Times New Roman" panose="02020603050405020304" pitchFamily="18" charset="0"/>
                <a:cs typeface="Times New Roman" panose="02020603050405020304" pitchFamily="18" charset="0"/>
              </a:rPr>
              <a:t>，也就是说项的数量共有</a:t>
            </a:r>
            <a:r>
              <a:rPr lang="en-US" altLang="zh-CN" dirty="0" smtClean="0">
                <a:latin typeface="Times New Roman" panose="02020603050405020304" pitchFamily="18" charset="0"/>
                <a:cs typeface="Times New Roman" panose="02020603050405020304" pitchFamily="18" charset="0"/>
              </a:rPr>
              <a:t>1000</a:t>
            </a:r>
            <a:r>
              <a:rPr lang="zh-CN" altLang="en-US" dirty="0" smtClean="0">
                <a:latin typeface="Times New Roman" panose="02020603050405020304" pitchFamily="18" charset="0"/>
                <a:cs typeface="Times New Roman" panose="02020603050405020304" pitchFamily="18" charset="0"/>
              </a:rPr>
              <a:t>，但</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项集的支撑都不超过</a:t>
            </a:r>
            <a:r>
              <a:rPr lang="en-US" altLang="zh-CN" dirty="0" smtClean="0">
                <a:latin typeface="Times New Roman" panose="02020603050405020304" pitchFamily="18" charset="0"/>
                <a:cs typeface="Times New Roman" panose="02020603050405020304" pitchFamily="18" charset="0"/>
              </a:rPr>
              <a:t>300</a:t>
            </a:r>
            <a:r>
              <a:rPr lang="zh-CN" altLang="en-US" dirty="0" smtClean="0">
                <a:latin typeface="Times New Roman" panose="02020603050405020304" pitchFamily="18" charset="0"/>
                <a:cs typeface="Times New Roman" panose="02020603050405020304" pitchFamily="18" charset="0"/>
              </a:rPr>
              <a:t>，如果</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项集存储差集，就会比存储原事务标识符集占用更多的内存，所以这时可以在</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项集中存储事务标识符集，在</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项集中再开始使用差集，或者在</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项集中再开始使用差集。</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041508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假设</a:t>
            </a:r>
            <a:r>
              <a:rPr lang="en-US" altLang="zh-CN" dirty="0" err="1" smtClean="0">
                <a:latin typeface="Times New Roman" panose="02020603050405020304" pitchFamily="18" charset="0"/>
                <a:cs typeface="Times New Roman" panose="02020603050405020304" pitchFamily="18" charset="0"/>
              </a:rPr>
              <a:t>minsup</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对如下数据库应用</a:t>
            </a:r>
            <a:r>
              <a:rPr lang="en-US" altLang="zh-CN" dirty="0" smtClean="0">
                <a:latin typeface="Times New Roman" panose="02020603050405020304" pitchFamily="18" charset="0"/>
                <a:cs typeface="Times New Roman" panose="02020603050405020304" pitchFamily="18" charset="0"/>
              </a:rPr>
              <a:t>dEclat</a:t>
            </a:r>
            <a:r>
              <a:rPr lang="zh-CN" altLang="en-US" dirty="0" smtClean="0">
                <a:latin typeface="Times New Roman" panose="02020603050405020304" pitchFamily="18" charset="0"/>
                <a:cs typeface="Times New Roman" panose="02020603050405020304" pitchFamily="18" charset="0"/>
              </a:rPr>
              <a:t>算法：</a:t>
            </a:r>
            <a:endParaRPr lang="zh-CN" altLang="en-US" dirty="0">
              <a:latin typeface="Times New Roman" panose="02020603050405020304" pitchFamily="18" charset="0"/>
              <a:cs typeface="Times New Roman" panose="02020603050405020304" pitchFamily="18" charset="0"/>
            </a:endParaRPr>
          </a:p>
        </p:txBody>
      </p:sp>
      <p:pic>
        <p:nvPicPr>
          <p:cNvPr id="4" name="Picture 2" descr="C:\Users\jiecaozi\AppData\Local\Temp\360zip$Temp\360$0\Figure8_1-DataMiningandAnaly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581" y="3191893"/>
            <a:ext cx="7709487" cy="2444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9909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pic>
        <p:nvPicPr>
          <p:cNvPr id="4" name="内容占位符 3"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71800" y="1988840"/>
            <a:ext cx="3456383" cy="2545495"/>
          </a:xfr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139" y="4509120"/>
            <a:ext cx="5473173" cy="1015641"/>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3776907375"/>
              </p:ext>
            </p:extLst>
          </p:nvPr>
        </p:nvGraphicFramePr>
        <p:xfrm>
          <a:off x="2129937" y="5534318"/>
          <a:ext cx="4962343" cy="987531"/>
        </p:xfrm>
        <a:graphic>
          <a:graphicData uri="http://schemas.openxmlformats.org/presentationml/2006/ole">
            <mc:AlternateContent xmlns:mc="http://schemas.openxmlformats.org/markup-compatibility/2006">
              <mc:Choice xmlns:v="urn:schemas-microsoft-com:vml" Requires="v">
                <p:oleObj spid="_x0000_s41986" name="Equation" r:id="rId5" imgW="2552400" imgH="507960" progId="Equation.DSMT4">
                  <p:embed/>
                </p:oleObj>
              </mc:Choice>
              <mc:Fallback>
                <p:oleObj name="Equation" r:id="rId5" imgW="2552400" imgH="507960" progId="Equation.DSMT4">
                  <p:embed/>
                  <p:pic>
                    <p:nvPicPr>
                      <p:cNvPr id="0" name=""/>
                      <p:cNvPicPr/>
                      <p:nvPr/>
                    </p:nvPicPr>
                    <p:blipFill>
                      <a:blip r:embed="rId6"/>
                      <a:stretch>
                        <a:fillRect/>
                      </a:stretch>
                    </p:blipFill>
                    <p:spPr>
                      <a:xfrm>
                        <a:off x="2129937" y="5534318"/>
                        <a:ext cx="4962343" cy="987531"/>
                      </a:xfrm>
                      <a:prstGeom prst="rect">
                        <a:avLst/>
                      </a:prstGeom>
                    </p:spPr>
                  </p:pic>
                </p:oleObj>
              </mc:Fallback>
            </mc:AlternateContent>
          </a:graphicData>
        </a:graphic>
      </p:graphicFrame>
    </p:spTree>
    <p:extLst>
      <p:ext uri="{BB962C8B-B14F-4D97-AF65-F5344CB8AC3E}">
        <p14:creationId xmlns:p14="http://schemas.microsoft.com/office/powerpoint/2010/main" val="13039257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a:xfrm>
            <a:off x="457200" y="1935480"/>
            <a:ext cx="8229600" cy="4805888"/>
          </a:xfrm>
        </p:spPr>
        <p:txBody>
          <a:bodyPr>
            <a:normAutofit/>
          </a:bodyPr>
          <a:lstStyle/>
          <a:p>
            <a:r>
              <a:rPr lang="zh-CN" altLang="en-US" dirty="0" smtClean="0">
                <a:latin typeface="Times New Roman" panose="02020603050405020304" pitchFamily="18" charset="0"/>
                <a:cs typeface="Times New Roman" panose="02020603050405020304" pitchFamily="18" charset="0"/>
              </a:rPr>
              <a:t>有如下数据库</a:t>
            </a:r>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该</a:t>
            </a:r>
            <a:r>
              <a:rPr lang="zh-CN" altLang="en-US" dirty="0" smtClean="0">
                <a:latin typeface="Times New Roman" panose="02020603050405020304" pitchFamily="18" charset="0"/>
                <a:cs typeface="Times New Roman" panose="02020603050405020304" pitchFamily="18" charset="0"/>
              </a:rPr>
              <a:t>数据库共有</a:t>
            </a:r>
            <a:r>
              <a:rPr lang="en-US" altLang="zh-CN" dirty="0" smtClean="0">
                <a:latin typeface="Times New Roman" panose="02020603050405020304" pitchFamily="18" charset="0"/>
                <a:cs typeface="Times New Roman" panose="02020603050405020304" pitchFamily="18" charset="0"/>
              </a:rPr>
              <a:t>5</a:t>
            </a:r>
            <a:r>
              <a:rPr lang="zh-CN" altLang="en-US" dirty="0" smtClean="0">
                <a:latin typeface="Times New Roman" panose="02020603050405020304" pitchFamily="18" charset="0"/>
                <a:cs typeface="Times New Roman" panose="02020603050405020304" pitchFamily="18" charset="0"/>
              </a:rPr>
              <a:t>个事务，事务标识符分别为</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940841806"/>
              </p:ext>
            </p:extLst>
          </p:nvPr>
        </p:nvGraphicFramePr>
        <p:xfrm>
          <a:off x="2195736" y="2492896"/>
          <a:ext cx="4968552" cy="3168354"/>
        </p:xfrm>
        <a:graphic>
          <a:graphicData uri="http://schemas.openxmlformats.org/drawingml/2006/table">
            <a:tbl>
              <a:tblPr firstRow="1" bandRow="1">
                <a:tableStyleId>{5C22544A-7EE6-4342-B048-85BDC9FD1C3A}</a:tableStyleId>
              </a:tblPr>
              <a:tblGrid>
                <a:gridCol w="1361247"/>
                <a:gridCol w="3607305"/>
              </a:tblGrid>
              <a:tr h="528059">
                <a:tc>
                  <a:txBody>
                    <a:bodyPr/>
                    <a:lstStyle/>
                    <a:p>
                      <a:pPr algn="ctr"/>
                      <a:r>
                        <a:rPr lang="en-US" altLang="zh-CN" sz="2200" dirty="0" smtClean="0">
                          <a:latin typeface="Times New Roman" panose="02020603050405020304" pitchFamily="18" charset="0"/>
                          <a:cs typeface="Times New Roman" panose="02020603050405020304" pitchFamily="18" charset="0"/>
                        </a:rPr>
                        <a:t>t</a:t>
                      </a:r>
                      <a:endParaRPr lang="zh-CN" altLang="en-US" sz="22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200" dirty="0" err="1" smtClean="0">
                          <a:latin typeface="Times New Roman" panose="02020603050405020304" pitchFamily="18" charset="0"/>
                          <a:cs typeface="Times New Roman" panose="02020603050405020304" pitchFamily="18" charset="0"/>
                        </a:rPr>
                        <a:t>i</a:t>
                      </a:r>
                      <a:r>
                        <a:rPr lang="en-US" altLang="zh-CN" sz="2200" dirty="0" smtClean="0">
                          <a:latin typeface="Times New Roman" panose="02020603050405020304" pitchFamily="18" charset="0"/>
                          <a:cs typeface="Times New Roman" panose="02020603050405020304" pitchFamily="18" charset="0"/>
                        </a:rPr>
                        <a:t>(t)</a:t>
                      </a:r>
                      <a:endParaRPr lang="zh-CN" altLang="en-US" sz="2200" dirty="0">
                        <a:latin typeface="Times New Roman" panose="02020603050405020304" pitchFamily="18" charset="0"/>
                        <a:cs typeface="Times New Roman" panose="02020603050405020304" pitchFamily="18" charset="0"/>
                      </a:endParaRPr>
                    </a:p>
                  </a:txBody>
                  <a:tcPr anchor="ctr"/>
                </a:tc>
              </a:tr>
              <a:tr h="528059">
                <a:tc>
                  <a:txBody>
                    <a:bodyPr/>
                    <a:lstStyle/>
                    <a:p>
                      <a:pPr algn="ctr"/>
                      <a:r>
                        <a:rPr lang="en-US" altLang="zh-CN" sz="2200" dirty="0" smtClean="0">
                          <a:latin typeface="Times New Roman" panose="02020603050405020304" pitchFamily="18" charset="0"/>
                          <a:cs typeface="Times New Roman" panose="02020603050405020304" pitchFamily="18" charset="0"/>
                        </a:rPr>
                        <a:t>1</a:t>
                      </a:r>
                      <a:endParaRPr lang="zh-CN" altLang="en-US" sz="22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2200" dirty="0" smtClean="0">
                          <a:latin typeface="Times New Roman" panose="02020603050405020304" pitchFamily="18" charset="0"/>
                          <a:cs typeface="Times New Roman" panose="02020603050405020304" pitchFamily="18" charset="0"/>
                        </a:rPr>
                        <a:t>面包，牛奶</a:t>
                      </a:r>
                      <a:endParaRPr lang="zh-CN" altLang="en-US" sz="2200" dirty="0">
                        <a:latin typeface="Times New Roman" panose="02020603050405020304" pitchFamily="18" charset="0"/>
                        <a:cs typeface="Times New Roman" panose="02020603050405020304" pitchFamily="18" charset="0"/>
                      </a:endParaRPr>
                    </a:p>
                  </a:txBody>
                  <a:tcPr anchor="ctr"/>
                </a:tc>
              </a:tr>
              <a:tr h="528059">
                <a:tc>
                  <a:txBody>
                    <a:bodyPr/>
                    <a:lstStyle/>
                    <a:p>
                      <a:pPr algn="ctr"/>
                      <a:r>
                        <a:rPr lang="en-US" altLang="zh-CN" sz="2200" dirty="0" smtClean="0">
                          <a:latin typeface="Times New Roman" panose="02020603050405020304" pitchFamily="18" charset="0"/>
                          <a:cs typeface="Times New Roman" panose="02020603050405020304" pitchFamily="18" charset="0"/>
                        </a:rPr>
                        <a:t>2</a:t>
                      </a:r>
                      <a:endParaRPr lang="zh-CN" altLang="en-US" sz="22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2200" dirty="0" smtClean="0">
                          <a:latin typeface="Times New Roman" panose="02020603050405020304" pitchFamily="18" charset="0"/>
                          <a:cs typeface="Times New Roman" panose="02020603050405020304" pitchFamily="18" charset="0"/>
                        </a:rPr>
                        <a:t>面包，牛奶，啤酒，鸡蛋</a:t>
                      </a:r>
                      <a:endParaRPr lang="zh-CN" altLang="en-US" sz="2200" dirty="0">
                        <a:latin typeface="Times New Roman" panose="02020603050405020304" pitchFamily="18" charset="0"/>
                        <a:cs typeface="Times New Roman" panose="02020603050405020304" pitchFamily="18" charset="0"/>
                      </a:endParaRPr>
                    </a:p>
                  </a:txBody>
                  <a:tcPr anchor="ctr"/>
                </a:tc>
              </a:tr>
              <a:tr h="528059">
                <a:tc>
                  <a:txBody>
                    <a:bodyPr/>
                    <a:lstStyle/>
                    <a:p>
                      <a:pPr algn="ctr"/>
                      <a:r>
                        <a:rPr lang="en-US" altLang="zh-CN" sz="2200" dirty="0" smtClean="0">
                          <a:latin typeface="Times New Roman" panose="02020603050405020304" pitchFamily="18" charset="0"/>
                          <a:cs typeface="Times New Roman" panose="02020603050405020304" pitchFamily="18" charset="0"/>
                        </a:rPr>
                        <a:t>3</a:t>
                      </a:r>
                      <a:endParaRPr lang="zh-CN" altLang="en-US" sz="22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2200" dirty="0" smtClean="0">
                          <a:latin typeface="Times New Roman" panose="02020603050405020304" pitchFamily="18" charset="0"/>
                          <a:cs typeface="Times New Roman" panose="02020603050405020304" pitchFamily="18" charset="0"/>
                        </a:rPr>
                        <a:t>牛奶，尿布，啤酒，可乐</a:t>
                      </a:r>
                      <a:endParaRPr lang="zh-CN" altLang="en-US" sz="2200" dirty="0">
                        <a:latin typeface="Times New Roman" panose="02020603050405020304" pitchFamily="18" charset="0"/>
                        <a:cs typeface="Times New Roman" panose="02020603050405020304" pitchFamily="18" charset="0"/>
                      </a:endParaRPr>
                    </a:p>
                  </a:txBody>
                  <a:tcPr anchor="ctr"/>
                </a:tc>
              </a:tr>
              <a:tr h="528059">
                <a:tc>
                  <a:txBody>
                    <a:bodyPr/>
                    <a:lstStyle/>
                    <a:p>
                      <a:pPr algn="ctr"/>
                      <a:r>
                        <a:rPr lang="en-US" altLang="zh-CN" sz="2200" dirty="0" smtClean="0">
                          <a:latin typeface="Times New Roman" panose="02020603050405020304" pitchFamily="18" charset="0"/>
                          <a:cs typeface="Times New Roman" panose="02020603050405020304" pitchFamily="18" charset="0"/>
                        </a:rPr>
                        <a:t>4</a:t>
                      </a:r>
                      <a:endParaRPr lang="zh-CN" altLang="en-US" sz="22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2200" dirty="0" smtClean="0">
                          <a:latin typeface="Times New Roman" panose="02020603050405020304" pitchFamily="18" charset="0"/>
                          <a:cs typeface="Times New Roman" panose="02020603050405020304" pitchFamily="18" charset="0"/>
                        </a:rPr>
                        <a:t>面包，牛奶，尿布，啤酒</a:t>
                      </a:r>
                      <a:endParaRPr lang="zh-CN" altLang="en-US" sz="2200" dirty="0">
                        <a:latin typeface="Times New Roman" panose="02020603050405020304" pitchFamily="18" charset="0"/>
                        <a:cs typeface="Times New Roman" panose="02020603050405020304" pitchFamily="18" charset="0"/>
                      </a:endParaRPr>
                    </a:p>
                  </a:txBody>
                  <a:tcPr anchor="ctr"/>
                </a:tc>
              </a:tr>
              <a:tr h="528059">
                <a:tc>
                  <a:txBody>
                    <a:bodyPr/>
                    <a:lstStyle/>
                    <a:p>
                      <a:pPr algn="ctr"/>
                      <a:r>
                        <a:rPr lang="en-US" altLang="zh-CN" sz="2200" dirty="0" smtClean="0">
                          <a:latin typeface="Times New Roman" panose="02020603050405020304" pitchFamily="18" charset="0"/>
                          <a:cs typeface="Times New Roman" panose="02020603050405020304" pitchFamily="18" charset="0"/>
                        </a:rPr>
                        <a:t>5</a:t>
                      </a:r>
                      <a:endParaRPr lang="zh-CN" altLang="en-US" sz="22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2200" dirty="0" smtClean="0">
                          <a:latin typeface="Times New Roman" panose="02020603050405020304" pitchFamily="18" charset="0"/>
                          <a:cs typeface="Times New Roman" panose="02020603050405020304" pitchFamily="18" charset="0"/>
                        </a:rPr>
                        <a:t>面包，牛奶，尿布，可乐</a:t>
                      </a:r>
                      <a:endParaRPr lang="zh-CN" altLang="en-US" sz="2200" dirty="0">
                        <a:latin typeface="Times New Roman" panose="02020603050405020304" pitchFamily="18" charset="0"/>
                        <a:cs typeface="Times New Roman" panose="02020603050405020304" pitchFamily="18" charset="0"/>
                      </a:endParaRPr>
                    </a:p>
                  </a:txBody>
                  <a:tcPr anchor="ctr"/>
                </a:tc>
              </a:tr>
            </a:tbl>
          </a:graphicData>
        </a:graphic>
      </p:graphicFrame>
    </p:spTree>
    <p:extLst>
      <p:ext uri="{BB962C8B-B14F-4D97-AF65-F5344CB8AC3E}">
        <p14:creationId xmlns:p14="http://schemas.microsoft.com/office/powerpoint/2010/main" val="16169115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r>
              <a:rPr lang="zh-CN" altLang="en-US" dirty="0" smtClean="0"/>
              <a:t>计算支撑</a:t>
            </a:r>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a:t>四</a:t>
            </a:r>
            <a:r>
              <a:rPr lang="zh-CN" altLang="en-US" dirty="0" smtClean="0"/>
              <a:t>个项集中，</a:t>
            </a:r>
            <a:r>
              <a:rPr lang="en-US" altLang="zh-CN" dirty="0" smtClean="0"/>
              <a:t>AC</a:t>
            </a:r>
            <a:r>
              <a:rPr lang="zh-CN" altLang="en-US" dirty="0" smtClean="0"/>
              <a:t>是不频繁的，将</a:t>
            </a:r>
            <a:r>
              <a:rPr lang="en-US" altLang="zh-CN" dirty="0" smtClean="0"/>
              <a:t>AC</a:t>
            </a:r>
            <a:r>
              <a:rPr lang="zh-CN" altLang="en-US" dirty="0" smtClean="0"/>
              <a:t>剪去，得到</a:t>
            </a:r>
            <a:endParaRPr lang="zh-CN" altLang="en-US"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2492896"/>
            <a:ext cx="5499352" cy="1054342"/>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2268231886"/>
              </p:ext>
            </p:extLst>
          </p:nvPr>
        </p:nvGraphicFramePr>
        <p:xfrm>
          <a:off x="2104369" y="3429000"/>
          <a:ext cx="4987911" cy="1125477"/>
        </p:xfrm>
        <a:graphic>
          <a:graphicData uri="http://schemas.openxmlformats.org/presentationml/2006/ole">
            <mc:AlternateContent xmlns:mc="http://schemas.openxmlformats.org/markup-compatibility/2006">
              <mc:Choice xmlns:v="urn:schemas-microsoft-com:vml" Requires="v">
                <p:oleObj spid="_x0000_s43010" name="Equation" r:id="rId4" imgW="2476440" imgH="558720" progId="Equation.DSMT4">
                  <p:embed/>
                </p:oleObj>
              </mc:Choice>
              <mc:Fallback>
                <p:oleObj name="Equation" r:id="rId4" imgW="2476440" imgH="558720" progId="Equation.DSMT4">
                  <p:embed/>
                  <p:pic>
                    <p:nvPicPr>
                      <p:cNvPr id="0" name=""/>
                      <p:cNvPicPr/>
                      <p:nvPr/>
                    </p:nvPicPr>
                    <p:blipFill>
                      <a:blip r:embed="rId5"/>
                      <a:stretch>
                        <a:fillRect/>
                      </a:stretch>
                    </p:blipFill>
                    <p:spPr>
                      <a:xfrm>
                        <a:off x="2104369" y="3429000"/>
                        <a:ext cx="4987911" cy="112547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967180596"/>
              </p:ext>
            </p:extLst>
          </p:nvPr>
        </p:nvGraphicFramePr>
        <p:xfrm>
          <a:off x="2146300" y="5516563"/>
          <a:ext cx="4779963" cy="546100"/>
        </p:xfrm>
        <a:graphic>
          <a:graphicData uri="http://schemas.openxmlformats.org/presentationml/2006/ole">
            <mc:AlternateContent xmlns:mc="http://schemas.openxmlformats.org/markup-compatibility/2006">
              <mc:Choice xmlns:v="urn:schemas-microsoft-com:vml" Requires="v">
                <p:oleObj spid="_x0000_s43011" name="Equation" r:id="rId6" imgW="2450880" imgH="279360" progId="Equation.DSMT4">
                  <p:embed/>
                </p:oleObj>
              </mc:Choice>
              <mc:Fallback>
                <p:oleObj name="Equation" r:id="rId6" imgW="2450880" imgH="279360" progId="Equation.DSMT4">
                  <p:embed/>
                  <p:pic>
                    <p:nvPicPr>
                      <p:cNvPr id="0" name=""/>
                      <p:cNvPicPr/>
                      <p:nvPr/>
                    </p:nvPicPr>
                    <p:blipFill>
                      <a:blip r:embed="rId7"/>
                      <a:stretch>
                        <a:fillRect/>
                      </a:stretch>
                    </p:blipFill>
                    <p:spPr>
                      <a:xfrm>
                        <a:off x="2146300" y="5516563"/>
                        <a:ext cx="4779963" cy="546100"/>
                      </a:xfrm>
                      <a:prstGeom prst="rect">
                        <a:avLst/>
                      </a:prstGeom>
                    </p:spPr>
                  </p:pic>
                </p:oleObj>
              </mc:Fallback>
            </mc:AlternateContent>
          </a:graphicData>
        </a:graphic>
      </p:graphicFrame>
    </p:spTree>
    <p:extLst>
      <p:ext uri="{BB962C8B-B14F-4D97-AF65-F5344CB8AC3E}">
        <p14:creationId xmlns:p14="http://schemas.microsoft.com/office/powerpoint/2010/main" val="34749398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1143000"/>
          </a:xfrm>
        </p:spPr>
        <p:txBody>
          <a:bodyPr/>
          <a:lstStyle/>
          <a:p>
            <a:r>
              <a:rPr lang="zh-CN" altLang="en-US" dirty="0" smtClean="0"/>
              <a:t>例</a:t>
            </a:r>
            <a:endParaRPr lang="zh-CN" altLang="en-US" dirty="0"/>
          </a:p>
        </p:txBody>
      </p:sp>
      <p:sp>
        <p:nvSpPr>
          <p:cNvPr id="3" name="内容占位符 2"/>
          <p:cNvSpPr>
            <a:spLocks noGrp="1"/>
          </p:cNvSpPr>
          <p:nvPr>
            <p:ph idx="1"/>
          </p:nvPr>
        </p:nvSpPr>
        <p:spPr>
          <a:xfrm>
            <a:off x="457200" y="1628800"/>
            <a:ext cx="8229600" cy="4389120"/>
          </a:xfrm>
        </p:spPr>
        <p:txBody>
          <a:bodyPr/>
          <a:lstStyle/>
          <a:p>
            <a:r>
              <a:rPr lang="zh-CN" altLang="en-US" dirty="0" smtClean="0"/>
              <a:t>所搜结果如图所示</a:t>
            </a:r>
            <a:endParaRPr lang="zh-CN" altLang="en-US" dirty="0"/>
          </a:p>
        </p:txBody>
      </p:sp>
      <p:pic>
        <p:nvPicPr>
          <p:cNvPr id="51202" name="Picture 2" descr="C:\Users\jiecaozi\AppData\Local\Temp\360zip$Temp\360$0\Figure8_6-DataMiningandAnaly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3" y="2022100"/>
            <a:ext cx="6335441" cy="483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96167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练习</a:t>
            </a:r>
            <a:endParaRPr lang="zh-CN" altLang="en-US" dirty="0"/>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对下面的数据库用</a:t>
            </a:r>
            <a:r>
              <a:rPr lang="en-US" altLang="zh-CN" dirty="0" smtClean="0">
                <a:latin typeface="Times New Roman" panose="02020603050405020304" pitchFamily="18" charset="0"/>
                <a:cs typeface="Times New Roman" panose="02020603050405020304" pitchFamily="18" charset="0"/>
              </a:rPr>
              <a:t>dEclat</a:t>
            </a:r>
            <a:r>
              <a:rPr lang="zh-CN" altLang="en-US" dirty="0" smtClean="0">
                <a:latin typeface="Times New Roman" panose="02020603050405020304" pitchFamily="18" charset="0"/>
                <a:cs typeface="Times New Roman" panose="02020603050405020304" pitchFamily="18" charset="0"/>
              </a:rPr>
              <a:t>算法枚举频繁项集，</a:t>
            </a:r>
            <a:r>
              <a:rPr lang="en-US" altLang="zh-CN" dirty="0" err="1" smtClean="0">
                <a:latin typeface="Times New Roman" panose="02020603050405020304" pitchFamily="18" charset="0"/>
                <a:cs typeface="Times New Roman" panose="02020603050405020304" pitchFamily="18" charset="0"/>
              </a:rPr>
              <a:t>minsup</a:t>
            </a:r>
            <a:r>
              <a:rPr lang="en-US" altLang="zh-CN" dirty="0" smtClean="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29415346"/>
              </p:ext>
            </p:extLst>
          </p:nvPr>
        </p:nvGraphicFramePr>
        <p:xfrm>
          <a:off x="2843808" y="2492896"/>
          <a:ext cx="3888432" cy="4114800"/>
        </p:xfrm>
        <a:graphic>
          <a:graphicData uri="http://schemas.openxmlformats.org/drawingml/2006/table">
            <a:tbl>
              <a:tblPr firstRow="1" bandRow="1">
                <a:tableStyleId>{5C22544A-7EE6-4342-B048-85BDC9FD1C3A}</a:tableStyleId>
              </a:tblPr>
              <a:tblGrid>
                <a:gridCol w="1944216"/>
                <a:gridCol w="1944216"/>
              </a:tblGrid>
              <a:tr h="429005">
                <a:tc>
                  <a:txBody>
                    <a:bodyPr/>
                    <a:lstStyle/>
                    <a:p>
                      <a:pPr algn="ctr"/>
                      <a:r>
                        <a:rPr lang="en-US" altLang="zh-CN" sz="2400" dirty="0" smtClean="0">
                          <a:latin typeface="Times New Roman" panose="02020603050405020304" pitchFamily="18" charset="0"/>
                          <a:cs typeface="Times New Roman" panose="02020603050405020304" pitchFamily="18" charset="0"/>
                        </a:rPr>
                        <a:t>t</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err="1" smtClean="0">
                          <a:latin typeface="Times New Roman" panose="02020603050405020304" pitchFamily="18" charset="0"/>
                          <a:cs typeface="Times New Roman" panose="02020603050405020304" pitchFamily="18" charset="0"/>
                        </a:rPr>
                        <a:t>i</a:t>
                      </a:r>
                      <a:r>
                        <a:rPr lang="en-US" altLang="zh-CN" sz="2400" dirty="0" smtClean="0">
                          <a:latin typeface="Times New Roman" panose="02020603050405020304" pitchFamily="18" charset="0"/>
                          <a:cs typeface="Times New Roman" panose="02020603050405020304" pitchFamily="18" charset="0"/>
                        </a:rPr>
                        <a:t>(t)</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ABCD</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2</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ACDF</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3</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ACDEG</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4</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ABDF</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5</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BCG</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6</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DFG</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7</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ABG</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8</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CDFG</a:t>
                      </a:r>
                      <a:endParaRPr lang="zh-CN" altLang="en-US" sz="2400" dirty="0">
                        <a:latin typeface="Times New Roman" panose="02020603050405020304" pitchFamily="18" charset="0"/>
                        <a:cs typeface="Times New Roman" panose="02020603050405020304" pitchFamily="18" charset="0"/>
                      </a:endParaRPr>
                    </a:p>
                  </a:txBody>
                  <a:tcPr anchor="ctr"/>
                </a:tc>
              </a:tr>
            </a:tbl>
          </a:graphicData>
        </a:graphic>
      </p:graphicFrame>
    </p:spTree>
    <p:extLst>
      <p:ext uri="{BB962C8B-B14F-4D97-AF65-F5344CB8AC3E}">
        <p14:creationId xmlns:p14="http://schemas.microsoft.com/office/powerpoint/2010/main" val="140899663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空间换时间</a:t>
            </a:r>
            <a:endParaRPr lang="zh-CN" altLang="en-US" dirty="0"/>
          </a:p>
        </p:txBody>
      </p:sp>
      <p:sp>
        <p:nvSpPr>
          <p:cNvPr id="3" name="内容占位符 2"/>
          <p:cNvSpPr>
            <a:spLocks noGrp="1"/>
          </p:cNvSpPr>
          <p:nvPr>
            <p:ph idx="1"/>
          </p:nvPr>
        </p:nvSpPr>
        <p:spPr/>
        <p:txBody>
          <a:bodyPr/>
          <a:lstStyle/>
          <a:p>
            <a:pPr>
              <a:lnSpc>
                <a:spcPct val="120000"/>
              </a:lnSpc>
            </a:pPr>
            <a:r>
              <a:rPr lang="en-US" altLang="zh-CN" dirty="0">
                <a:latin typeface="Times New Roman" panose="02020603050405020304" pitchFamily="18" charset="0"/>
                <a:cs typeface="Times New Roman" panose="02020603050405020304" pitchFamily="18" charset="0"/>
              </a:rPr>
              <a:t>2000</a:t>
            </a:r>
            <a:r>
              <a:rPr lang="zh-CN" altLang="en-US" dirty="0">
                <a:latin typeface="Times New Roman" panose="02020603050405020304" pitchFamily="18" charset="0"/>
                <a:cs typeface="Times New Roman" panose="02020603050405020304" pitchFamily="18" charset="0"/>
              </a:rPr>
              <a:t>年， </a:t>
            </a:r>
            <a:r>
              <a:rPr lang="en-US" altLang="zh-CN" dirty="0">
                <a:latin typeface="Times New Roman" panose="02020603050405020304" pitchFamily="18" charset="0"/>
                <a:cs typeface="Times New Roman" panose="02020603050405020304" pitchFamily="18" charset="0"/>
              </a:rPr>
              <a:t>Han</a:t>
            </a:r>
            <a:r>
              <a:rPr lang="zh-CN" altLang="en-US" dirty="0">
                <a:latin typeface="Times New Roman" panose="02020603050405020304" pitchFamily="18" charset="0"/>
                <a:cs typeface="Times New Roman" panose="02020603050405020304" pitchFamily="18" charset="0"/>
              </a:rPr>
              <a:t>等提出了⼀个</a:t>
            </a:r>
            <a:r>
              <a:rPr lang="zh-CN" altLang="en-US" dirty="0" smtClean="0">
                <a:latin typeface="Times New Roman" panose="02020603050405020304" pitchFamily="18" charset="0"/>
                <a:cs typeface="Times New Roman" panose="02020603050405020304" pitchFamily="18" charset="0"/>
              </a:rPr>
              <a:t>称为</a:t>
            </a:r>
            <a:r>
              <a:rPr lang="en-US" altLang="zh-CN" dirty="0">
                <a:latin typeface="Times New Roman" panose="02020603050405020304" pitchFamily="18" charset="0"/>
                <a:cs typeface="Times New Roman" panose="02020603050405020304" pitchFamily="18" charset="0"/>
              </a:rPr>
              <a:t>FPGrowth</a:t>
            </a:r>
            <a:r>
              <a:rPr lang="zh-CN" altLang="en-US" dirty="0" smtClean="0">
                <a:latin typeface="Times New Roman" panose="02020603050405020304" pitchFamily="18" charset="0"/>
                <a:cs typeface="Times New Roman" panose="02020603050405020304" pitchFamily="18" charset="0"/>
              </a:rPr>
              <a:t>树的</a:t>
            </a:r>
            <a:r>
              <a:rPr lang="zh-CN" altLang="en-US" dirty="0">
                <a:latin typeface="Times New Roman" panose="02020603050405020304" pitchFamily="18" charset="0"/>
                <a:cs typeface="Times New Roman" panose="02020603050405020304" pitchFamily="18" charset="0"/>
              </a:rPr>
              <a:t>算法</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与</a:t>
            </a:r>
            <a:r>
              <a:rPr lang="en-US" altLang="zh-CN" dirty="0" smtClean="0">
                <a:latin typeface="Times New Roman" panose="02020603050405020304" pitchFamily="18" charset="0"/>
                <a:cs typeface="Times New Roman" panose="02020603050405020304" pitchFamily="18" charset="0"/>
              </a:rPr>
              <a:t>Apriori</a:t>
            </a:r>
            <a:r>
              <a:rPr lang="zh-CN" altLang="en-US" dirty="0" smtClean="0">
                <a:latin typeface="Times New Roman" panose="02020603050405020304" pitchFamily="18" charset="0"/>
                <a:cs typeface="Times New Roman" panose="02020603050405020304" pitchFamily="18" charset="0"/>
              </a:rPr>
              <a:t>算法相比，</a:t>
            </a:r>
            <a:r>
              <a:rPr lang="en-US" altLang="zh-CN" dirty="0">
                <a:latin typeface="Times New Roman" panose="02020603050405020304" pitchFamily="18" charset="0"/>
                <a:cs typeface="Times New Roman" panose="02020603050405020304" pitchFamily="18" charset="0"/>
              </a:rPr>
              <a:t>FPGrowth</a:t>
            </a:r>
            <a:r>
              <a:rPr lang="zh-CN" altLang="en-US" dirty="0" smtClean="0">
                <a:latin typeface="Times New Roman" panose="02020603050405020304" pitchFamily="18" charset="0"/>
                <a:cs typeface="Times New Roman" panose="02020603050405020304" pitchFamily="18" charset="0"/>
              </a:rPr>
              <a:t>算法</a:t>
            </a:r>
            <a:r>
              <a:rPr lang="zh-CN" altLang="en-US" dirty="0">
                <a:latin typeface="Times New Roman" panose="02020603050405020304" pitchFamily="18" charset="0"/>
                <a:cs typeface="Times New Roman" panose="02020603050405020304" pitchFamily="18" charset="0"/>
              </a:rPr>
              <a:t>只进⾏</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次数据库</a:t>
            </a:r>
            <a:r>
              <a:rPr lang="zh-CN" altLang="en-US" dirty="0" smtClean="0">
                <a:latin typeface="Times New Roman" panose="02020603050405020304" pitchFamily="18" charset="0"/>
                <a:cs typeface="Times New Roman" panose="02020603050405020304" pitchFamily="18" charset="0"/>
              </a:rPr>
              <a:t>扫描，</a:t>
            </a:r>
            <a:r>
              <a:rPr lang="zh-CN" altLang="en-US" dirty="0">
                <a:latin typeface="Times New Roman" panose="02020603050405020304" pitchFamily="18" charset="0"/>
                <a:cs typeface="Times New Roman" panose="02020603050405020304" pitchFamily="18" charset="0"/>
              </a:rPr>
              <a:t>同时</a:t>
            </a:r>
            <a:r>
              <a:rPr lang="zh-CN" altLang="en-US" dirty="0" smtClean="0">
                <a:latin typeface="Times New Roman" panose="02020603050405020304" pitchFamily="18" charset="0"/>
                <a:cs typeface="Times New Roman" panose="02020603050405020304" pitchFamily="18" charset="0"/>
              </a:rPr>
              <a:t>不必生成大量的候选集，时间复杂度较低</a:t>
            </a:r>
            <a:r>
              <a:rPr lang="zh-CN" altLang="en-US" dirty="0">
                <a:latin typeface="Times New Roman" panose="02020603050405020304" pitchFamily="18" charset="0"/>
                <a:cs typeface="Times New Roman" panose="02020603050405020304" pitchFamily="18" charset="0"/>
              </a:rPr>
              <a:t>，但要递归⽣成条件数据库</a:t>
            </a:r>
            <a:r>
              <a:rPr lang="zh-CN" altLang="en-US" dirty="0" smtClean="0">
                <a:latin typeface="Times New Roman" panose="02020603050405020304" pitchFamily="18" charset="0"/>
                <a:cs typeface="Times New Roman" panose="02020603050405020304" pitchFamily="18" charset="0"/>
              </a:rPr>
              <a:t>和投影</a:t>
            </a:r>
            <a:r>
              <a:rPr lang="en-US" altLang="zh-CN" dirty="0" smtClean="0">
                <a:latin typeface="Times New Roman" panose="02020603050405020304" pitchFamily="18" charset="0"/>
                <a:cs typeface="Times New Roman" panose="02020603050405020304" pitchFamily="18" charset="0"/>
              </a:rPr>
              <a:t>FP </a:t>
            </a:r>
            <a:r>
              <a:rPr lang="zh-CN" altLang="en-US" dirty="0" smtClean="0">
                <a:latin typeface="Times New Roman" panose="02020603050405020304" pitchFamily="18" charset="0"/>
                <a:cs typeface="Times New Roman" panose="02020603050405020304" pitchFamily="18" charset="0"/>
              </a:rPr>
              <a:t>树</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条件</a:t>
            </a:r>
            <a:r>
              <a:rPr lang="en-US" altLang="zh-CN" dirty="0" smtClean="0">
                <a:latin typeface="Times New Roman" panose="02020603050405020304" pitchFamily="18" charset="0"/>
                <a:cs typeface="Times New Roman" panose="02020603050405020304" pitchFamily="18" charset="0"/>
              </a:rPr>
              <a:t>FP-</a:t>
            </a:r>
            <a:r>
              <a:rPr lang="zh-CN" altLang="en-US" dirty="0" smtClean="0">
                <a:latin typeface="Times New Roman" panose="02020603050405020304" pitchFamily="18" charset="0"/>
                <a:cs typeface="Times New Roman" panose="02020603050405020304" pitchFamily="18" charset="0"/>
              </a:rPr>
              <a:t>树</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所以内存</a:t>
            </a:r>
            <a:r>
              <a:rPr lang="zh-CN" altLang="en-US" dirty="0" smtClean="0">
                <a:latin typeface="Times New Roman" panose="02020603050405020304" pitchFamily="18" charset="0"/>
                <a:cs typeface="Times New Roman" panose="02020603050405020304" pitchFamily="18" charset="0"/>
              </a:rPr>
              <a:t>开销比较⼤。</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en-US" altLang="zh-CN" dirty="0" smtClean="0">
                <a:latin typeface="Times New Roman" panose="02020603050405020304" pitchFamily="18" charset="0"/>
                <a:cs typeface="Times New Roman" panose="02020603050405020304" pitchFamily="18" charset="0"/>
              </a:rPr>
              <a:t>FPGrowth</a:t>
            </a:r>
            <a:r>
              <a:rPr lang="zh-CN" altLang="en-US" dirty="0" smtClean="0">
                <a:latin typeface="Times New Roman" panose="02020603050405020304" pitchFamily="18" charset="0"/>
                <a:cs typeface="Times New Roman" panose="02020603050405020304" pitchFamily="18" charset="0"/>
              </a:rPr>
              <a:t>算法分为两个步骤：</a:t>
            </a:r>
            <a:endParaRPr lang="en-US" altLang="zh-CN" dirty="0" smtClean="0">
              <a:latin typeface="Times New Roman" panose="02020603050405020304" pitchFamily="18" charset="0"/>
              <a:cs typeface="Times New Roman" panose="02020603050405020304" pitchFamily="18" charset="0"/>
            </a:endParaRPr>
          </a:p>
          <a:p>
            <a:pPr marL="1062180" indent="-342900">
              <a:lnSpc>
                <a:spcPct val="120000"/>
              </a:lnSpc>
              <a:buFont typeface="Wingdings" panose="05000000000000000000" pitchFamily="2" charset="2"/>
              <a:buChar char="Ø"/>
            </a:pPr>
            <a:r>
              <a:rPr lang="zh-CN" altLang="en-US" sz="2400" dirty="0">
                <a:latin typeface="Times New Roman" panose="02020603050405020304" pitchFamily="18" charset="0"/>
                <a:cs typeface="Times New Roman" panose="02020603050405020304" pitchFamily="18" charset="0"/>
              </a:rPr>
              <a:t>利⽤事务数据库中的数据构造</a:t>
            </a:r>
            <a:r>
              <a:rPr lang="en-US" altLang="zh-CN" sz="2400" dirty="0" smtClean="0">
                <a:latin typeface="Times New Roman" panose="02020603050405020304" pitchFamily="18" charset="0"/>
                <a:cs typeface="Times New Roman" panose="02020603050405020304" pitchFamily="18" charset="0"/>
              </a:rPr>
              <a:t>FP</a:t>
            </a:r>
            <a:r>
              <a:rPr lang="zh-CN" altLang="en-US" sz="2400" dirty="0" smtClean="0">
                <a:latin typeface="Times New Roman" panose="02020603050405020304" pitchFamily="18" charset="0"/>
                <a:cs typeface="Times New Roman" panose="02020603050405020304" pitchFamily="18" charset="0"/>
              </a:rPr>
              <a:t>树</a:t>
            </a:r>
            <a:endParaRPr lang="en-US" altLang="zh-CN" sz="2400" dirty="0" smtClean="0">
              <a:latin typeface="Times New Roman" panose="02020603050405020304" pitchFamily="18" charset="0"/>
              <a:cs typeface="Times New Roman" panose="02020603050405020304" pitchFamily="18" charset="0"/>
            </a:endParaRPr>
          </a:p>
          <a:p>
            <a:pPr marL="1062180" indent="-342900">
              <a:lnSpc>
                <a:spcPct val="120000"/>
              </a:lnSpc>
              <a:buFont typeface="Wingdings" panose="05000000000000000000" pitchFamily="2" charset="2"/>
              <a:buChar char="Ø"/>
            </a:pPr>
            <a:r>
              <a:rPr lang="zh-CN" altLang="en-US" sz="2400" dirty="0" smtClean="0">
                <a:latin typeface="Times New Roman" panose="02020603050405020304" pitchFamily="18" charset="0"/>
                <a:cs typeface="Times New Roman" panose="02020603050405020304" pitchFamily="18" charset="0"/>
              </a:rPr>
              <a:t>从构造好的</a:t>
            </a:r>
            <a:r>
              <a:rPr lang="en-US" altLang="zh-CN" sz="2400" dirty="0" smtClean="0">
                <a:latin typeface="Times New Roman" panose="02020603050405020304" pitchFamily="18" charset="0"/>
                <a:cs typeface="Times New Roman" panose="02020603050405020304" pitchFamily="18" charset="0"/>
              </a:rPr>
              <a:t>FP</a:t>
            </a:r>
            <a:r>
              <a:rPr lang="zh-CN" altLang="en-US" sz="2400" dirty="0" smtClean="0">
                <a:latin typeface="Times New Roman" panose="02020603050405020304" pitchFamily="18" charset="0"/>
                <a:cs typeface="Times New Roman" panose="02020603050405020304" pitchFamily="18" charset="0"/>
              </a:rPr>
              <a:t>树中挖掘频繁</a:t>
            </a:r>
            <a:r>
              <a:rPr lang="zh-CN" altLang="en-US" sz="2400" dirty="0">
                <a:latin typeface="Times New Roman" panose="02020603050405020304" pitchFamily="18" charset="0"/>
                <a:cs typeface="Times New Roman" panose="02020603050405020304" pitchFamily="18" charset="0"/>
              </a:rPr>
              <a:t>项集</a:t>
            </a:r>
            <a:r>
              <a:rPr lang="zh-CN" altLang="en-US"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845316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FP</a:t>
            </a:r>
            <a:r>
              <a:rPr lang="zh-CN" altLang="en-US" dirty="0" smtClean="0"/>
              <a:t>树的构造</a:t>
            </a:r>
            <a:endParaRPr lang="zh-CN" altLang="en-US" dirty="0"/>
          </a:p>
        </p:txBody>
      </p:sp>
      <p:sp>
        <p:nvSpPr>
          <p:cNvPr id="3" name="内容占位符 2"/>
          <p:cNvSpPr>
            <a:spLocks noGrp="1"/>
          </p:cNvSpPr>
          <p:nvPr>
            <p:ph idx="1"/>
          </p:nvPr>
        </p:nvSpPr>
        <p:spPr/>
        <p:txBody>
          <a:bodyPr/>
          <a:lstStyle/>
          <a:p>
            <a:pPr>
              <a:lnSpc>
                <a:spcPct val="120000"/>
              </a:lnSpc>
            </a:pPr>
            <a:r>
              <a:rPr lang="en-US" altLang="zh-CN" dirty="0" smtClean="0">
                <a:latin typeface="Times New Roman" panose="02020603050405020304" pitchFamily="18" charset="0"/>
                <a:cs typeface="Times New Roman" panose="02020603050405020304" pitchFamily="18" charset="0"/>
              </a:rPr>
              <a:t>FP</a:t>
            </a:r>
            <a:r>
              <a:rPr lang="zh-CN" altLang="en-US" dirty="0" smtClean="0">
                <a:latin typeface="Times New Roman" panose="02020603050405020304" pitchFamily="18" charset="0"/>
                <a:cs typeface="Times New Roman" panose="02020603050405020304" pitchFamily="18" charset="0"/>
              </a:rPr>
              <a:t>树的构造流程为：首先树的根初始化为空集。然后对于数据库中的每一个事务</a:t>
            </a:r>
            <a:r>
              <a:rPr lang="en-US" altLang="zh-CN" dirty="0" smtClean="0">
                <a:latin typeface="Times New Roman" panose="02020603050405020304" pitchFamily="18" charset="0"/>
                <a:cs typeface="Times New Roman" panose="02020603050405020304" pitchFamily="18" charset="0"/>
              </a:rPr>
              <a:t>&lt;</a:t>
            </a:r>
            <a:r>
              <a:rPr lang="en-US" altLang="zh-CN" dirty="0" err="1" smtClean="0">
                <a:latin typeface="Times New Roman" panose="02020603050405020304" pitchFamily="18" charset="0"/>
                <a:cs typeface="Times New Roman" panose="02020603050405020304" pitchFamily="18" charset="0"/>
              </a:rPr>
              <a:t>t,X</a:t>
            </a:r>
            <a:r>
              <a:rPr lang="en-US" altLang="zh-CN" dirty="0" smtClean="0">
                <a:latin typeface="Times New Roman" panose="02020603050405020304" pitchFamily="18" charset="0"/>
                <a:cs typeface="Times New Roman" panose="02020603050405020304" pitchFamily="18" charset="0"/>
              </a:rPr>
              <a:t>&gt;</a:t>
            </a:r>
            <a:r>
              <a:rPr lang="zh-CN" altLang="en-US" dirty="0" smtClean="0">
                <a:latin typeface="Times New Roman" panose="02020603050405020304" pitchFamily="18" charset="0"/>
                <a:cs typeface="Times New Roman" panose="02020603050405020304" pitchFamily="18" charset="0"/>
              </a:rPr>
              <a:t>，将项集</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插入到</a:t>
            </a:r>
            <a:r>
              <a:rPr lang="en-US" altLang="zh-CN" dirty="0" smtClean="0">
                <a:latin typeface="Times New Roman" panose="02020603050405020304" pitchFamily="18" charset="0"/>
                <a:cs typeface="Times New Roman" panose="02020603050405020304" pitchFamily="18" charset="0"/>
              </a:rPr>
              <a:t>FP</a:t>
            </a:r>
            <a:r>
              <a:rPr lang="zh-CN" altLang="en-US" dirty="0" smtClean="0">
                <a:latin typeface="Times New Roman" panose="02020603050405020304" pitchFamily="18" charset="0"/>
                <a:cs typeface="Times New Roman" panose="02020603050405020304" pitchFamily="18" charset="0"/>
              </a:rPr>
              <a:t>树中，代表</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的路径上的所有节点的计数都加</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。如果</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与某些之前插入的事务共享前缀，则在整个共同前缀上，</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会遵循与之相同的路径。对于</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中剩余的项，在共同前缀下创建新的节点</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计数初始化为</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。当所有的事务都插入以后，</a:t>
            </a:r>
            <a:r>
              <a:rPr lang="en-US" altLang="zh-CN" dirty="0" smtClean="0">
                <a:latin typeface="Times New Roman" panose="02020603050405020304" pitchFamily="18" charset="0"/>
                <a:cs typeface="Times New Roman" panose="02020603050405020304" pitchFamily="18" charset="0"/>
              </a:rPr>
              <a:t>FP</a:t>
            </a:r>
            <a:r>
              <a:rPr lang="zh-CN" altLang="en-US" dirty="0" smtClean="0">
                <a:latin typeface="Times New Roman" panose="02020603050405020304" pitchFamily="18" charset="0"/>
                <a:cs typeface="Times New Roman" panose="02020603050405020304" pitchFamily="18" charset="0"/>
              </a:rPr>
              <a:t>树的构建就完成了。</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881635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FP</a:t>
            </a:r>
            <a:r>
              <a:rPr lang="zh-CN" altLang="en-US" dirty="0"/>
              <a:t>树的构造</a:t>
            </a:r>
          </a:p>
        </p:txBody>
      </p:sp>
      <p:sp>
        <p:nvSpPr>
          <p:cNvPr id="3" name="内容占位符 2"/>
          <p:cNvSpPr>
            <a:spLocks noGrp="1"/>
          </p:cNvSpPr>
          <p:nvPr>
            <p:ph idx="1"/>
          </p:nvPr>
        </p:nvSpPr>
        <p:spPr/>
        <p:txBody>
          <a:bodyPr/>
          <a:lstStyle/>
          <a:p>
            <a:pPr>
              <a:lnSpc>
                <a:spcPct val="120000"/>
              </a:lnSpc>
            </a:pPr>
            <a:r>
              <a:rPr lang="en-US" altLang="zh-CN" dirty="0" smtClean="0"/>
              <a:t>FP</a:t>
            </a:r>
            <a:r>
              <a:rPr lang="zh-CN" altLang="en-US" dirty="0" smtClean="0"/>
              <a:t>树可以看成数据库</a:t>
            </a:r>
            <a:r>
              <a:rPr lang="en-US" altLang="zh-CN" dirty="0" smtClean="0"/>
              <a:t>D</a:t>
            </a:r>
            <a:r>
              <a:rPr lang="zh-CN" altLang="en-US" dirty="0" smtClean="0"/>
              <a:t>的一种前缀压缩表示。由于我们想要</a:t>
            </a:r>
            <a:r>
              <a:rPr lang="zh-CN" altLang="en-US" dirty="0"/>
              <a:t>该树</a:t>
            </a:r>
            <a:r>
              <a:rPr lang="zh-CN" altLang="en-US" dirty="0" smtClean="0"/>
              <a:t>尽可能的紧凑，所以应该使得最频繁的项位于树的顶部。</a:t>
            </a:r>
            <a:endParaRPr lang="en-US" altLang="zh-CN" dirty="0" smtClean="0"/>
          </a:p>
          <a:p>
            <a:pPr>
              <a:lnSpc>
                <a:spcPct val="120000"/>
              </a:lnSpc>
            </a:pPr>
            <a:r>
              <a:rPr lang="zh-CN" altLang="en-US" dirty="0"/>
              <a:t>为了达到这一</a:t>
            </a:r>
            <a:r>
              <a:rPr lang="zh-CN" altLang="en-US" dirty="0" smtClean="0"/>
              <a:t>目的，</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FPGrowth</a:t>
            </a:r>
            <a:r>
              <a:rPr lang="zh-CN" altLang="en-US" dirty="0" smtClean="0">
                <a:latin typeface="Times New Roman" panose="02020603050405020304" pitchFamily="18" charset="0"/>
                <a:cs typeface="Times New Roman" panose="02020603050405020304" pitchFamily="18" charset="0"/>
              </a:rPr>
              <a:t>算法首先计算所有单个项的支撑，丢弃非频繁的项，然后将剩余的单个项按照支撑的降序排列，最后将每个事务中的项也按照整体的支撑以降序排列，并插入到</a:t>
            </a:r>
            <a:r>
              <a:rPr lang="en-US" altLang="zh-CN" dirty="0" smtClean="0">
                <a:latin typeface="Times New Roman" panose="02020603050405020304" pitchFamily="18" charset="0"/>
                <a:cs typeface="Times New Roman" panose="02020603050405020304" pitchFamily="18" charset="0"/>
              </a:rPr>
              <a:t>FP</a:t>
            </a:r>
            <a:r>
              <a:rPr lang="zh-CN" altLang="en-US" dirty="0" smtClean="0">
                <a:latin typeface="Times New Roman" panose="02020603050405020304" pitchFamily="18" charset="0"/>
                <a:cs typeface="Times New Roman" panose="02020603050405020304" pitchFamily="18" charset="0"/>
              </a:rPr>
              <a:t>树中。</a:t>
            </a:r>
            <a:endParaRPr lang="zh-CN" altLang="en-US" dirty="0"/>
          </a:p>
        </p:txBody>
      </p:sp>
    </p:spTree>
    <p:extLst>
      <p:ext uri="{BB962C8B-B14F-4D97-AF65-F5344CB8AC3E}">
        <p14:creationId xmlns:p14="http://schemas.microsoft.com/office/powerpoint/2010/main" val="138103235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以下面的数据库为例，首先计算数据库中每个单项的支撑，排序后得到</a:t>
            </a:r>
            <a:endParaRPr lang="zh-CN" altLang="en-US" dirty="0"/>
          </a:p>
        </p:txBody>
      </p:sp>
      <p:pic>
        <p:nvPicPr>
          <p:cNvPr id="4" name="Picture 2" descr="C:\Users\jiecaozi\AppData\Local\Temp\360zip$Temp\360$0\Figure8_1-DataMiningandAnalysi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805" y="4061936"/>
            <a:ext cx="7627247" cy="241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对象 4"/>
          <p:cNvGraphicFramePr>
            <a:graphicFrameLocks noChangeAspect="1"/>
          </p:cNvGraphicFramePr>
          <p:nvPr>
            <p:extLst>
              <p:ext uri="{D42A27DB-BD31-4B8C-83A1-F6EECF244321}">
                <p14:modId xmlns:p14="http://schemas.microsoft.com/office/powerpoint/2010/main" val="412427851"/>
              </p:ext>
            </p:extLst>
          </p:nvPr>
        </p:nvGraphicFramePr>
        <p:xfrm>
          <a:off x="2267744" y="3068960"/>
          <a:ext cx="4420269" cy="549101"/>
        </p:xfrm>
        <a:graphic>
          <a:graphicData uri="http://schemas.openxmlformats.org/presentationml/2006/ole">
            <mc:AlternateContent xmlns:mc="http://schemas.openxmlformats.org/markup-compatibility/2006">
              <mc:Choice xmlns:v="urn:schemas-microsoft-com:vml" Requires="v">
                <p:oleObj spid="_x0000_s44034" name="Equation" r:id="rId4" imgW="2044440" imgH="253800" progId="Equation.DSMT4">
                  <p:embed/>
                </p:oleObj>
              </mc:Choice>
              <mc:Fallback>
                <p:oleObj name="Equation" r:id="rId4" imgW="2044440" imgH="253800" progId="Equation.DSMT4">
                  <p:embed/>
                  <p:pic>
                    <p:nvPicPr>
                      <p:cNvPr id="0" name=""/>
                      <p:cNvPicPr/>
                      <p:nvPr/>
                    </p:nvPicPr>
                    <p:blipFill>
                      <a:blip r:embed="rId5"/>
                      <a:stretch>
                        <a:fillRect/>
                      </a:stretch>
                    </p:blipFill>
                    <p:spPr>
                      <a:xfrm>
                        <a:off x="2267744" y="3068960"/>
                        <a:ext cx="4420269" cy="549101"/>
                      </a:xfrm>
                      <a:prstGeom prst="rect">
                        <a:avLst/>
                      </a:prstGeom>
                    </p:spPr>
                  </p:pic>
                </p:oleObj>
              </mc:Fallback>
            </mc:AlternateContent>
          </a:graphicData>
        </a:graphic>
      </p:graphicFrame>
    </p:spTree>
    <p:extLst>
      <p:ext uri="{BB962C8B-B14F-4D97-AF65-F5344CB8AC3E}">
        <p14:creationId xmlns:p14="http://schemas.microsoft.com/office/powerpoint/2010/main" val="94862295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得到每一个单项</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即</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项集</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的支撑后，需要按支撑的降序对每个事务重新排列，排列后的事务为：</a:t>
            </a:r>
            <a:endParaRPr lang="en-US" altLang="zh-CN" dirty="0">
              <a:latin typeface="Times New Roman" panose="02020603050405020304" pitchFamily="18" charset="0"/>
              <a:cs typeface="Times New Roman" panose="02020603050405020304" pitchFamily="18" charset="0"/>
            </a:endParaRPr>
          </a:p>
          <a:p>
            <a:pPr>
              <a:lnSpc>
                <a:spcPct val="120000"/>
              </a:lnSpc>
            </a:pP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en-US" altLang="zh-CN" dirty="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有了</a:t>
            </a:r>
            <a:r>
              <a:rPr lang="zh-CN" altLang="en-US" dirty="0">
                <a:latin typeface="Times New Roman" panose="02020603050405020304" pitchFamily="18" charset="0"/>
                <a:cs typeface="Times New Roman" panose="02020603050405020304" pitchFamily="18" charset="0"/>
              </a:rPr>
              <a:t>重新</a:t>
            </a:r>
            <a:r>
              <a:rPr lang="zh-CN" altLang="en-US" dirty="0" smtClean="0">
                <a:latin typeface="Times New Roman" panose="02020603050405020304" pitchFamily="18" charset="0"/>
                <a:cs typeface="Times New Roman" panose="02020603050405020304" pitchFamily="18" charset="0"/>
              </a:rPr>
              <a:t>排列的事务集后，下一步生成</a:t>
            </a:r>
            <a:r>
              <a:rPr lang="en-US" altLang="zh-CN" dirty="0" smtClean="0">
                <a:latin typeface="Times New Roman" panose="02020603050405020304" pitchFamily="18" charset="0"/>
                <a:cs typeface="Times New Roman" panose="02020603050405020304" pitchFamily="18" charset="0"/>
              </a:rPr>
              <a:t>FP</a:t>
            </a:r>
            <a:r>
              <a:rPr lang="zh-CN" altLang="en-US" dirty="0" smtClean="0">
                <a:latin typeface="Times New Roman" panose="02020603050405020304" pitchFamily="18" charset="0"/>
                <a:cs typeface="Times New Roman" panose="02020603050405020304" pitchFamily="18" charset="0"/>
              </a:rPr>
              <a:t>树，首先将空集作为根节点，然后依次将各个事务插入到树中，结果见下页。</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594317877"/>
              </p:ext>
            </p:extLst>
          </p:nvPr>
        </p:nvGraphicFramePr>
        <p:xfrm>
          <a:off x="755576" y="3068960"/>
          <a:ext cx="7547212" cy="1080120"/>
        </p:xfrm>
        <a:graphic>
          <a:graphicData uri="http://schemas.openxmlformats.org/presentationml/2006/ole">
            <mc:AlternateContent xmlns:mc="http://schemas.openxmlformats.org/markup-compatibility/2006">
              <mc:Choice xmlns:v="urn:schemas-microsoft-com:vml" Requires="v">
                <p:oleObj spid="_x0000_s45058" name="Equation" r:id="rId3" imgW="3543120" imgH="507960" progId="Equation.DSMT4">
                  <p:embed/>
                </p:oleObj>
              </mc:Choice>
              <mc:Fallback>
                <p:oleObj name="Equation" r:id="rId3" imgW="3543120" imgH="507960" progId="Equation.DSMT4">
                  <p:embed/>
                  <p:pic>
                    <p:nvPicPr>
                      <p:cNvPr id="0" name=""/>
                      <p:cNvPicPr/>
                      <p:nvPr/>
                    </p:nvPicPr>
                    <p:blipFill>
                      <a:blip r:embed="rId4"/>
                      <a:stretch>
                        <a:fillRect/>
                      </a:stretch>
                    </p:blipFill>
                    <p:spPr>
                      <a:xfrm>
                        <a:off x="755576" y="3068960"/>
                        <a:ext cx="7547212" cy="1080120"/>
                      </a:xfrm>
                      <a:prstGeom prst="rect">
                        <a:avLst/>
                      </a:prstGeom>
                    </p:spPr>
                  </p:pic>
                </p:oleObj>
              </mc:Fallback>
            </mc:AlternateContent>
          </a:graphicData>
        </a:graphic>
      </p:graphicFrame>
    </p:spTree>
    <p:extLst>
      <p:ext uri="{BB962C8B-B14F-4D97-AF65-F5344CB8AC3E}">
        <p14:creationId xmlns:p14="http://schemas.microsoft.com/office/powerpoint/2010/main" val="172738158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a:t>
            </a:r>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599" y="2105536"/>
            <a:ext cx="8068801" cy="4048690"/>
          </a:xfrm>
        </p:spPr>
      </p:pic>
    </p:spTree>
    <p:extLst>
      <p:ext uri="{BB962C8B-B14F-4D97-AF65-F5344CB8AC3E}">
        <p14:creationId xmlns:p14="http://schemas.microsoft.com/office/powerpoint/2010/main" val="91955054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5077" y="1935163"/>
            <a:ext cx="6853846" cy="4389437"/>
          </a:xfrm>
        </p:spPr>
      </p:pic>
    </p:spTree>
    <p:extLst>
      <p:ext uri="{BB962C8B-B14F-4D97-AF65-F5344CB8AC3E}">
        <p14:creationId xmlns:p14="http://schemas.microsoft.com/office/powerpoint/2010/main" val="37802578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a:xfrm>
            <a:off x="457200" y="1935480"/>
            <a:ext cx="8229600" cy="4805888"/>
          </a:xfrm>
        </p:spPr>
        <p:txBody>
          <a:bodyPr>
            <a:normAutofit/>
          </a:bodyPr>
          <a:lstStyle/>
          <a:p>
            <a:pPr>
              <a:lnSpc>
                <a:spcPct val="130000"/>
              </a:lnSpc>
            </a:pPr>
            <a:r>
              <a:rPr lang="zh-CN" altLang="en-US" dirty="0" smtClean="0">
                <a:latin typeface="Times New Roman" panose="02020603050405020304" pitchFamily="18" charset="0"/>
                <a:cs typeface="Times New Roman" panose="02020603050405020304" pitchFamily="18" charset="0"/>
              </a:rPr>
              <a:t>在此数据库中，所有项的集合为：</a:t>
            </a:r>
            <a:endParaRPr lang="en-US" altLang="zh-CN" dirty="0" smtClean="0">
              <a:latin typeface="Times New Roman" panose="02020603050405020304" pitchFamily="18" charset="0"/>
              <a:cs typeface="Times New Roman" panose="02020603050405020304" pitchFamily="18" charset="0"/>
            </a:endParaRPr>
          </a:p>
          <a:p>
            <a:pPr>
              <a:lnSpc>
                <a:spcPct val="130000"/>
              </a:lnSpc>
            </a:pPr>
            <a:endParaRPr lang="en-US" altLang="zh-CN" dirty="0">
              <a:latin typeface="Times New Roman" panose="02020603050405020304" pitchFamily="18" charset="0"/>
              <a:cs typeface="Times New Roman" panose="02020603050405020304" pitchFamily="18" charset="0"/>
            </a:endParaRPr>
          </a:p>
          <a:p>
            <a:pPr>
              <a:lnSpc>
                <a:spcPct val="130000"/>
              </a:lnSpc>
            </a:pPr>
            <a:r>
              <a:rPr lang="zh-CN" altLang="en-US" dirty="0" smtClean="0">
                <a:latin typeface="Times New Roman" panose="02020603050405020304" pitchFamily="18" charset="0"/>
                <a:cs typeface="Times New Roman" panose="02020603050405020304" pitchFamily="18" charset="0"/>
              </a:rPr>
              <a:t>第一个用户买了面包和牛奶，那么</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面包，牛奶</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为一个项集。第二个用户</a:t>
            </a:r>
            <a:r>
              <a:rPr lang="zh-CN" altLang="en-US" dirty="0">
                <a:latin typeface="Times New Roman" panose="02020603050405020304" pitchFamily="18" charset="0"/>
                <a:cs typeface="Times New Roman" panose="02020603050405020304" pitchFamily="18" charset="0"/>
              </a:rPr>
              <a:t>买了面包，牛奶，</a:t>
            </a:r>
            <a:r>
              <a:rPr lang="zh-CN" altLang="en-US" dirty="0" smtClean="0">
                <a:latin typeface="Times New Roman" panose="02020603050405020304" pitchFamily="18" charset="0"/>
                <a:cs typeface="Times New Roman" panose="02020603050405020304" pitchFamily="18" charset="0"/>
              </a:rPr>
              <a:t>啤酒和鸡蛋，那么这</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项也构成一个项集，同时这</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项的子集，比如</a:t>
            </a:r>
            <a:r>
              <a:rPr lang="en-US" altLang="zh-CN" dirty="0" smtClean="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牛奶，啤酒</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也是一个项集。</a:t>
            </a:r>
            <a:endParaRPr lang="en-US" altLang="zh-CN" dirty="0" smtClean="0">
              <a:latin typeface="Times New Roman" panose="02020603050405020304" pitchFamily="18" charset="0"/>
              <a:cs typeface="Times New Roman" panose="02020603050405020304" pitchFamily="18" charset="0"/>
            </a:endParaRPr>
          </a:p>
          <a:p>
            <a:pPr>
              <a:lnSpc>
                <a:spcPct val="130000"/>
              </a:lnSpc>
            </a:pPr>
            <a:r>
              <a:rPr lang="zh-CN" altLang="en-US" dirty="0" smtClean="0">
                <a:latin typeface="Times New Roman" panose="02020603050405020304" pitchFamily="18" charset="0"/>
                <a:cs typeface="Times New Roman" panose="02020603050405020304" pitchFamily="18" charset="0"/>
              </a:rPr>
              <a:t>同时</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鸡蛋，尿布</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也是一个项集，虽然并没有顾客同时购买这两样物品。</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542322142"/>
              </p:ext>
            </p:extLst>
          </p:nvPr>
        </p:nvGraphicFramePr>
        <p:xfrm>
          <a:off x="1187624" y="2636912"/>
          <a:ext cx="6581775" cy="561975"/>
        </p:xfrm>
        <a:graphic>
          <a:graphicData uri="http://schemas.openxmlformats.org/presentationml/2006/ole">
            <mc:AlternateContent xmlns:mc="http://schemas.openxmlformats.org/markup-compatibility/2006">
              <mc:Choice xmlns:v="urn:schemas-microsoft-com:vml" Requires="v">
                <p:oleObj spid="_x0000_s4098" name="Equation" r:id="rId3" imgW="2971800" imgH="253800" progId="Equation.DSMT4">
                  <p:embed/>
                </p:oleObj>
              </mc:Choice>
              <mc:Fallback>
                <p:oleObj name="Equation" r:id="rId3" imgW="2971800" imgH="253800" progId="Equation.DSMT4">
                  <p:embed/>
                  <p:pic>
                    <p:nvPicPr>
                      <p:cNvPr id="0" name=""/>
                      <p:cNvPicPr>
                        <a:picLocks noChangeAspect="1" noChangeArrowheads="1"/>
                      </p:cNvPicPr>
                      <p:nvPr/>
                    </p:nvPicPr>
                    <p:blipFill>
                      <a:blip r:embed="rId4"/>
                      <a:srcRect/>
                      <a:stretch>
                        <a:fillRect/>
                      </a:stretch>
                    </p:blipFill>
                    <p:spPr bwMode="auto">
                      <a:xfrm>
                        <a:off x="1187624" y="2636912"/>
                        <a:ext cx="65817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7143983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练习</a:t>
            </a:r>
            <a:endParaRPr lang="zh-CN" altLang="en-US" dirty="0"/>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有如下数据库，根据此数据库构建</a:t>
            </a:r>
            <a:r>
              <a:rPr lang="en-US" altLang="zh-CN" dirty="0" smtClean="0">
                <a:latin typeface="Times New Roman" panose="02020603050405020304" pitchFamily="18" charset="0"/>
                <a:cs typeface="Times New Roman" panose="02020603050405020304" pitchFamily="18" charset="0"/>
              </a:rPr>
              <a:t>FP</a:t>
            </a:r>
            <a:r>
              <a:rPr lang="zh-CN" altLang="en-US" dirty="0" smtClean="0">
                <a:latin typeface="Times New Roman" panose="02020603050405020304" pitchFamily="18" charset="0"/>
                <a:cs typeface="Times New Roman" panose="02020603050405020304" pitchFamily="18" charset="0"/>
              </a:rPr>
              <a:t>树</a:t>
            </a:r>
            <a:r>
              <a:rPr lang="en-US" altLang="zh-CN" dirty="0" smtClean="0">
                <a:latin typeface="Times New Roman" panose="02020603050405020304" pitchFamily="18" charset="0"/>
                <a:cs typeface="Times New Roman" panose="02020603050405020304" pitchFamily="18" charset="0"/>
              </a:rPr>
              <a:t>(minsup=3)</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508370252"/>
              </p:ext>
            </p:extLst>
          </p:nvPr>
        </p:nvGraphicFramePr>
        <p:xfrm>
          <a:off x="2627784" y="2466207"/>
          <a:ext cx="3672408" cy="4358640"/>
        </p:xfrm>
        <a:graphic>
          <a:graphicData uri="http://schemas.openxmlformats.org/drawingml/2006/table">
            <a:tbl>
              <a:tblPr firstRow="1" bandRow="1">
                <a:tableStyleId>{5C22544A-7EE6-4342-B048-85BDC9FD1C3A}</a:tableStyleId>
              </a:tblPr>
              <a:tblGrid>
                <a:gridCol w="1836204"/>
                <a:gridCol w="1836204"/>
              </a:tblGrid>
              <a:tr h="357551">
                <a:tc>
                  <a:txBody>
                    <a:bodyPr/>
                    <a:lstStyle/>
                    <a:p>
                      <a:pPr algn="ctr"/>
                      <a:r>
                        <a:rPr lang="en-US" altLang="zh-CN" sz="2000" dirty="0" smtClean="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dirty="0" err="1" smtClean="0">
                          <a:latin typeface="Times New Roman" panose="02020603050405020304" pitchFamily="18" charset="0"/>
                          <a:cs typeface="Times New Roman" panose="02020603050405020304" pitchFamily="18" charset="0"/>
                        </a:rPr>
                        <a:t>i</a:t>
                      </a:r>
                      <a:r>
                        <a:rPr lang="en-US" altLang="zh-CN" sz="2000" dirty="0" smtClean="0">
                          <a:latin typeface="Times New Roman" panose="02020603050405020304" pitchFamily="18" charset="0"/>
                          <a:cs typeface="Times New Roman" panose="02020603050405020304" pitchFamily="18" charset="0"/>
                        </a:rPr>
                        <a:t>(t)</a:t>
                      </a:r>
                      <a:endParaRPr lang="zh-CN" altLang="en-US" sz="2000" dirty="0">
                        <a:latin typeface="Times New Roman" panose="02020603050405020304" pitchFamily="18" charset="0"/>
                        <a:cs typeface="Times New Roman" panose="02020603050405020304" pitchFamily="18" charset="0"/>
                      </a:endParaRPr>
                    </a:p>
                  </a:txBody>
                  <a:tcPr anchor="ctr"/>
                </a:tc>
              </a:tr>
              <a:tr h="357551">
                <a:tc>
                  <a:txBody>
                    <a:bodyPr/>
                    <a:lstStyle/>
                    <a:p>
                      <a:pPr algn="ctr"/>
                      <a:r>
                        <a:rPr lang="en-US" altLang="zh-CN" sz="2000" dirty="0" smtClean="0">
                          <a:latin typeface="Times New Roman" panose="02020603050405020304" pitchFamily="18" charset="0"/>
                          <a:cs typeface="Times New Roman" panose="02020603050405020304" pitchFamily="18" charset="0"/>
                        </a:rPr>
                        <a:t>1</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dirty="0" smtClean="0">
                          <a:latin typeface="Times New Roman" panose="02020603050405020304" pitchFamily="18" charset="0"/>
                          <a:cs typeface="Times New Roman" panose="02020603050405020304" pitchFamily="18" charset="0"/>
                        </a:rPr>
                        <a:t>AB</a:t>
                      </a:r>
                      <a:endParaRPr lang="zh-CN" altLang="en-US" sz="2000" dirty="0">
                        <a:latin typeface="Times New Roman" panose="02020603050405020304" pitchFamily="18" charset="0"/>
                        <a:cs typeface="Times New Roman" panose="02020603050405020304" pitchFamily="18" charset="0"/>
                      </a:endParaRPr>
                    </a:p>
                  </a:txBody>
                  <a:tcPr anchor="ctr"/>
                </a:tc>
              </a:tr>
              <a:tr h="357551">
                <a:tc>
                  <a:txBody>
                    <a:bodyPr/>
                    <a:lstStyle/>
                    <a:p>
                      <a:pPr algn="ctr"/>
                      <a:r>
                        <a:rPr lang="en-US" altLang="zh-CN" sz="2000" dirty="0" smtClean="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dirty="0" smtClean="0">
                          <a:latin typeface="Times New Roman" panose="02020603050405020304" pitchFamily="18" charset="0"/>
                          <a:cs typeface="Times New Roman" panose="02020603050405020304" pitchFamily="18" charset="0"/>
                        </a:rPr>
                        <a:t>BCD</a:t>
                      </a:r>
                      <a:endParaRPr lang="zh-CN" altLang="en-US" sz="2000" dirty="0">
                        <a:latin typeface="Times New Roman" panose="02020603050405020304" pitchFamily="18" charset="0"/>
                        <a:cs typeface="Times New Roman" panose="02020603050405020304" pitchFamily="18" charset="0"/>
                      </a:endParaRPr>
                    </a:p>
                  </a:txBody>
                  <a:tcPr anchor="ctr"/>
                </a:tc>
              </a:tr>
              <a:tr h="357551">
                <a:tc>
                  <a:txBody>
                    <a:bodyPr/>
                    <a:lstStyle/>
                    <a:p>
                      <a:pPr algn="ctr"/>
                      <a:r>
                        <a:rPr lang="en-US" altLang="zh-CN" sz="2000" dirty="0" smtClean="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dirty="0" smtClean="0">
                          <a:latin typeface="Times New Roman" panose="02020603050405020304" pitchFamily="18" charset="0"/>
                          <a:cs typeface="Times New Roman" panose="02020603050405020304" pitchFamily="18" charset="0"/>
                        </a:rPr>
                        <a:t>ABCD</a:t>
                      </a:r>
                      <a:endParaRPr lang="zh-CN" altLang="en-US" sz="2000" dirty="0">
                        <a:latin typeface="Times New Roman" panose="02020603050405020304" pitchFamily="18" charset="0"/>
                        <a:cs typeface="Times New Roman" panose="02020603050405020304" pitchFamily="18" charset="0"/>
                      </a:endParaRPr>
                    </a:p>
                  </a:txBody>
                  <a:tcPr anchor="ctr"/>
                </a:tc>
              </a:tr>
              <a:tr h="357551">
                <a:tc>
                  <a:txBody>
                    <a:bodyPr/>
                    <a:lstStyle/>
                    <a:p>
                      <a:pPr algn="ctr"/>
                      <a:r>
                        <a:rPr lang="en-US" altLang="zh-CN" sz="2000" dirty="0" smtClean="0">
                          <a:latin typeface="Times New Roman" panose="02020603050405020304" pitchFamily="18" charset="0"/>
                          <a:cs typeface="Times New Roman" panose="02020603050405020304" pitchFamily="18" charset="0"/>
                        </a:rPr>
                        <a:t>4</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dirty="0" smtClean="0">
                          <a:latin typeface="Times New Roman" panose="02020603050405020304" pitchFamily="18" charset="0"/>
                          <a:cs typeface="Times New Roman" panose="02020603050405020304" pitchFamily="18" charset="0"/>
                        </a:rPr>
                        <a:t>ADE</a:t>
                      </a:r>
                      <a:endParaRPr lang="zh-CN" altLang="en-US" sz="2000" dirty="0">
                        <a:latin typeface="Times New Roman" panose="02020603050405020304" pitchFamily="18" charset="0"/>
                        <a:cs typeface="Times New Roman" panose="02020603050405020304" pitchFamily="18" charset="0"/>
                      </a:endParaRPr>
                    </a:p>
                  </a:txBody>
                  <a:tcPr anchor="ctr"/>
                </a:tc>
              </a:tr>
              <a:tr h="357551">
                <a:tc>
                  <a:txBody>
                    <a:bodyPr/>
                    <a:lstStyle/>
                    <a:p>
                      <a:pPr algn="ctr"/>
                      <a:r>
                        <a:rPr lang="en-US" altLang="zh-CN" sz="2000" dirty="0" smtClean="0">
                          <a:latin typeface="Times New Roman" panose="02020603050405020304" pitchFamily="18" charset="0"/>
                          <a:cs typeface="Times New Roman" panose="02020603050405020304" pitchFamily="18" charset="0"/>
                        </a:rPr>
                        <a:t>5</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dirty="0" smtClean="0">
                          <a:latin typeface="Times New Roman" panose="02020603050405020304" pitchFamily="18" charset="0"/>
                          <a:cs typeface="Times New Roman" panose="02020603050405020304" pitchFamily="18" charset="0"/>
                        </a:rPr>
                        <a:t>ABC</a:t>
                      </a:r>
                      <a:endParaRPr lang="zh-CN" altLang="en-US" sz="2000" dirty="0">
                        <a:latin typeface="Times New Roman" panose="02020603050405020304" pitchFamily="18" charset="0"/>
                        <a:cs typeface="Times New Roman" panose="02020603050405020304" pitchFamily="18" charset="0"/>
                      </a:endParaRPr>
                    </a:p>
                  </a:txBody>
                  <a:tcPr anchor="ctr"/>
                </a:tc>
              </a:tr>
              <a:tr h="357551">
                <a:tc>
                  <a:txBody>
                    <a:bodyPr/>
                    <a:lstStyle/>
                    <a:p>
                      <a:pPr algn="ctr"/>
                      <a:r>
                        <a:rPr lang="en-US" altLang="zh-CN" sz="2000" dirty="0" smtClean="0">
                          <a:latin typeface="Times New Roman" panose="02020603050405020304" pitchFamily="18" charset="0"/>
                          <a:cs typeface="Times New Roman" panose="02020603050405020304" pitchFamily="18" charset="0"/>
                        </a:rPr>
                        <a:t>6</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dirty="0" smtClean="0">
                          <a:latin typeface="Times New Roman" panose="02020603050405020304" pitchFamily="18" charset="0"/>
                          <a:cs typeface="Times New Roman" panose="02020603050405020304" pitchFamily="18" charset="0"/>
                        </a:rPr>
                        <a:t>ABCD</a:t>
                      </a:r>
                      <a:endParaRPr lang="zh-CN" altLang="en-US" sz="2000" dirty="0">
                        <a:latin typeface="Times New Roman" panose="02020603050405020304" pitchFamily="18" charset="0"/>
                        <a:cs typeface="Times New Roman" panose="02020603050405020304" pitchFamily="18" charset="0"/>
                      </a:endParaRPr>
                    </a:p>
                  </a:txBody>
                  <a:tcPr anchor="ctr"/>
                </a:tc>
              </a:tr>
              <a:tr h="357551">
                <a:tc>
                  <a:txBody>
                    <a:bodyPr/>
                    <a:lstStyle/>
                    <a:p>
                      <a:pPr algn="ctr"/>
                      <a:r>
                        <a:rPr lang="en-US" altLang="zh-CN" sz="2000" dirty="0" smtClean="0">
                          <a:latin typeface="Times New Roman" panose="02020603050405020304" pitchFamily="18" charset="0"/>
                          <a:cs typeface="Times New Roman" panose="02020603050405020304" pitchFamily="18" charset="0"/>
                        </a:rPr>
                        <a:t>7</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dirty="0" smtClean="0">
                          <a:latin typeface="Times New Roman" panose="02020603050405020304" pitchFamily="18" charset="0"/>
                          <a:cs typeface="Times New Roman" panose="02020603050405020304" pitchFamily="18" charset="0"/>
                        </a:rPr>
                        <a:t>BC</a:t>
                      </a:r>
                      <a:endParaRPr lang="zh-CN" altLang="en-US" sz="2000" dirty="0">
                        <a:latin typeface="Times New Roman" panose="02020603050405020304" pitchFamily="18" charset="0"/>
                        <a:cs typeface="Times New Roman" panose="02020603050405020304" pitchFamily="18" charset="0"/>
                      </a:endParaRPr>
                    </a:p>
                  </a:txBody>
                  <a:tcPr anchor="ctr"/>
                </a:tc>
              </a:tr>
              <a:tr h="357551">
                <a:tc>
                  <a:txBody>
                    <a:bodyPr/>
                    <a:lstStyle/>
                    <a:p>
                      <a:pPr algn="ctr"/>
                      <a:r>
                        <a:rPr lang="en-US" altLang="zh-CN" sz="2000" dirty="0" smtClean="0">
                          <a:latin typeface="Times New Roman" panose="02020603050405020304" pitchFamily="18" charset="0"/>
                          <a:cs typeface="Times New Roman" panose="02020603050405020304" pitchFamily="18" charset="0"/>
                        </a:rPr>
                        <a:t>8</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dirty="0" smtClean="0">
                          <a:latin typeface="Times New Roman" panose="02020603050405020304" pitchFamily="18" charset="0"/>
                          <a:cs typeface="Times New Roman" panose="02020603050405020304" pitchFamily="18" charset="0"/>
                        </a:rPr>
                        <a:t>ABC</a:t>
                      </a:r>
                      <a:endParaRPr lang="zh-CN" altLang="en-US" sz="2000" dirty="0">
                        <a:latin typeface="Times New Roman" panose="02020603050405020304" pitchFamily="18" charset="0"/>
                        <a:cs typeface="Times New Roman" panose="02020603050405020304" pitchFamily="18" charset="0"/>
                      </a:endParaRPr>
                    </a:p>
                  </a:txBody>
                  <a:tcPr anchor="ctr"/>
                </a:tc>
              </a:tr>
              <a:tr h="357551">
                <a:tc>
                  <a:txBody>
                    <a:bodyPr/>
                    <a:lstStyle/>
                    <a:p>
                      <a:pPr algn="ctr"/>
                      <a:r>
                        <a:rPr lang="en-US" altLang="zh-CN" sz="2000" dirty="0" smtClean="0">
                          <a:latin typeface="Times New Roman" panose="02020603050405020304" pitchFamily="18" charset="0"/>
                          <a:cs typeface="Times New Roman" panose="02020603050405020304" pitchFamily="18" charset="0"/>
                        </a:rPr>
                        <a:t>9</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dirty="0" smtClean="0">
                          <a:latin typeface="Times New Roman" panose="02020603050405020304" pitchFamily="18" charset="0"/>
                          <a:cs typeface="Times New Roman" panose="02020603050405020304" pitchFamily="18" charset="0"/>
                        </a:rPr>
                        <a:t>ABD</a:t>
                      </a:r>
                      <a:endParaRPr lang="zh-CN" altLang="en-US" sz="2000" dirty="0">
                        <a:latin typeface="Times New Roman" panose="02020603050405020304" pitchFamily="18" charset="0"/>
                        <a:cs typeface="Times New Roman" panose="02020603050405020304" pitchFamily="18" charset="0"/>
                      </a:endParaRPr>
                    </a:p>
                  </a:txBody>
                  <a:tcPr anchor="ctr"/>
                </a:tc>
              </a:tr>
              <a:tr h="357551">
                <a:tc>
                  <a:txBody>
                    <a:bodyPr/>
                    <a:lstStyle/>
                    <a:p>
                      <a:pPr algn="ctr"/>
                      <a:r>
                        <a:rPr lang="en-US" altLang="zh-CN" sz="2000" dirty="0" smtClean="0">
                          <a:latin typeface="Times New Roman" panose="02020603050405020304" pitchFamily="18" charset="0"/>
                          <a:cs typeface="Times New Roman" panose="02020603050405020304" pitchFamily="18" charset="0"/>
                        </a:rPr>
                        <a:t>010</a:t>
                      </a:r>
                      <a:endParaRPr lang="zh-CN" alt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000" dirty="0" smtClean="0">
                          <a:latin typeface="Times New Roman" panose="02020603050405020304" pitchFamily="18" charset="0"/>
                          <a:cs typeface="Times New Roman" panose="02020603050405020304" pitchFamily="18" charset="0"/>
                        </a:rPr>
                        <a:t>BCE</a:t>
                      </a:r>
                      <a:endParaRPr lang="zh-CN" altLang="en-US" sz="2000" dirty="0">
                        <a:latin typeface="Times New Roman" panose="02020603050405020304" pitchFamily="18" charset="0"/>
                        <a:cs typeface="Times New Roman" panose="02020603050405020304" pitchFamily="18" charset="0"/>
                      </a:endParaRPr>
                    </a:p>
                  </a:txBody>
                  <a:tcPr anchor="ctr"/>
                </a:tc>
              </a:tr>
            </a:tbl>
          </a:graphicData>
        </a:graphic>
      </p:graphicFrame>
    </p:spTree>
    <p:extLst>
      <p:ext uri="{BB962C8B-B14F-4D97-AF65-F5344CB8AC3E}">
        <p14:creationId xmlns:p14="http://schemas.microsoft.com/office/powerpoint/2010/main" val="180103401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练习</a:t>
            </a:r>
            <a:endParaRPr lang="zh-CN" altLang="en-US" dirty="0"/>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首先计算所有</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项集的支撑，得到</a:t>
            </a:r>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根据各个</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项集的支撑，重新排列原来的数据库得到</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861668188"/>
              </p:ext>
            </p:extLst>
          </p:nvPr>
        </p:nvGraphicFramePr>
        <p:xfrm>
          <a:off x="2366963" y="2708275"/>
          <a:ext cx="4364037" cy="549275"/>
        </p:xfrm>
        <a:graphic>
          <a:graphicData uri="http://schemas.openxmlformats.org/presentationml/2006/ole">
            <mc:AlternateContent xmlns:mc="http://schemas.openxmlformats.org/markup-compatibility/2006">
              <mc:Choice xmlns:v="urn:schemas-microsoft-com:vml" Requires="v">
                <p:oleObj spid="_x0000_s46082" name="Equation" r:id="rId3" imgW="2019240" imgH="253800" progId="Equation.DSMT4">
                  <p:embed/>
                </p:oleObj>
              </mc:Choice>
              <mc:Fallback>
                <p:oleObj name="Equation" r:id="rId3" imgW="2019240" imgH="253800" progId="Equation.DSMT4">
                  <p:embed/>
                  <p:pic>
                    <p:nvPicPr>
                      <p:cNvPr id="0" name=""/>
                      <p:cNvPicPr>
                        <a:picLocks noChangeAspect="1" noChangeArrowheads="1"/>
                      </p:cNvPicPr>
                      <p:nvPr/>
                    </p:nvPicPr>
                    <p:blipFill>
                      <a:blip r:embed="rId4"/>
                      <a:srcRect/>
                      <a:stretch>
                        <a:fillRect/>
                      </a:stretch>
                    </p:blipFill>
                    <p:spPr bwMode="auto">
                      <a:xfrm>
                        <a:off x="2366963" y="2708275"/>
                        <a:ext cx="43640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926511377"/>
              </p:ext>
            </p:extLst>
          </p:nvPr>
        </p:nvGraphicFramePr>
        <p:xfrm>
          <a:off x="1403648" y="4149080"/>
          <a:ext cx="6096000" cy="2286000"/>
        </p:xfrm>
        <a:graphic>
          <a:graphicData uri="http://schemas.openxmlformats.org/drawingml/2006/table">
            <a:tbl>
              <a:tblPr firstRow="1" bandRow="1">
                <a:tableStyleId>{69CF1AB2-1976-4502-BF36-3FF5EA218861}</a:tableStyleId>
              </a:tblPr>
              <a:tblGrid>
                <a:gridCol w="1524000"/>
                <a:gridCol w="1524000"/>
                <a:gridCol w="1524000"/>
                <a:gridCol w="1524000"/>
              </a:tblGrid>
              <a:tr h="370840">
                <a:tc>
                  <a:txBody>
                    <a:bodyPr/>
                    <a:lstStyle/>
                    <a:p>
                      <a:pPr algn="ctr"/>
                      <a:r>
                        <a:rPr lang="en-US" altLang="zh-CN" sz="2400" b="0" dirty="0" smtClean="0">
                          <a:latin typeface="Times New Roman" panose="02020603050405020304" pitchFamily="18" charset="0"/>
                          <a:cs typeface="Times New Roman" panose="02020603050405020304" pitchFamily="18" charset="0"/>
                        </a:rPr>
                        <a:t>1</a:t>
                      </a:r>
                      <a:endParaRPr lang="zh-CN" altLang="en-US" sz="24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0" dirty="0" smtClean="0">
                          <a:latin typeface="Times New Roman" panose="02020603050405020304" pitchFamily="18" charset="0"/>
                          <a:cs typeface="Times New Roman" panose="02020603050405020304" pitchFamily="18" charset="0"/>
                        </a:rPr>
                        <a:t>BA</a:t>
                      </a:r>
                      <a:endParaRPr lang="zh-CN" altLang="en-US" sz="24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0" dirty="0" smtClean="0">
                          <a:latin typeface="Times New Roman" panose="02020603050405020304" pitchFamily="18" charset="0"/>
                          <a:cs typeface="Times New Roman" panose="02020603050405020304" pitchFamily="18" charset="0"/>
                        </a:rPr>
                        <a:t>6</a:t>
                      </a:r>
                      <a:endParaRPr lang="zh-CN" altLang="en-US" sz="24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0" dirty="0" smtClean="0">
                          <a:latin typeface="Times New Roman" panose="02020603050405020304" pitchFamily="18" charset="0"/>
                          <a:cs typeface="Times New Roman" panose="02020603050405020304" pitchFamily="18" charset="0"/>
                        </a:rPr>
                        <a:t>BACD</a:t>
                      </a:r>
                      <a:endParaRPr lang="zh-CN" altLang="en-US" sz="2400" b="0" dirty="0">
                        <a:latin typeface="Times New Roman" panose="02020603050405020304" pitchFamily="18" charset="0"/>
                        <a:cs typeface="Times New Roman" panose="02020603050405020304" pitchFamily="18" charset="0"/>
                      </a:endParaRPr>
                    </a:p>
                  </a:txBody>
                  <a:tcPr anchor="ctr"/>
                </a:tc>
              </a:tr>
              <a:tr h="370840">
                <a:tc>
                  <a:txBody>
                    <a:bodyPr/>
                    <a:lstStyle/>
                    <a:p>
                      <a:pPr algn="ctr"/>
                      <a:r>
                        <a:rPr lang="en-US" altLang="zh-CN" sz="2400" b="0" dirty="0" smtClean="0">
                          <a:latin typeface="Times New Roman" panose="02020603050405020304" pitchFamily="18" charset="0"/>
                          <a:cs typeface="Times New Roman" panose="02020603050405020304" pitchFamily="18" charset="0"/>
                        </a:rPr>
                        <a:t>2</a:t>
                      </a:r>
                      <a:endParaRPr lang="zh-CN" altLang="en-US" sz="24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0" dirty="0" smtClean="0">
                          <a:latin typeface="Times New Roman" panose="02020603050405020304" pitchFamily="18" charset="0"/>
                          <a:cs typeface="Times New Roman" panose="02020603050405020304" pitchFamily="18" charset="0"/>
                        </a:rPr>
                        <a:t>BCD</a:t>
                      </a:r>
                      <a:endParaRPr lang="zh-CN" altLang="en-US" sz="24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0" dirty="0" smtClean="0">
                          <a:latin typeface="Times New Roman" panose="02020603050405020304" pitchFamily="18" charset="0"/>
                          <a:cs typeface="Times New Roman" panose="02020603050405020304" pitchFamily="18" charset="0"/>
                        </a:rPr>
                        <a:t>7</a:t>
                      </a:r>
                      <a:endParaRPr lang="zh-CN" altLang="en-US" sz="24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0" dirty="0" smtClean="0">
                          <a:latin typeface="Times New Roman" panose="02020603050405020304" pitchFamily="18" charset="0"/>
                          <a:cs typeface="Times New Roman" panose="02020603050405020304" pitchFamily="18" charset="0"/>
                        </a:rPr>
                        <a:t>BC</a:t>
                      </a:r>
                      <a:endParaRPr lang="zh-CN" altLang="en-US" sz="2400" b="0" dirty="0">
                        <a:latin typeface="Times New Roman" panose="02020603050405020304" pitchFamily="18" charset="0"/>
                        <a:cs typeface="Times New Roman" panose="02020603050405020304" pitchFamily="18" charset="0"/>
                      </a:endParaRPr>
                    </a:p>
                  </a:txBody>
                  <a:tcPr anchor="ctr"/>
                </a:tc>
              </a:tr>
              <a:tr h="370840">
                <a:tc>
                  <a:txBody>
                    <a:bodyPr/>
                    <a:lstStyle/>
                    <a:p>
                      <a:pPr algn="ctr"/>
                      <a:r>
                        <a:rPr lang="en-US" altLang="zh-CN" sz="2400" b="0" dirty="0" smtClean="0">
                          <a:latin typeface="Times New Roman" panose="02020603050405020304" pitchFamily="18" charset="0"/>
                          <a:cs typeface="Times New Roman" panose="02020603050405020304" pitchFamily="18" charset="0"/>
                        </a:rPr>
                        <a:t>3</a:t>
                      </a:r>
                      <a:endParaRPr lang="zh-CN" altLang="en-US" sz="24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0" dirty="0" smtClean="0">
                          <a:latin typeface="Times New Roman" panose="02020603050405020304" pitchFamily="18" charset="0"/>
                          <a:cs typeface="Times New Roman" panose="02020603050405020304" pitchFamily="18" charset="0"/>
                        </a:rPr>
                        <a:t>ACDE</a:t>
                      </a:r>
                      <a:endParaRPr lang="zh-CN" altLang="en-US" sz="24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0" dirty="0" smtClean="0">
                          <a:latin typeface="Times New Roman" panose="02020603050405020304" pitchFamily="18" charset="0"/>
                          <a:cs typeface="Times New Roman" panose="02020603050405020304" pitchFamily="18" charset="0"/>
                        </a:rPr>
                        <a:t>8</a:t>
                      </a:r>
                      <a:endParaRPr lang="zh-CN" altLang="en-US" sz="24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0" dirty="0" smtClean="0">
                          <a:latin typeface="Times New Roman" panose="02020603050405020304" pitchFamily="18" charset="0"/>
                          <a:cs typeface="Times New Roman" panose="02020603050405020304" pitchFamily="18" charset="0"/>
                        </a:rPr>
                        <a:t>BAC</a:t>
                      </a:r>
                      <a:endParaRPr lang="zh-CN" altLang="en-US" sz="2400" b="0" dirty="0">
                        <a:latin typeface="Times New Roman" panose="02020603050405020304" pitchFamily="18" charset="0"/>
                        <a:cs typeface="Times New Roman" panose="02020603050405020304" pitchFamily="18" charset="0"/>
                      </a:endParaRPr>
                    </a:p>
                  </a:txBody>
                  <a:tcPr anchor="ctr"/>
                </a:tc>
              </a:tr>
              <a:tr h="370840">
                <a:tc>
                  <a:txBody>
                    <a:bodyPr/>
                    <a:lstStyle/>
                    <a:p>
                      <a:pPr algn="ctr"/>
                      <a:r>
                        <a:rPr lang="en-US" altLang="zh-CN" sz="2400" b="0" dirty="0" smtClean="0">
                          <a:latin typeface="Times New Roman" panose="02020603050405020304" pitchFamily="18" charset="0"/>
                          <a:cs typeface="Times New Roman" panose="02020603050405020304" pitchFamily="18" charset="0"/>
                        </a:rPr>
                        <a:t>4</a:t>
                      </a:r>
                      <a:endParaRPr lang="zh-CN" altLang="en-US" sz="24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0" dirty="0" smtClean="0">
                          <a:latin typeface="Times New Roman" panose="02020603050405020304" pitchFamily="18" charset="0"/>
                          <a:cs typeface="Times New Roman" panose="02020603050405020304" pitchFamily="18" charset="0"/>
                        </a:rPr>
                        <a:t>ADE</a:t>
                      </a:r>
                      <a:endParaRPr lang="zh-CN" altLang="en-US" sz="24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0" dirty="0" smtClean="0">
                          <a:latin typeface="Times New Roman" panose="02020603050405020304" pitchFamily="18" charset="0"/>
                          <a:cs typeface="Times New Roman" panose="02020603050405020304" pitchFamily="18" charset="0"/>
                        </a:rPr>
                        <a:t>9</a:t>
                      </a:r>
                      <a:endParaRPr lang="zh-CN" altLang="en-US" sz="24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0" dirty="0" smtClean="0">
                          <a:latin typeface="Times New Roman" panose="02020603050405020304" pitchFamily="18" charset="0"/>
                          <a:cs typeface="Times New Roman" panose="02020603050405020304" pitchFamily="18" charset="0"/>
                        </a:rPr>
                        <a:t>BAD</a:t>
                      </a:r>
                      <a:endParaRPr lang="zh-CN" altLang="en-US" sz="2400" b="0" dirty="0">
                        <a:latin typeface="Times New Roman" panose="02020603050405020304" pitchFamily="18" charset="0"/>
                        <a:cs typeface="Times New Roman" panose="02020603050405020304" pitchFamily="18" charset="0"/>
                      </a:endParaRPr>
                    </a:p>
                  </a:txBody>
                  <a:tcPr anchor="ctr"/>
                </a:tc>
              </a:tr>
              <a:tr h="370840">
                <a:tc>
                  <a:txBody>
                    <a:bodyPr/>
                    <a:lstStyle/>
                    <a:p>
                      <a:pPr algn="ctr"/>
                      <a:r>
                        <a:rPr lang="en-US" altLang="zh-CN" sz="2400" b="0" dirty="0" smtClean="0">
                          <a:latin typeface="Times New Roman" panose="02020603050405020304" pitchFamily="18" charset="0"/>
                          <a:cs typeface="Times New Roman" panose="02020603050405020304" pitchFamily="18" charset="0"/>
                        </a:rPr>
                        <a:t>5</a:t>
                      </a:r>
                      <a:endParaRPr lang="zh-CN" altLang="en-US" sz="24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0" dirty="0" smtClean="0">
                          <a:latin typeface="Times New Roman" panose="02020603050405020304" pitchFamily="18" charset="0"/>
                          <a:cs typeface="Times New Roman" panose="02020603050405020304" pitchFamily="18" charset="0"/>
                        </a:rPr>
                        <a:t>BAC</a:t>
                      </a:r>
                      <a:endParaRPr lang="zh-CN" altLang="en-US" sz="24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0" dirty="0" smtClean="0">
                          <a:latin typeface="Times New Roman" panose="02020603050405020304" pitchFamily="18" charset="0"/>
                          <a:cs typeface="Times New Roman" panose="02020603050405020304" pitchFamily="18" charset="0"/>
                        </a:rPr>
                        <a:t>10</a:t>
                      </a:r>
                      <a:endParaRPr lang="zh-CN" altLang="en-US" sz="2400" b="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b="0" dirty="0" smtClean="0">
                          <a:latin typeface="Times New Roman" panose="02020603050405020304" pitchFamily="18" charset="0"/>
                          <a:cs typeface="Times New Roman" panose="02020603050405020304" pitchFamily="18" charset="0"/>
                        </a:rPr>
                        <a:t>BCE</a:t>
                      </a:r>
                      <a:endParaRPr lang="zh-CN" altLang="en-US" sz="2400" b="0" dirty="0">
                        <a:latin typeface="Times New Roman" panose="02020603050405020304" pitchFamily="18" charset="0"/>
                        <a:cs typeface="Times New Roman" panose="02020603050405020304" pitchFamily="18" charset="0"/>
                      </a:endParaRPr>
                    </a:p>
                  </a:txBody>
                  <a:tcPr anchor="ctr"/>
                </a:tc>
              </a:tr>
            </a:tbl>
          </a:graphicData>
        </a:graphic>
      </p:graphicFrame>
    </p:spTree>
    <p:extLst>
      <p:ext uri="{BB962C8B-B14F-4D97-AF65-F5344CB8AC3E}">
        <p14:creationId xmlns:p14="http://schemas.microsoft.com/office/powerpoint/2010/main" val="6400485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a:t>
            </a:r>
          </a:p>
        </p:txBody>
      </p:sp>
      <p:sp>
        <p:nvSpPr>
          <p:cNvPr id="3" name="内容占位符 2"/>
          <p:cNvSpPr>
            <a:spLocks noGrp="1"/>
          </p:cNvSpPr>
          <p:nvPr>
            <p:ph idx="1"/>
          </p:nvPr>
        </p:nvSpPr>
        <p:spPr/>
        <p:txBody>
          <a:bodyPr/>
          <a:lstStyle/>
          <a:p>
            <a:r>
              <a:rPr lang="zh-CN" altLang="en-US" dirty="0" smtClean="0"/>
              <a:t>构建</a:t>
            </a:r>
            <a:r>
              <a:rPr lang="en-US" altLang="zh-CN" dirty="0" smtClean="0"/>
              <a:t>FP</a:t>
            </a:r>
            <a:r>
              <a:rPr lang="zh-CN" altLang="en-US" dirty="0" smtClean="0"/>
              <a:t>树，将第一个事务插入到</a:t>
            </a:r>
            <a:r>
              <a:rPr lang="en-US" altLang="zh-CN" dirty="0" smtClean="0"/>
              <a:t>FP</a:t>
            </a:r>
            <a:r>
              <a:rPr lang="zh-CN" altLang="en-US" dirty="0" smtClean="0"/>
              <a:t>树中得到</a:t>
            </a:r>
            <a:endParaRPr lang="zh-CN" altLang="en-US"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4208" y="2780928"/>
            <a:ext cx="1295581" cy="3153215"/>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576672468"/>
              </p:ext>
            </p:extLst>
          </p:nvPr>
        </p:nvGraphicFramePr>
        <p:xfrm>
          <a:off x="4097719" y="5930312"/>
          <a:ext cx="948558" cy="542033"/>
        </p:xfrm>
        <a:graphic>
          <a:graphicData uri="http://schemas.openxmlformats.org/presentationml/2006/ole">
            <mc:AlternateContent xmlns:mc="http://schemas.openxmlformats.org/markup-compatibility/2006">
              <mc:Choice xmlns:v="urn:schemas-microsoft-com:vml" Requires="v">
                <p:oleObj spid="_x0000_s47106" name="Equation" r:id="rId4" imgW="444240" imgH="253800" progId="Equation.DSMT4">
                  <p:embed/>
                </p:oleObj>
              </mc:Choice>
              <mc:Fallback>
                <p:oleObj name="Equation" r:id="rId4" imgW="444240" imgH="253800" progId="Equation.DSMT4">
                  <p:embed/>
                  <p:pic>
                    <p:nvPicPr>
                      <p:cNvPr id="0" name=""/>
                      <p:cNvPicPr/>
                      <p:nvPr/>
                    </p:nvPicPr>
                    <p:blipFill>
                      <a:blip r:embed="rId5"/>
                      <a:stretch>
                        <a:fillRect/>
                      </a:stretch>
                    </p:blipFill>
                    <p:spPr>
                      <a:xfrm>
                        <a:off x="4097719" y="5930312"/>
                        <a:ext cx="948558" cy="542033"/>
                      </a:xfrm>
                      <a:prstGeom prst="rect">
                        <a:avLst/>
                      </a:prstGeom>
                    </p:spPr>
                  </p:pic>
                </p:oleObj>
              </mc:Fallback>
            </mc:AlternateContent>
          </a:graphicData>
        </a:graphic>
      </p:graphicFrame>
    </p:spTree>
    <p:extLst>
      <p:ext uri="{BB962C8B-B14F-4D97-AF65-F5344CB8AC3E}">
        <p14:creationId xmlns:p14="http://schemas.microsoft.com/office/powerpoint/2010/main" val="199769145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练习</a:t>
            </a:r>
            <a:endParaRPr lang="zh-CN" altLang="en-US" dirty="0"/>
          </a:p>
        </p:txBody>
      </p:sp>
      <p:sp>
        <p:nvSpPr>
          <p:cNvPr id="3" name="内容占位符 2"/>
          <p:cNvSpPr>
            <a:spLocks noGrp="1"/>
          </p:cNvSpPr>
          <p:nvPr>
            <p:ph idx="1"/>
          </p:nvPr>
        </p:nvSpPr>
        <p:spPr/>
        <p:txBody>
          <a:bodyPr/>
          <a:lstStyle/>
          <a:p>
            <a:r>
              <a:rPr lang="zh-CN" altLang="en-US" dirty="0" smtClean="0"/>
              <a:t>插入其他事务</a:t>
            </a:r>
            <a:endParaRPr lang="zh-CN" altLang="en-US"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2564904"/>
            <a:ext cx="1956761" cy="3620845"/>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1953611447"/>
              </p:ext>
            </p:extLst>
          </p:nvPr>
        </p:nvGraphicFramePr>
        <p:xfrm>
          <a:off x="1043608" y="6316663"/>
          <a:ext cx="1301750" cy="541337"/>
        </p:xfrm>
        <a:graphic>
          <a:graphicData uri="http://schemas.openxmlformats.org/presentationml/2006/ole">
            <mc:AlternateContent xmlns:mc="http://schemas.openxmlformats.org/markup-compatibility/2006">
              <mc:Choice xmlns:v="urn:schemas-microsoft-com:vml" Requires="v">
                <p:oleObj spid="_x0000_s48130" name="Equation" r:id="rId4" imgW="609480" imgH="253800" progId="Equation.DSMT4">
                  <p:embed/>
                </p:oleObj>
              </mc:Choice>
              <mc:Fallback>
                <p:oleObj name="Equation" r:id="rId4" imgW="609480" imgH="253800" progId="Equation.DSMT4">
                  <p:embed/>
                  <p:pic>
                    <p:nvPicPr>
                      <p:cNvPr id="0" name=""/>
                      <p:cNvPicPr>
                        <a:picLocks noChangeAspect="1" noChangeArrowheads="1"/>
                      </p:cNvPicPr>
                      <p:nvPr/>
                    </p:nvPicPr>
                    <p:blipFill>
                      <a:blip r:embed="rId5"/>
                      <a:srcRect/>
                      <a:stretch>
                        <a:fillRect/>
                      </a:stretch>
                    </p:blipFill>
                    <p:spPr bwMode="auto">
                      <a:xfrm>
                        <a:off x="1043608" y="6316663"/>
                        <a:ext cx="13017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图片 5"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9872" y="2564903"/>
            <a:ext cx="2597115" cy="3620845"/>
          </a:xfrm>
          <a:prstGeom prst="rect">
            <a:avLst/>
          </a:prstGeom>
        </p:spPr>
      </p:pic>
      <p:graphicFrame>
        <p:nvGraphicFramePr>
          <p:cNvPr id="7" name="对象 6"/>
          <p:cNvGraphicFramePr>
            <a:graphicFrameLocks noChangeAspect="1"/>
          </p:cNvGraphicFramePr>
          <p:nvPr>
            <p:extLst>
              <p:ext uri="{D42A27DB-BD31-4B8C-83A1-F6EECF244321}">
                <p14:modId xmlns:p14="http://schemas.microsoft.com/office/powerpoint/2010/main" val="2256771532"/>
              </p:ext>
            </p:extLst>
          </p:nvPr>
        </p:nvGraphicFramePr>
        <p:xfrm>
          <a:off x="3995936" y="6367463"/>
          <a:ext cx="1490663" cy="541337"/>
        </p:xfrm>
        <a:graphic>
          <a:graphicData uri="http://schemas.openxmlformats.org/presentationml/2006/ole">
            <mc:AlternateContent xmlns:mc="http://schemas.openxmlformats.org/markup-compatibility/2006">
              <mc:Choice xmlns:v="urn:schemas-microsoft-com:vml" Requires="v">
                <p:oleObj spid="_x0000_s48131" name="Equation" r:id="rId7" imgW="698400" imgH="253800" progId="Equation.DSMT4">
                  <p:embed/>
                </p:oleObj>
              </mc:Choice>
              <mc:Fallback>
                <p:oleObj name="Equation" r:id="rId7" imgW="698400" imgH="253800" progId="Equation.DSMT4">
                  <p:embed/>
                  <p:pic>
                    <p:nvPicPr>
                      <p:cNvPr id="0" name=""/>
                      <p:cNvPicPr>
                        <a:picLocks noChangeAspect="1" noChangeArrowheads="1"/>
                      </p:cNvPicPr>
                      <p:nvPr/>
                    </p:nvPicPr>
                    <p:blipFill>
                      <a:blip r:embed="rId8"/>
                      <a:srcRect/>
                      <a:stretch>
                        <a:fillRect/>
                      </a:stretch>
                    </p:blipFill>
                    <p:spPr bwMode="auto">
                      <a:xfrm>
                        <a:off x="3995936" y="6367463"/>
                        <a:ext cx="1490663"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499045777"/>
              </p:ext>
            </p:extLst>
          </p:nvPr>
        </p:nvGraphicFramePr>
        <p:xfrm>
          <a:off x="7043738" y="6316663"/>
          <a:ext cx="1300162" cy="541337"/>
        </p:xfrm>
        <a:graphic>
          <a:graphicData uri="http://schemas.openxmlformats.org/presentationml/2006/ole">
            <mc:AlternateContent xmlns:mc="http://schemas.openxmlformats.org/markup-compatibility/2006">
              <mc:Choice xmlns:v="urn:schemas-microsoft-com:vml" Requires="v">
                <p:oleObj spid="_x0000_s48132" name="Equation" r:id="rId9" imgW="609480" imgH="253800" progId="Equation.DSMT4">
                  <p:embed/>
                </p:oleObj>
              </mc:Choice>
              <mc:Fallback>
                <p:oleObj name="Equation" r:id="rId9" imgW="609480" imgH="253800" progId="Equation.DSMT4">
                  <p:embed/>
                  <p:pic>
                    <p:nvPicPr>
                      <p:cNvPr id="0" name=""/>
                      <p:cNvPicPr>
                        <a:picLocks noChangeAspect="1" noChangeArrowheads="1"/>
                      </p:cNvPicPr>
                      <p:nvPr/>
                    </p:nvPicPr>
                    <p:blipFill>
                      <a:blip r:embed="rId10"/>
                      <a:srcRect/>
                      <a:stretch>
                        <a:fillRect/>
                      </a:stretch>
                    </p:blipFill>
                    <p:spPr bwMode="auto">
                      <a:xfrm>
                        <a:off x="7043738" y="6316663"/>
                        <a:ext cx="1300162"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 name="图片 9" descr="屏幕剪辑"/>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56176" y="2390477"/>
            <a:ext cx="3078863" cy="3375840"/>
          </a:xfrm>
          <a:prstGeom prst="rect">
            <a:avLst/>
          </a:prstGeom>
        </p:spPr>
      </p:pic>
    </p:spTree>
    <p:extLst>
      <p:ext uri="{BB962C8B-B14F-4D97-AF65-F5344CB8AC3E}">
        <p14:creationId xmlns:p14="http://schemas.microsoft.com/office/powerpoint/2010/main" val="24529697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a:t>
            </a:r>
          </a:p>
        </p:txBody>
      </p:sp>
      <p:graphicFrame>
        <p:nvGraphicFramePr>
          <p:cNvPr id="5" name="对象 4"/>
          <p:cNvGraphicFramePr>
            <a:graphicFrameLocks noChangeAspect="1"/>
          </p:cNvGraphicFramePr>
          <p:nvPr>
            <p:extLst>
              <p:ext uri="{D42A27DB-BD31-4B8C-83A1-F6EECF244321}">
                <p14:modId xmlns:p14="http://schemas.microsoft.com/office/powerpoint/2010/main" val="3885174353"/>
              </p:ext>
            </p:extLst>
          </p:nvPr>
        </p:nvGraphicFramePr>
        <p:xfrm>
          <a:off x="1644650" y="6316663"/>
          <a:ext cx="1247775" cy="541337"/>
        </p:xfrm>
        <a:graphic>
          <a:graphicData uri="http://schemas.openxmlformats.org/presentationml/2006/ole">
            <mc:AlternateContent xmlns:mc="http://schemas.openxmlformats.org/markup-compatibility/2006">
              <mc:Choice xmlns:v="urn:schemas-microsoft-com:vml" Requires="v">
                <p:oleObj spid="_x0000_s49154" name="Equation" r:id="rId3" imgW="583920" imgH="253800" progId="Equation.DSMT4">
                  <p:embed/>
                </p:oleObj>
              </mc:Choice>
              <mc:Fallback>
                <p:oleObj name="Equation" r:id="rId3" imgW="583920" imgH="253800" progId="Equation.DSMT4">
                  <p:embed/>
                  <p:pic>
                    <p:nvPicPr>
                      <p:cNvPr id="0" name=""/>
                      <p:cNvPicPr>
                        <a:picLocks noChangeAspect="1" noChangeArrowheads="1"/>
                      </p:cNvPicPr>
                      <p:nvPr/>
                    </p:nvPicPr>
                    <p:blipFill>
                      <a:blip r:embed="rId4"/>
                      <a:srcRect/>
                      <a:stretch>
                        <a:fillRect/>
                      </a:stretch>
                    </p:blipFill>
                    <p:spPr bwMode="auto">
                      <a:xfrm>
                        <a:off x="1644650" y="6316663"/>
                        <a:ext cx="1247775"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544" y="1907502"/>
            <a:ext cx="4031784" cy="4408803"/>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8024" y="1628800"/>
            <a:ext cx="4041547" cy="4474851"/>
          </a:xfrm>
          <a:prstGeom prst="rect">
            <a:avLst/>
          </a:prstGeom>
        </p:spPr>
      </p:pic>
      <p:graphicFrame>
        <p:nvGraphicFramePr>
          <p:cNvPr id="8" name="对象 7"/>
          <p:cNvGraphicFramePr>
            <a:graphicFrameLocks noChangeAspect="1"/>
          </p:cNvGraphicFramePr>
          <p:nvPr>
            <p:extLst>
              <p:ext uri="{D42A27DB-BD31-4B8C-83A1-F6EECF244321}">
                <p14:modId xmlns:p14="http://schemas.microsoft.com/office/powerpoint/2010/main" val="1207465110"/>
              </p:ext>
            </p:extLst>
          </p:nvPr>
        </p:nvGraphicFramePr>
        <p:xfrm>
          <a:off x="6062663" y="6251575"/>
          <a:ext cx="1492250" cy="541338"/>
        </p:xfrm>
        <a:graphic>
          <a:graphicData uri="http://schemas.openxmlformats.org/presentationml/2006/ole">
            <mc:AlternateContent xmlns:mc="http://schemas.openxmlformats.org/markup-compatibility/2006">
              <mc:Choice xmlns:v="urn:schemas-microsoft-com:vml" Requires="v">
                <p:oleObj spid="_x0000_s49155" name="Equation" r:id="rId7" imgW="698400" imgH="253800" progId="Equation.DSMT4">
                  <p:embed/>
                </p:oleObj>
              </mc:Choice>
              <mc:Fallback>
                <p:oleObj name="Equation" r:id="rId7" imgW="698400" imgH="253800" progId="Equation.DSMT4">
                  <p:embed/>
                  <p:pic>
                    <p:nvPicPr>
                      <p:cNvPr id="0" name=""/>
                      <p:cNvPicPr>
                        <a:picLocks noChangeAspect="1" noChangeArrowheads="1"/>
                      </p:cNvPicPr>
                      <p:nvPr/>
                    </p:nvPicPr>
                    <p:blipFill>
                      <a:blip r:embed="rId8"/>
                      <a:srcRect/>
                      <a:stretch>
                        <a:fillRect/>
                      </a:stretch>
                    </p:blipFill>
                    <p:spPr bwMode="auto">
                      <a:xfrm>
                        <a:off x="6062663" y="6251575"/>
                        <a:ext cx="149225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2418235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练习</a:t>
            </a:r>
            <a:endParaRPr lang="zh-CN" altLang="en-US" dirty="0"/>
          </a:p>
        </p:txBody>
      </p:sp>
      <p:pic>
        <p:nvPicPr>
          <p:cNvPr id="4" name="内容占位符 3"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9592" y="1916832"/>
            <a:ext cx="4020979" cy="4389437"/>
          </a:xfrm>
        </p:spPr>
      </p:pic>
      <p:graphicFrame>
        <p:nvGraphicFramePr>
          <p:cNvPr id="5" name="对象 4"/>
          <p:cNvGraphicFramePr>
            <a:graphicFrameLocks noChangeAspect="1"/>
          </p:cNvGraphicFramePr>
          <p:nvPr>
            <p:extLst>
              <p:ext uri="{D42A27DB-BD31-4B8C-83A1-F6EECF244321}">
                <p14:modId xmlns:p14="http://schemas.microsoft.com/office/powerpoint/2010/main" val="3551882244"/>
              </p:ext>
            </p:extLst>
          </p:nvPr>
        </p:nvGraphicFramePr>
        <p:xfrm>
          <a:off x="1907704" y="6316662"/>
          <a:ext cx="1492250" cy="541338"/>
        </p:xfrm>
        <a:graphic>
          <a:graphicData uri="http://schemas.openxmlformats.org/presentationml/2006/ole">
            <mc:AlternateContent xmlns:mc="http://schemas.openxmlformats.org/markup-compatibility/2006">
              <mc:Choice xmlns:v="urn:schemas-microsoft-com:vml" Requires="v">
                <p:oleObj spid="_x0000_s50178" name="Equation" r:id="rId4" imgW="698400" imgH="253800" progId="Equation.DSMT4">
                  <p:embed/>
                </p:oleObj>
              </mc:Choice>
              <mc:Fallback>
                <p:oleObj name="Equation" r:id="rId4" imgW="698400" imgH="253800" progId="Equation.DSMT4">
                  <p:embed/>
                  <p:pic>
                    <p:nvPicPr>
                      <p:cNvPr id="0" name=""/>
                      <p:cNvPicPr>
                        <a:picLocks noChangeAspect="1" noChangeArrowheads="1"/>
                      </p:cNvPicPr>
                      <p:nvPr/>
                    </p:nvPicPr>
                    <p:blipFill>
                      <a:blip r:embed="rId5"/>
                      <a:srcRect/>
                      <a:stretch>
                        <a:fillRect/>
                      </a:stretch>
                    </p:blipFill>
                    <p:spPr bwMode="auto">
                      <a:xfrm>
                        <a:off x="1907704" y="6316662"/>
                        <a:ext cx="149225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562167903"/>
              </p:ext>
            </p:extLst>
          </p:nvPr>
        </p:nvGraphicFramePr>
        <p:xfrm>
          <a:off x="6432550" y="6316663"/>
          <a:ext cx="1247775" cy="541337"/>
        </p:xfrm>
        <a:graphic>
          <a:graphicData uri="http://schemas.openxmlformats.org/presentationml/2006/ole">
            <mc:AlternateContent xmlns:mc="http://schemas.openxmlformats.org/markup-compatibility/2006">
              <mc:Choice xmlns:v="urn:schemas-microsoft-com:vml" Requires="v">
                <p:oleObj spid="_x0000_s50179" name="Equation" r:id="rId6" imgW="583920" imgH="253800" progId="Equation.DSMT4">
                  <p:embed/>
                </p:oleObj>
              </mc:Choice>
              <mc:Fallback>
                <p:oleObj name="Equation" r:id="rId6" imgW="583920" imgH="253800" progId="Equation.DSMT4">
                  <p:embed/>
                  <p:pic>
                    <p:nvPicPr>
                      <p:cNvPr id="0" name=""/>
                      <p:cNvPicPr>
                        <a:picLocks noChangeAspect="1" noChangeArrowheads="1"/>
                      </p:cNvPicPr>
                      <p:nvPr/>
                    </p:nvPicPr>
                    <p:blipFill>
                      <a:blip r:embed="rId7"/>
                      <a:srcRect/>
                      <a:stretch>
                        <a:fillRect/>
                      </a:stretch>
                    </p:blipFill>
                    <p:spPr bwMode="auto">
                      <a:xfrm>
                        <a:off x="6432550" y="6316663"/>
                        <a:ext cx="1247775"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 name="图片 8" descr="屏幕剪辑"/>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3581" y="1844824"/>
            <a:ext cx="3900419" cy="4145632"/>
          </a:xfrm>
          <a:prstGeom prst="rect">
            <a:avLst/>
          </a:prstGeom>
        </p:spPr>
      </p:pic>
    </p:spTree>
    <p:extLst>
      <p:ext uri="{BB962C8B-B14F-4D97-AF65-F5344CB8AC3E}">
        <p14:creationId xmlns:p14="http://schemas.microsoft.com/office/powerpoint/2010/main" val="143770065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练习</a:t>
            </a:r>
            <a:endParaRPr lang="zh-CN" altLang="en-US" dirty="0"/>
          </a:p>
        </p:txBody>
      </p:sp>
      <p:pic>
        <p:nvPicPr>
          <p:cNvPr id="4" name="内容占位符 3"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1560" y="1988840"/>
            <a:ext cx="4910347" cy="4389437"/>
          </a:xfrm>
        </p:spPr>
      </p:pic>
      <p:graphicFrame>
        <p:nvGraphicFramePr>
          <p:cNvPr id="5" name="对象 4"/>
          <p:cNvGraphicFramePr>
            <a:graphicFrameLocks noChangeAspect="1"/>
          </p:cNvGraphicFramePr>
          <p:nvPr>
            <p:extLst>
              <p:ext uri="{D42A27DB-BD31-4B8C-83A1-F6EECF244321}">
                <p14:modId xmlns:p14="http://schemas.microsoft.com/office/powerpoint/2010/main" val="3685230793"/>
              </p:ext>
            </p:extLst>
          </p:nvPr>
        </p:nvGraphicFramePr>
        <p:xfrm>
          <a:off x="6350000" y="3429000"/>
          <a:ext cx="1247775" cy="541338"/>
        </p:xfrm>
        <a:graphic>
          <a:graphicData uri="http://schemas.openxmlformats.org/presentationml/2006/ole">
            <mc:AlternateContent xmlns:mc="http://schemas.openxmlformats.org/markup-compatibility/2006">
              <mc:Choice xmlns:v="urn:schemas-microsoft-com:vml" Requires="v">
                <p:oleObj spid="_x0000_s51202" name="Equation" r:id="rId4" imgW="583920" imgH="253800" progId="Equation.DSMT4">
                  <p:embed/>
                </p:oleObj>
              </mc:Choice>
              <mc:Fallback>
                <p:oleObj name="Equation" r:id="rId4" imgW="583920" imgH="253800" progId="Equation.DSMT4">
                  <p:embed/>
                  <p:pic>
                    <p:nvPicPr>
                      <p:cNvPr id="0" name=""/>
                      <p:cNvPicPr>
                        <a:picLocks noChangeAspect="1" noChangeArrowheads="1"/>
                      </p:cNvPicPr>
                      <p:nvPr/>
                    </p:nvPicPr>
                    <p:blipFill>
                      <a:blip r:embed="rId5"/>
                      <a:srcRect/>
                      <a:stretch>
                        <a:fillRect/>
                      </a:stretch>
                    </p:blipFill>
                    <p:spPr bwMode="auto">
                      <a:xfrm>
                        <a:off x="6350000" y="3429000"/>
                        <a:ext cx="124777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226511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a:t>
            </a:r>
          </a:p>
        </p:txBody>
      </p:sp>
      <p:pic>
        <p:nvPicPr>
          <p:cNvPr id="4" name="内容占位符 3"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3568" y="1988840"/>
            <a:ext cx="5790976" cy="4389437"/>
          </a:xfrm>
        </p:spPr>
      </p:pic>
      <p:graphicFrame>
        <p:nvGraphicFramePr>
          <p:cNvPr id="5" name="对象 4"/>
          <p:cNvGraphicFramePr>
            <a:graphicFrameLocks noChangeAspect="1"/>
          </p:cNvGraphicFramePr>
          <p:nvPr>
            <p:extLst>
              <p:ext uri="{D42A27DB-BD31-4B8C-83A1-F6EECF244321}">
                <p14:modId xmlns:p14="http://schemas.microsoft.com/office/powerpoint/2010/main" val="3521717169"/>
              </p:ext>
            </p:extLst>
          </p:nvPr>
        </p:nvGraphicFramePr>
        <p:xfrm>
          <a:off x="6660232" y="3645024"/>
          <a:ext cx="1382713" cy="541338"/>
        </p:xfrm>
        <a:graphic>
          <a:graphicData uri="http://schemas.openxmlformats.org/presentationml/2006/ole">
            <mc:AlternateContent xmlns:mc="http://schemas.openxmlformats.org/markup-compatibility/2006">
              <mc:Choice xmlns:v="urn:schemas-microsoft-com:vml" Requires="v">
                <p:oleObj spid="_x0000_s52226" name="Equation" r:id="rId4" imgW="647640" imgH="253800" progId="Equation.DSMT4">
                  <p:embed/>
                </p:oleObj>
              </mc:Choice>
              <mc:Fallback>
                <p:oleObj name="Equation" r:id="rId4" imgW="647640" imgH="253800" progId="Equation.DSMT4">
                  <p:embed/>
                  <p:pic>
                    <p:nvPicPr>
                      <p:cNvPr id="0" name=""/>
                      <p:cNvPicPr>
                        <a:picLocks noChangeAspect="1" noChangeArrowheads="1"/>
                      </p:cNvPicPr>
                      <p:nvPr/>
                    </p:nvPicPr>
                    <p:blipFill>
                      <a:blip r:embed="rId5"/>
                      <a:srcRect/>
                      <a:stretch>
                        <a:fillRect/>
                      </a:stretch>
                    </p:blipFill>
                    <p:spPr bwMode="auto">
                      <a:xfrm>
                        <a:off x="6660232" y="3645024"/>
                        <a:ext cx="1382713"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1109937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a:t>
            </a:r>
            <a:r>
              <a:rPr lang="en-US" altLang="zh-CN" dirty="0"/>
              <a:t>FP</a:t>
            </a:r>
            <a:r>
              <a:rPr lang="zh-CN" altLang="en-US" dirty="0"/>
              <a:t>树中挖掘频繁项集</a:t>
            </a:r>
          </a:p>
        </p:txBody>
      </p:sp>
      <p:sp>
        <p:nvSpPr>
          <p:cNvPr id="3" name="内容占位符 2"/>
          <p:cNvSpPr>
            <a:spLocks noGrp="1"/>
          </p:cNvSpPr>
          <p:nvPr>
            <p:ph idx="1"/>
          </p:nvPr>
        </p:nvSpPr>
        <p:spPr/>
        <p:txBody>
          <a:bodyPr/>
          <a:lstStyle/>
          <a:p>
            <a:pPr>
              <a:lnSpc>
                <a:spcPct val="120000"/>
              </a:lnSpc>
            </a:pPr>
            <a:r>
              <a:rPr lang="zh-CN" altLang="en-US" dirty="0" smtClean="0"/>
              <a:t>对于下面的</a:t>
            </a:r>
            <a:r>
              <a:rPr lang="en-US" altLang="zh-CN" dirty="0" smtClean="0"/>
              <a:t>FP</a:t>
            </a:r>
            <a:r>
              <a:rPr lang="zh-CN" altLang="en-US" dirty="0" smtClean="0"/>
              <a:t>树对应的数据库来说，每一个频繁项集的第一项都只能是</a:t>
            </a:r>
            <a:r>
              <a:rPr lang="en-US" altLang="zh-CN" dirty="0" smtClean="0"/>
              <a:t>A,B,C,D,E</a:t>
            </a:r>
            <a:r>
              <a:rPr lang="zh-CN" altLang="en-US" dirty="0" smtClean="0"/>
              <a:t>中的一个，以</a:t>
            </a:r>
            <a:r>
              <a:rPr lang="en-US" altLang="zh-CN" dirty="0" smtClean="0"/>
              <a:t>D</a:t>
            </a:r>
            <a:r>
              <a:rPr lang="zh-CN" altLang="en-US" dirty="0" smtClean="0"/>
              <a:t>为例，那些以</a:t>
            </a:r>
            <a:r>
              <a:rPr lang="en-US" altLang="zh-CN" dirty="0" smtClean="0"/>
              <a:t>D</a:t>
            </a:r>
            <a:r>
              <a:rPr lang="zh-CN" altLang="en-US" dirty="0" smtClean="0"/>
              <a:t>为第一项的频繁项集只会出现在下图中被红线围住的部分</a:t>
            </a:r>
            <a:r>
              <a:rPr lang="en-US" altLang="zh-CN" dirty="0"/>
              <a:t>(</a:t>
            </a:r>
            <a:r>
              <a:rPr lang="zh-CN" altLang="en-US" dirty="0" smtClean="0"/>
              <a:t>称为投影树</a:t>
            </a:r>
            <a:r>
              <a:rPr lang="en-US" altLang="zh-CN" dirty="0" smtClean="0"/>
              <a:t>)</a:t>
            </a:r>
            <a:r>
              <a:rPr lang="zh-CN" altLang="en-US" dirty="0" smtClean="0"/>
              <a:t>。把这                                一部分去掉</a:t>
            </a:r>
            <a:r>
              <a:rPr lang="en-US" altLang="zh-CN" dirty="0" smtClean="0"/>
              <a:t>D</a:t>
            </a:r>
            <a:r>
              <a:rPr lang="zh-CN" altLang="en-US" dirty="0" smtClean="0"/>
              <a:t>之后进行挖掘，得到                                       的频繁项集再加上</a:t>
            </a:r>
            <a:r>
              <a:rPr lang="en-US" altLang="zh-CN" dirty="0" smtClean="0"/>
              <a:t>D</a:t>
            </a:r>
            <a:r>
              <a:rPr lang="zh-CN" altLang="en-US" dirty="0" smtClean="0"/>
              <a:t>就是所有以</a:t>
            </a:r>
            <a:r>
              <a:rPr lang="en-US" altLang="zh-CN" dirty="0" smtClean="0"/>
              <a:t>D                                 </a:t>
            </a:r>
            <a:r>
              <a:rPr lang="zh-CN" altLang="en-US" dirty="0" smtClean="0"/>
              <a:t>开头的频繁项集了。</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84" y="3674414"/>
            <a:ext cx="2736304" cy="318358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墨迹 4"/>
              <p14:cNvContentPartPr/>
              <p14:nvPr/>
            </p14:nvContentPartPr>
            <p14:xfrm>
              <a:off x="5634720" y="4330800"/>
              <a:ext cx="2840040" cy="2518560"/>
            </p14:xfrm>
          </p:contentPart>
        </mc:Choice>
        <mc:Fallback xmlns="">
          <p:pic>
            <p:nvPicPr>
              <p:cNvPr id="5" name="墨迹 4"/>
              <p:cNvPicPr/>
              <p:nvPr/>
            </p:nvPicPr>
            <p:blipFill>
              <a:blip r:embed="rId4"/>
              <a:stretch>
                <a:fillRect/>
              </a:stretch>
            </p:blipFill>
            <p:spPr>
              <a:xfrm>
                <a:off x="5625360" y="4321440"/>
                <a:ext cx="2858760" cy="2537280"/>
              </a:xfrm>
              <a:prstGeom prst="rect">
                <a:avLst/>
              </a:prstGeom>
            </p:spPr>
          </p:pic>
        </mc:Fallback>
      </mc:AlternateContent>
      <p:sp>
        <p:nvSpPr>
          <p:cNvPr id="6" name="矩形标注 5"/>
          <p:cNvSpPr/>
          <p:nvPr/>
        </p:nvSpPr>
        <p:spPr>
          <a:xfrm>
            <a:off x="97767" y="2204864"/>
            <a:ext cx="432048" cy="3672408"/>
          </a:xfrm>
          <a:prstGeom prst="wedgeRectCallout">
            <a:avLst>
              <a:gd name="adj1" fmla="val 184092"/>
              <a:gd name="adj2" fmla="val -335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white"/>
                </a:solidFill>
              </a:rPr>
              <a:t>也有的资料上认为是最后一项</a:t>
            </a:r>
            <a:endParaRPr lang="zh-CN" altLang="en-US" dirty="0">
              <a:solidFill>
                <a:prstClr val="white"/>
              </a:solidFill>
            </a:endParaRPr>
          </a:p>
        </p:txBody>
      </p:sp>
    </p:spTree>
    <p:extLst>
      <p:ext uri="{BB962C8B-B14F-4D97-AF65-F5344CB8AC3E}">
        <p14:creationId xmlns:p14="http://schemas.microsoft.com/office/powerpoint/2010/main" val="176934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从</a:t>
            </a:r>
            <a:r>
              <a:rPr lang="en-US" altLang="zh-CN" dirty="0" smtClean="0"/>
              <a:t>FP</a:t>
            </a:r>
            <a:r>
              <a:rPr lang="zh-CN" altLang="en-US" dirty="0" smtClean="0"/>
              <a:t>树中挖掘频繁项集</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1772816"/>
            <a:ext cx="7263202" cy="4922837"/>
          </a:xfrm>
        </p:spPr>
      </p:pic>
    </p:spTree>
    <p:extLst>
      <p:ext uri="{BB962C8B-B14F-4D97-AF65-F5344CB8AC3E}">
        <p14:creationId xmlns:p14="http://schemas.microsoft.com/office/powerpoint/2010/main" val="23550786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数据库</a:t>
            </a:r>
            <a:r>
              <a:rPr lang="en-US" altLang="zh-CN" dirty="0"/>
              <a:t>(database)</a:t>
            </a:r>
            <a:r>
              <a:rPr lang="zh-CN" altLang="en-US" dirty="0"/>
              <a:t>表示</a:t>
            </a:r>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当且仅当                 时，称事务标识符</a:t>
            </a:r>
            <a:r>
              <a:rPr lang="en-US" altLang="zh-CN" dirty="0" smtClean="0">
                <a:latin typeface="Times New Roman" panose="02020603050405020304" pitchFamily="18" charset="0"/>
                <a:cs typeface="Times New Roman" panose="02020603050405020304" pitchFamily="18" charset="0"/>
              </a:rPr>
              <a:t>t</a:t>
            </a:r>
            <a:r>
              <a:rPr lang="zh-CN" altLang="en-US" dirty="0" smtClean="0">
                <a:latin typeface="Times New Roman" panose="02020603050405020304" pitchFamily="18" charset="0"/>
                <a:cs typeface="Times New Roman" panose="02020603050405020304" pitchFamily="18" charset="0"/>
              </a:rPr>
              <a:t>包含项</a:t>
            </a:r>
            <a:r>
              <a:rPr lang="en-US" altLang="zh-CN" dirty="0" smtClean="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，对下表可以称事务标识符</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包含项</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当且仅当                                          时，称事务标识符</a:t>
            </a:r>
            <a:r>
              <a:rPr lang="en-US" altLang="zh-CN" dirty="0" smtClean="0">
                <a:latin typeface="Times New Roman" panose="02020603050405020304" pitchFamily="18" charset="0"/>
                <a:cs typeface="Times New Roman" panose="02020603050405020304" pitchFamily="18" charset="0"/>
              </a:rPr>
              <a:t>t</a:t>
            </a:r>
            <a:r>
              <a:rPr lang="zh-CN" altLang="en-US" dirty="0" smtClean="0">
                <a:latin typeface="Times New Roman" panose="02020603050405020304" pitchFamily="18" charset="0"/>
                <a:cs typeface="Times New Roman" panose="02020603050405020304" pitchFamily="18" charset="0"/>
              </a:rPr>
              <a:t>包含项集                           ，对下表可以称标识符</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包含项集</a:t>
            </a:r>
            <a:r>
              <a:rPr lang="en-US" altLang="zh-CN" dirty="0" smtClean="0">
                <a:latin typeface="Times New Roman" panose="02020603050405020304" pitchFamily="18" charset="0"/>
                <a:cs typeface="Times New Roman" panose="02020603050405020304" pitchFamily="18" charset="0"/>
              </a:rPr>
              <a:t>{A,B,D,E}</a:t>
            </a:r>
            <a:r>
              <a:rPr lang="zh-CN" altLang="en-US" dirty="0" smtClean="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743760076"/>
              </p:ext>
            </p:extLst>
          </p:nvPr>
        </p:nvGraphicFramePr>
        <p:xfrm>
          <a:off x="2123728" y="1916832"/>
          <a:ext cx="1382553" cy="576064"/>
        </p:xfrm>
        <a:graphic>
          <a:graphicData uri="http://schemas.openxmlformats.org/presentationml/2006/ole">
            <mc:AlternateContent xmlns:mc="http://schemas.openxmlformats.org/markup-compatibility/2006">
              <mc:Choice xmlns:v="urn:schemas-microsoft-com:vml" Requires="v">
                <p:oleObj spid="_x0000_s5122" name="Equation" r:id="rId3" imgW="609480" imgH="253800" progId="Equation.DSMT4">
                  <p:embed/>
                </p:oleObj>
              </mc:Choice>
              <mc:Fallback>
                <p:oleObj name="Equation" r:id="rId3" imgW="609480" imgH="253800" progId="Equation.DSMT4">
                  <p:embed/>
                  <p:pic>
                    <p:nvPicPr>
                      <p:cNvPr id="0" name=""/>
                      <p:cNvPicPr/>
                      <p:nvPr/>
                    </p:nvPicPr>
                    <p:blipFill>
                      <a:blip r:embed="rId4"/>
                      <a:stretch>
                        <a:fillRect/>
                      </a:stretch>
                    </p:blipFill>
                    <p:spPr>
                      <a:xfrm>
                        <a:off x="2123728" y="1916832"/>
                        <a:ext cx="1382553" cy="576064"/>
                      </a:xfrm>
                      <a:prstGeom prst="rect">
                        <a:avLst/>
                      </a:prstGeom>
                    </p:spPr>
                  </p:pic>
                </p:oleObj>
              </mc:Fallback>
            </mc:AlternateContent>
          </a:graphicData>
        </a:graphic>
      </p:graphicFrame>
      <p:pic>
        <p:nvPicPr>
          <p:cNvPr id="5" name="Picture 2" descr="C:\Users\jiecaozi\AppData\Local\Temp\360zip$Temp\360$0\Figure8_1-DataMiningandAnalys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154" y="4440000"/>
            <a:ext cx="7627247" cy="241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对象 5"/>
          <p:cNvGraphicFramePr>
            <a:graphicFrameLocks noChangeAspect="1"/>
          </p:cNvGraphicFramePr>
          <p:nvPr>
            <p:extLst>
              <p:ext uri="{D42A27DB-BD31-4B8C-83A1-F6EECF244321}">
                <p14:modId xmlns:p14="http://schemas.microsoft.com/office/powerpoint/2010/main" val="1662632609"/>
              </p:ext>
            </p:extLst>
          </p:nvPr>
        </p:nvGraphicFramePr>
        <p:xfrm>
          <a:off x="2195736" y="2780928"/>
          <a:ext cx="3369975" cy="576064"/>
        </p:xfrm>
        <a:graphic>
          <a:graphicData uri="http://schemas.openxmlformats.org/presentationml/2006/ole">
            <mc:AlternateContent xmlns:mc="http://schemas.openxmlformats.org/markup-compatibility/2006">
              <mc:Choice xmlns:v="urn:schemas-microsoft-com:vml" Requires="v">
                <p:oleObj spid="_x0000_s5123" name="Equation" r:id="rId6" imgW="1485720" imgH="253800" progId="Equation.DSMT4">
                  <p:embed/>
                </p:oleObj>
              </mc:Choice>
              <mc:Fallback>
                <p:oleObj name="Equation" r:id="rId6" imgW="1485720" imgH="253800" progId="Equation.DSMT4">
                  <p:embed/>
                  <p:pic>
                    <p:nvPicPr>
                      <p:cNvPr id="0" name=""/>
                      <p:cNvPicPr/>
                      <p:nvPr/>
                    </p:nvPicPr>
                    <p:blipFill>
                      <a:blip r:embed="rId7"/>
                      <a:stretch>
                        <a:fillRect/>
                      </a:stretch>
                    </p:blipFill>
                    <p:spPr>
                      <a:xfrm>
                        <a:off x="2195736" y="2780928"/>
                        <a:ext cx="3369975" cy="576064"/>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574938485"/>
              </p:ext>
            </p:extLst>
          </p:nvPr>
        </p:nvGraphicFramePr>
        <p:xfrm>
          <a:off x="2195736" y="3212976"/>
          <a:ext cx="2192644" cy="504056"/>
        </p:xfrm>
        <a:graphic>
          <a:graphicData uri="http://schemas.openxmlformats.org/presentationml/2006/ole">
            <mc:AlternateContent xmlns:mc="http://schemas.openxmlformats.org/markup-compatibility/2006">
              <mc:Choice xmlns:v="urn:schemas-microsoft-com:vml" Requires="v">
                <p:oleObj spid="_x0000_s5124" name="Equation" r:id="rId8" imgW="1104840" imgH="253800" progId="Equation.DSMT4">
                  <p:embed/>
                </p:oleObj>
              </mc:Choice>
              <mc:Fallback>
                <p:oleObj name="Equation" r:id="rId8" imgW="1104840" imgH="253800" progId="Equation.DSMT4">
                  <p:embed/>
                  <p:pic>
                    <p:nvPicPr>
                      <p:cNvPr id="0" name=""/>
                      <p:cNvPicPr/>
                      <p:nvPr/>
                    </p:nvPicPr>
                    <p:blipFill>
                      <a:blip r:embed="rId9"/>
                      <a:stretch>
                        <a:fillRect/>
                      </a:stretch>
                    </p:blipFill>
                    <p:spPr>
                      <a:xfrm>
                        <a:off x="2195736" y="3212976"/>
                        <a:ext cx="2192644" cy="504056"/>
                      </a:xfrm>
                      <a:prstGeom prst="rect">
                        <a:avLst/>
                      </a:prstGeom>
                    </p:spPr>
                  </p:pic>
                </p:oleObj>
              </mc:Fallback>
            </mc:AlternateContent>
          </a:graphicData>
        </a:graphic>
      </p:graphicFrame>
    </p:spTree>
    <p:extLst>
      <p:ext uri="{BB962C8B-B14F-4D97-AF65-F5344CB8AC3E}">
        <p14:creationId xmlns:p14="http://schemas.microsoft.com/office/powerpoint/2010/main" val="310384424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流程说明</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给定一个</a:t>
            </a:r>
            <a:r>
              <a:rPr lang="en-US" altLang="zh-CN" dirty="0" smtClean="0">
                <a:latin typeface="Times New Roman" panose="02020603050405020304" pitchFamily="18" charset="0"/>
                <a:cs typeface="Times New Roman" panose="02020603050405020304" pitchFamily="18" charset="0"/>
              </a:rPr>
              <a:t>FP</a:t>
            </a:r>
            <a:r>
              <a:rPr lang="zh-CN" altLang="en-US" dirty="0" smtClean="0">
                <a:latin typeface="Times New Roman" panose="02020603050405020304" pitchFamily="18" charset="0"/>
                <a:cs typeface="Times New Roman" panose="02020603050405020304" pitchFamily="18" charset="0"/>
              </a:rPr>
              <a:t>树</a:t>
            </a:r>
            <a:r>
              <a:rPr lang="en-US" altLang="zh-CN" dirty="0" smtClean="0">
                <a:latin typeface="Times New Roman" panose="02020603050405020304" pitchFamily="18" charset="0"/>
                <a:cs typeface="Times New Roman" panose="02020603050405020304" pitchFamily="18" charset="0"/>
              </a:rPr>
              <a:t>R</a:t>
            </a:r>
            <a:r>
              <a:rPr lang="zh-CN" altLang="en-US" dirty="0" smtClean="0">
                <a:latin typeface="Times New Roman" panose="02020603050405020304" pitchFamily="18" charset="0"/>
                <a:cs typeface="Times New Roman" panose="02020603050405020304" pitchFamily="18" charset="0"/>
              </a:rPr>
              <a:t>，按照支撑的升序为每一个频繁项</a:t>
            </a:r>
            <a:r>
              <a:rPr lang="en-US" altLang="zh-CN" dirty="0" err="1"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建立投影</a:t>
            </a:r>
            <a:r>
              <a:rPr lang="en-US" altLang="zh-CN" dirty="0" smtClean="0">
                <a:latin typeface="Times New Roman" panose="02020603050405020304" pitchFamily="18" charset="0"/>
                <a:cs typeface="Times New Roman" panose="02020603050405020304" pitchFamily="18" charset="0"/>
              </a:rPr>
              <a:t>FP</a:t>
            </a:r>
            <a:r>
              <a:rPr lang="zh-CN" altLang="en-US" dirty="0" smtClean="0">
                <a:latin typeface="Times New Roman" panose="02020603050405020304" pitchFamily="18" charset="0"/>
                <a:cs typeface="Times New Roman" panose="02020603050405020304" pitchFamily="18" charset="0"/>
              </a:rPr>
              <a:t>树</a:t>
            </a:r>
            <a:r>
              <a:rPr lang="en-US" altLang="zh-CN" dirty="0" smtClean="0">
                <a:latin typeface="Times New Roman" panose="02020603050405020304" pitchFamily="18" charset="0"/>
                <a:cs typeface="Times New Roman" panose="02020603050405020304" pitchFamily="18" charset="0"/>
              </a:rPr>
              <a:t>(project FP-tree)</a:t>
            </a:r>
            <a:r>
              <a:rPr lang="zh-CN" altLang="en-US" dirty="0" smtClean="0">
                <a:latin typeface="Times New Roman" panose="02020603050405020304" pitchFamily="18" charset="0"/>
                <a:cs typeface="Times New Roman" panose="02020603050405020304" pitchFamily="18" charset="0"/>
              </a:rPr>
              <a:t>，根据投影</a:t>
            </a:r>
            <a:r>
              <a:rPr lang="en-US" altLang="zh-CN" dirty="0" smtClean="0">
                <a:latin typeface="Times New Roman" panose="02020603050405020304" pitchFamily="18" charset="0"/>
                <a:cs typeface="Times New Roman" panose="02020603050405020304" pitchFamily="18" charset="0"/>
              </a:rPr>
              <a:t>FP</a:t>
            </a:r>
            <a:r>
              <a:rPr lang="zh-CN" altLang="en-US" dirty="0" smtClean="0">
                <a:latin typeface="Times New Roman" panose="02020603050405020304" pitchFamily="18" charset="0"/>
                <a:cs typeface="Times New Roman" panose="02020603050405020304" pitchFamily="18" charset="0"/>
              </a:rPr>
              <a:t>树挖掘频繁项集。</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为了</a:t>
            </a:r>
            <a:r>
              <a:rPr lang="zh-CN" altLang="en-US" dirty="0" smtClean="0">
                <a:latin typeface="Times New Roman" panose="02020603050405020304" pitchFamily="18" charset="0"/>
                <a:cs typeface="Times New Roman" panose="02020603050405020304" pitchFamily="18" charset="0"/>
              </a:rPr>
              <a:t>将原来的</a:t>
            </a:r>
            <a:r>
              <a:rPr lang="en-US" altLang="zh-CN" dirty="0" smtClean="0">
                <a:latin typeface="Times New Roman" panose="02020603050405020304" pitchFamily="18" charset="0"/>
                <a:cs typeface="Times New Roman" panose="02020603050405020304" pitchFamily="18" charset="0"/>
              </a:rPr>
              <a:t>FP</a:t>
            </a:r>
            <a:r>
              <a:rPr lang="zh-CN" altLang="en-US" dirty="0" smtClean="0">
                <a:latin typeface="Times New Roman" panose="02020603050405020304" pitchFamily="18" charset="0"/>
                <a:cs typeface="Times New Roman" panose="02020603050405020304" pitchFamily="18" charset="0"/>
              </a:rPr>
              <a:t>树</a:t>
            </a:r>
            <a:r>
              <a:rPr lang="en-US" altLang="zh-CN" dirty="0" smtClean="0">
                <a:latin typeface="Times New Roman" panose="02020603050405020304" pitchFamily="18" charset="0"/>
                <a:cs typeface="Times New Roman" panose="02020603050405020304" pitchFamily="18" charset="0"/>
              </a:rPr>
              <a:t>R</a:t>
            </a:r>
            <a:r>
              <a:rPr lang="zh-CN" altLang="en-US" dirty="0" smtClean="0">
                <a:latin typeface="Times New Roman" panose="02020603050405020304" pitchFamily="18" charset="0"/>
                <a:cs typeface="Times New Roman" panose="02020603050405020304" pitchFamily="18" charset="0"/>
              </a:rPr>
              <a:t>投影到项</a:t>
            </a:r>
            <a:r>
              <a:rPr lang="en-US" altLang="zh-CN" dirty="0" err="1"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上，首先需要找到</a:t>
            </a:r>
            <a:r>
              <a:rPr lang="en-US" altLang="zh-CN" dirty="0" smtClean="0">
                <a:latin typeface="Times New Roman" panose="02020603050405020304" pitchFamily="18" charset="0"/>
                <a:cs typeface="Times New Roman" panose="02020603050405020304" pitchFamily="18" charset="0"/>
              </a:rPr>
              <a:t>R</a:t>
            </a:r>
            <a:r>
              <a:rPr lang="zh-CN" altLang="en-US" dirty="0" smtClean="0">
                <a:latin typeface="Times New Roman" panose="02020603050405020304" pitchFamily="18" charset="0"/>
                <a:cs typeface="Times New Roman" panose="02020603050405020304" pitchFamily="18" charset="0"/>
              </a:rPr>
              <a:t>中所有</a:t>
            </a:r>
            <a:r>
              <a:rPr lang="en-US" altLang="zh-CN" dirty="0" err="1"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出现的位置，对于每一个位置，确定其对应的从根节点</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就是空集那个节点</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到该位置的路径。并将该路径插入到投影树</a:t>
            </a:r>
            <a:r>
              <a:rPr lang="en-US" altLang="zh-CN" dirty="0" smtClean="0">
                <a:latin typeface="Times New Roman" panose="02020603050405020304" pitchFamily="18" charset="0"/>
                <a:cs typeface="Times New Roman" panose="02020603050405020304" pitchFamily="18" charset="0"/>
              </a:rPr>
              <a:t>R</a:t>
            </a:r>
            <a:r>
              <a:rPr lang="en-US" altLang="zh-CN" baseline="-25000"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中。</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151749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流程说明</a:t>
            </a:r>
            <a:endParaRPr lang="zh-CN" altLang="en-US" dirty="0"/>
          </a:p>
        </p:txBody>
      </p:sp>
      <p:sp>
        <p:nvSpPr>
          <p:cNvPr id="3" name="内容占位符 2"/>
          <p:cNvSpPr>
            <a:spLocks noGrp="1"/>
          </p:cNvSpPr>
          <p:nvPr>
            <p:ph idx="1"/>
          </p:nvPr>
        </p:nvSpPr>
        <p:spPr/>
        <p:txBody>
          <a:bodyPr>
            <a:normAutofit/>
          </a:bodyPr>
          <a:lstStyle/>
          <a:p>
            <a:pPr>
              <a:lnSpc>
                <a:spcPct val="120000"/>
              </a:lnSpc>
            </a:pPr>
            <a:r>
              <a:rPr lang="zh-CN" altLang="en-US" dirty="0" smtClean="0">
                <a:latin typeface="Times New Roman" panose="02020603050405020304" pitchFamily="18" charset="0"/>
                <a:cs typeface="Times New Roman" panose="02020603050405020304" pitchFamily="18" charset="0"/>
              </a:rPr>
              <a:t>在投影树中插入路径的时候，每条新被插入的路径上各个节点的计数值都是一样的，这个计数值等于沿着原来的</a:t>
            </a:r>
            <a:r>
              <a:rPr lang="en-US" altLang="zh-CN" dirty="0" smtClean="0">
                <a:latin typeface="Times New Roman" panose="02020603050405020304" pitchFamily="18" charset="0"/>
                <a:cs typeface="Times New Roman" panose="02020603050405020304" pitchFamily="18" charset="0"/>
              </a:rPr>
              <a:t>FP</a:t>
            </a:r>
            <a:r>
              <a:rPr lang="zh-CN" altLang="en-US" dirty="0" smtClean="0">
                <a:latin typeface="Times New Roman" panose="02020603050405020304" pitchFamily="18" charset="0"/>
                <a:cs typeface="Times New Roman" panose="02020603050405020304" pitchFamily="18" charset="0"/>
              </a:rPr>
              <a:t>树中这条路径达到节点</a:t>
            </a:r>
            <a:r>
              <a:rPr lang="en-US" altLang="zh-CN" dirty="0" err="1"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时</a:t>
            </a:r>
            <a:r>
              <a:rPr lang="en-US" altLang="zh-CN" dirty="0" err="1"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的计数值，比如流程说明第一页那幅图，我们要建立节点</a:t>
            </a:r>
            <a:r>
              <a:rPr lang="en-US" altLang="zh-CN" dirty="0" smtClean="0">
                <a:latin typeface="Times New Roman" panose="02020603050405020304" pitchFamily="18" charset="0"/>
                <a:cs typeface="Times New Roman" panose="02020603050405020304" pitchFamily="18" charset="0"/>
              </a:rPr>
              <a:t>D</a:t>
            </a:r>
            <a:r>
              <a:rPr lang="zh-CN" altLang="en-US" dirty="0" smtClean="0">
                <a:latin typeface="Times New Roman" panose="02020603050405020304" pitchFamily="18" charset="0"/>
                <a:cs typeface="Times New Roman" panose="02020603050405020304" pitchFamily="18" charset="0"/>
              </a:rPr>
              <a:t>的投影树，</a:t>
            </a:r>
            <a:r>
              <a:rPr lang="en-US" altLang="zh-CN" dirty="0" smtClean="0">
                <a:latin typeface="Times New Roman" panose="02020603050405020304" pitchFamily="18" charset="0"/>
                <a:cs typeface="Times New Roman" panose="02020603050405020304" pitchFamily="18" charset="0"/>
              </a:rPr>
              <a:t>BEA</a:t>
            </a:r>
            <a:r>
              <a:rPr lang="zh-CN" altLang="en-US" dirty="0" smtClean="0">
                <a:latin typeface="Times New Roman" panose="02020603050405020304" pitchFamily="18" charset="0"/>
                <a:cs typeface="Times New Roman" panose="02020603050405020304" pitchFamily="18" charset="0"/>
              </a:rPr>
              <a:t>是一条可以到达</a:t>
            </a:r>
            <a:r>
              <a:rPr lang="en-US" altLang="zh-CN" dirty="0" smtClean="0">
                <a:latin typeface="Times New Roman" panose="02020603050405020304" pitchFamily="18" charset="0"/>
                <a:cs typeface="Times New Roman" panose="02020603050405020304" pitchFamily="18" charset="0"/>
              </a:rPr>
              <a:t>D</a:t>
            </a:r>
            <a:r>
              <a:rPr lang="zh-CN" altLang="en-US" dirty="0" smtClean="0">
                <a:latin typeface="Times New Roman" panose="02020603050405020304" pitchFamily="18" charset="0"/>
                <a:cs typeface="Times New Roman" panose="02020603050405020304" pitchFamily="18" charset="0"/>
              </a:rPr>
              <a:t>的路径，那么就把这条路径插入投影树中，同时投影树中</a:t>
            </a:r>
            <a:r>
              <a:rPr lang="en-US" altLang="zh-CN" dirty="0" smtClean="0">
                <a:latin typeface="Times New Roman" panose="02020603050405020304" pitchFamily="18" charset="0"/>
                <a:cs typeface="Times New Roman" panose="02020603050405020304" pitchFamily="18" charset="0"/>
              </a:rPr>
              <a:t>BEA</a:t>
            </a:r>
            <a:r>
              <a:rPr lang="zh-CN" altLang="en-US" dirty="0" smtClean="0">
                <a:latin typeface="Times New Roman" panose="02020603050405020304" pitchFamily="18" charset="0"/>
                <a:cs typeface="Times New Roman" panose="02020603050405020304" pitchFamily="18" charset="0"/>
              </a:rPr>
              <a:t>的计数值都加</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因为这条路径上</a:t>
            </a:r>
            <a:r>
              <a:rPr lang="en-US" altLang="zh-CN" dirty="0" smtClean="0">
                <a:latin typeface="Times New Roman" panose="02020603050405020304" pitchFamily="18" charset="0"/>
                <a:cs typeface="Times New Roman" panose="02020603050405020304" pitchFamily="18" charset="0"/>
              </a:rPr>
              <a:t>D</a:t>
            </a:r>
            <a:r>
              <a:rPr lang="zh-CN" altLang="en-US" dirty="0" smtClean="0">
                <a:latin typeface="Times New Roman" panose="02020603050405020304" pitchFamily="18" charset="0"/>
                <a:cs typeface="Times New Roman" panose="02020603050405020304" pitchFamily="18" charset="0"/>
              </a:rPr>
              <a:t>的计数值为</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同时</a:t>
            </a:r>
            <a:r>
              <a:rPr lang="en-US" altLang="zh-CN" dirty="0" err="1"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的投影树中是没有节点</a:t>
            </a:r>
            <a:r>
              <a:rPr lang="en-US" altLang="zh-CN" dirty="0" err="1"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的。</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663820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流程说明</a:t>
            </a:r>
            <a:endParaRPr lang="zh-CN" altLang="en-US" dirty="0"/>
          </a:p>
        </p:txBody>
      </p:sp>
      <p:sp>
        <p:nvSpPr>
          <p:cNvPr id="3" name="内容占位符 2"/>
          <p:cNvSpPr>
            <a:spLocks noGrp="1"/>
          </p:cNvSpPr>
          <p:nvPr>
            <p:ph idx="1"/>
          </p:nvPr>
        </p:nvSpPr>
        <p:spPr/>
        <p:txBody>
          <a:bodyPr>
            <a:normAutofit/>
          </a:bodyPr>
          <a:lstStyle/>
          <a:p>
            <a:pPr>
              <a:lnSpc>
                <a:spcPct val="120000"/>
              </a:lnSpc>
            </a:pPr>
            <a:r>
              <a:rPr lang="zh-CN" altLang="en-US" dirty="0" smtClean="0">
                <a:latin typeface="Times New Roman" panose="02020603050405020304" pitchFamily="18" charset="0"/>
                <a:cs typeface="Times New Roman" panose="02020603050405020304" pitchFamily="18" charset="0"/>
              </a:rPr>
              <a:t>投影树建立以后：</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如果此投影树是单路径的，那么就枚举这条路径的所有子集，这些子集中支撑大于</a:t>
            </a:r>
            <a:r>
              <a:rPr lang="en-US" altLang="zh-CN" dirty="0" smtClean="0">
                <a:latin typeface="Times New Roman" panose="02020603050405020304" pitchFamily="18" charset="0"/>
                <a:cs typeface="Times New Roman" panose="02020603050405020304" pitchFamily="18" charset="0"/>
              </a:rPr>
              <a:t>minsup</a:t>
            </a:r>
            <a:r>
              <a:rPr lang="zh-CN" altLang="en-US" dirty="0" smtClean="0">
                <a:latin typeface="Times New Roman" panose="02020603050405020304" pitchFamily="18" charset="0"/>
                <a:cs typeface="Times New Roman" panose="02020603050405020304" pitchFamily="18" charset="0"/>
              </a:rPr>
              <a:t>的加上项</a:t>
            </a:r>
            <a:r>
              <a:rPr lang="en-US" altLang="zh-CN" dirty="0" err="1"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构成频繁项集。</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如果此投影树不是单路径的，那么就以此投影树和新的前缀项集</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作为参数，递归地调用</a:t>
            </a:r>
            <a:r>
              <a:rPr lang="en-US" altLang="zh-CN" dirty="0" smtClean="0">
                <a:latin typeface="Times New Roman" panose="02020603050405020304" pitchFamily="18" charset="0"/>
                <a:cs typeface="Times New Roman" panose="02020603050405020304" pitchFamily="18" charset="0"/>
              </a:rPr>
              <a:t>FPGROWTH</a:t>
            </a:r>
            <a:r>
              <a:rPr lang="zh-CN" altLang="en-US" dirty="0" smtClean="0">
                <a:latin typeface="Times New Roman" panose="02020603050405020304" pitchFamily="18" charset="0"/>
                <a:cs typeface="Times New Roman" panose="02020603050405020304" pitchFamily="18" charset="0"/>
              </a:rPr>
              <a:t>算法。</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198908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对于下图中的</a:t>
            </a:r>
            <a:r>
              <a:rPr lang="en-US" altLang="zh-CN" dirty="0" smtClean="0">
                <a:latin typeface="Times New Roman" panose="02020603050405020304" pitchFamily="18" charset="0"/>
                <a:cs typeface="Times New Roman" panose="02020603050405020304" pitchFamily="18" charset="0"/>
              </a:rPr>
              <a:t>FP</a:t>
            </a:r>
            <a:r>
              <a:rPr lang="zh-CN" altLang="en-US" dirty="0" smtClean="0">
                <a:latin typeface="Times New Roman" panose="02020603050405020304" pitchFamily="18" charset="0"/>
                <a:cs typeface="Times New Roman" panose="02020603050405020304" pitchFamily="18" charset="0"/>
              </a:rPr>
              <a:t>树应用</a:t>
            </a:r>
            <a:r>
              <a:rPr lang="en-US" altLang="zh-CN" dirty="0" smtClean="0">
                <a:latin typeface="Times New Roman" panose="02020603050405020304" pitchFamily="18" charset="0"/>
                <a:cs typeface="Times New Roman" panose="02020603050405020304" pitchFamily="18" charset="0"/>
              </a:rPr>
              <a:t>FPGROWTH</a:t>
            </a:r>
            <a:r>
              <a:rPr lang="zh-CN" altLang="en-US" dirty="0" smtClean="0">
                <a:latin typeface="Times New Roman" panose="02020603050405020304" pitchFamily="18" charset="0"/>
                <a:cs typeface="Times New Roman" panose="02020603050405020304" pitchFamily="18" charset="0"/>
              </a:rPr>
              <a:t>算法，</a:t>
            </a:r>
            <a:r>
              <a:rPr lang="zh-CN" altLang="en-US" dirty="0">
                <a:latin typeface="Times New Roman" panose="02020603050405020304" pitchFamily="18" charset="0"/>
                <a:cs typeface="Times New Roman" panose="02020603050405020304" pitchFamily="18" charset="0"/>
              </a:rPr>
              <a:t>令</a:t>
            </a:r>
            <a:r>
              <a:rPr lang="en-US" altLang="zh-CN" dirty="0" smtClean="0">
                <a:latin typeface="Times New Roman" panose="02020603050405020304" pitchFamily="18" charset="0"/>
                <a:cs typeface="Times New Roman" panose="02020603050405020304" pitchFamily="18" charset="0"/>
              </a:rPr>
              <a:t>minsup=3</a:t>
            </a:r>
            <a:r>
              <a:rPr lang="zh-CN" altLang="en-US" dirty="0" smtClean="0">
                <a:latin typeface="Times New Roman" panose="02020603050405020304" pitchFamily="18" charset="0"/>
                <a:cs typeface="Times New Roman" panose="02020603050405020304" pitchFamily="18" charset="0"/>
              </a:rPr>
              <a:t>。初始前缀</a:t>
            </a:r>
            <a:r>
              <a:rPr lang="en-US" altLang="zh-CN" dirty="0" smtClean="0">
                <a:latin typeface="Times New Roman" panose="02020603050405020304" pitchFamily="18" charset="0"/>
                <a:cs typeface="Times New Roman" panose="02020603050405020304" pitchFamily="18" charset="0"/>
              </a:rPr>
              <a:t>P</a:t>
            </a:r>
            <a:r>
              <a:rPr lang="zh-CN" altLang="en-US" dirty="0" smtClean="0">
                <a:latin typeface="Times New Roman" panose="02020603050405020304" pitchFamily="18" charset="0"/>
                <a:cs typeface="Times New Roman" panose="02020603050405020304" pitchFamily="18" charset="0"/>
              </a:rPr>
              <a:t>为空集，</a:t>
            </a:r>
            <a:r>
              <a:rPr lang="en-US" altLang="zh-CN" dirty="0" smtClean="0">
                <a:latin typeface="Times New Roman" panose="02020603050405020304" pitchFamily="18" charset="0"/>
                <a:cs typeface="Times New Roman" panose="02020603050405020304" pitchFamily="18" charset="0"/>
              </a:rPr>
              <a:t>R</a:t>
            </a:r>
            <a:r>
              <a:rPr lang="zh-CN" altLang="en-US" dirty="0" smtClean="0">
                <a:latin typeface="Times New Roman" panose="02020603050405020304" pitchFamily="18" charset="0"/>
                <a:cs typeface="Times New Roman" panose="02020603050405020304" pitchFamily="18" charset="0"/>
              </a:rPr>
              <a:t>中的频繁单项为：</a:t>
            </a:r>
            <a:r>
              <a:rPr lang="en-US" altLang="zh-CN" dirty="0" smtClean="0">
                <a:latin typeface="Times New Roman" panose="02020603050405020304" pitchFamily="18" charset="0"/>
                <a:cs typeface="Times New Roman" panose="02020603050405020304" pitchFamily="18" charset="0"/>
              </a:rPr>
              <a:t>B(6), </a:t>
            </a:r>
            <a:r>
              <a:rPr lang="en-US" altLang="zh-CN" dirty="0">
                <a:latin typeface="Times New Roman" panose="02020603050405020304" pitchFamily="18" charset="0"/>
                <a:cs typeface="Times New Roman" panose="02020603050405020304" pitchFamily="18" charset="0"/>
              </a:rPr>
              <a:t>E(5</a:t>
            </a:r>
            <a:r>
              <a:rPr lang="en-US" altLang="zh-CN" dirty="0" smtClean="0">
                <a:latin typeface="Times New Roman" panose="02020603050405020304" pitchFamily="18" charset="0"/>
                <a:cs typeface="Times New Roman" panose="02020603050405020304" pitchFamily="18" charset="0"/>
              </a:rPr>
              <a:t>), A(4), C(4), D(4).</a:t>
            </a:r>
            <a:r>
              <a:rPr lang="zh-CN" altLang="en-US" dirty="0" smtClean="0">
                <a:latin typeface="Times New Roman" panose="02020603050405020304" pitchFamily="18" charset="0"/>
                <a:cs typeface="Times New Roman" panose="02020603050405020304" pitchFamily="18" charset="0"/>
              </a:rPr>
              <a:t>为每一个单项创建一棵投影树</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按支撑的升序，或者说是构建</a:t>
            </a:r>
            <a:r>
              <a:rPr lang="en-US" altLang="zh-CN" dirty="0" smtClean="0">
                <a:latin typeface="Times New Roman" panose="02020603050405020304" pitchFamily="18" charset="0"/>
                <a:cs typeface="Times New Roman" panose="02020603050405020304" pitchFamily="18" charset="0"/>
              </a:rPr>
              <a:t>FP                                </a:t>
            </a:r>
            <a:r>
              <a:rPr lang="zh-CN" altLang="en-US" dirty="0" smtClean="0">
                <a:latin typeface="Times New Roman" panose="02020603050405020304" pitchFamily="18" charset="0"/>
                <a:cs typeface="Times New Roman" panose="02020603050405020304" pitchFamily="18" charset="0"/>
              </a:rPr>
              <a:t>树时的反顺序</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 </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2273" y="3399942"/>
            <a:ext cx="2972215" cy="3458058"/>
          </a:xfrm>
          <a:prstGeom prst="rect">
            <a:avLst/>
          </a:prstGeom>
        </p:spPr>
      </p:pic>
    </p:spTree>
    <p:extLst>
      <p:ext uri="{BB962C8B-B14F-4D97-AF65-F5344CB8AC3E}">
        <p14:creationId xmlns:p14="http://schemas.microsoft.com/office/powerpoint/2010/main" val="379884186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r>
              <a:rPr lang="zh-CN" altLang="en-US" dirty="0"/>
              <a:t>项</a:t>
            </a:r>
            <a:r>
              <a:rPr lang="en-US" altLang="zh-CN" dirty="0"/>
              <a:t>D</a:t>
            </a:r>
            <a:r>
              <a:rPr lang="zh-CN" altLang="en-US" dirty="0"/>
              <a:t>的投影树如图所示</a:t>
            </a:r>
          </a:p>
          <a:p>
            <a:endParaRPr lang="zh-CN" altLang="en-US" dirty="0"/>
          </a:p>
        </p:txBody>
      </p:sp>
      <p:pic>
        <p:nvPicPr>
          <p:cNvPr id="11266" name="Picture 2" descr="C:\Users\jiecaozi\AppData\Local\Temp\360zip$Temp\360$0\Figure8_8-DataMiningandAnaly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449" y="2780928"/>
            <a:ext cx="6949155" cy="367240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标注 3"/>
          <p:cNvSpPr/>
          <p:nvPr/>
        </p:nvSpPr>
        <p:spPr>
          <a:xfrm>
            <a:off x="755576" y="5949280"/>
            <a:ext cx="2088232" cy="908720"/>
          </a:xfrm>
          <a:prstGeom prst="wedgeRectCallout">
            <a:avLst>
              <a:gd name="adj1" fmla="val 16984"/>
              <a:gd name="adj2" fmla="val -1569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white"/>
                </a:solidFill>
                <a:latin typeface="Times New Roman" panose="02020603050405020304" pitchFamily="18" charset="0"/>
                <a:cs typeface="Times New Roman" panose="02020603050405020304" pitchFamily="18" charset="0"/>
              </a:rPr>
              <a:t>原图中，</a:t>
            </a:r>
            <a:r>
              <a:rPr lang="en-US" altLang="zh-CN" dirty="0" smtClean="0">
                <a:solidFill>
                  <a:prstClr val="white"/>
                </a:solidFill>
                <a:latin typeface="Times New Roman" panose="02020603050405020304" pitchFamily="18" charset="0"/>
                <a:cs typeface="Times New Roman" panose="02020603050405020304" pitchFamily="18" charset="0"/>
              </a:rPr>
              <a:t>BCD</a:t>
            </a:r>
            <a:r>
              <a:rPr lang="zh-CN" altLang="en-US" dirty="0" smtClean="0">
                <a:solidFill>
                  <a:prstClr val="white"/>
                </a:solidFill>
                <a:latin typeface="Times New Roman" panose="02020603050405020304" pitchFamily="18" charset="0"/>
                <a:cs typeface="Times New Roman" panose="02020603050405020304" pitchFamily="18" charset="0"/>
              </a:rPr>
              <a:t>分支中</a:t>
            </a:r>
            <a:r>
              <a:rPr lang="en-US" altLang="zh-CN" dirty="0" smtClean="0">
                <a:solidFill>
                  <a:prstClr val="white"/>
                </a:solidFill>
                <a:latin typeface="Times New Roman" panose="02020603050405020304" pitchFamily="18" charset="0"/>
                <a:cs typeface="Times New Roman" panose="02020603050405020304" pitchFamily="18" charset="0"/>
              </a:rPr>
              <a:t>D</a:t>
            </a:r>
            <a:r>
              <a:rPr lang="zh-CN" altLang="en-US" dirty="0" smtClean="0">
                <a:solidFill>
                  <a:prstClr val="white"/>
                </a:solidFill>
                <a:latin typeface="Times New Roman" panose="02020603050405020304" pitchFamily="18" charset="0"/>
                <a:cs typeface="Times New Roman" panose="02020603050405020304" pitchFamily="18" charset="0"/>
              </a:rPr>
              <a:t>的计数值为</a:t>
            </a:r>
            <a:r>
              <a:rPr lang="en-US" altLang="zh-CN" dirty="0" smtClean="0">
                <a:solidFill>
                  <a:prstClr val="white"/>
                </a:solidFill>
                <a:latin typeface="Times New Roman" panose="02020603050405020304" pitchFamily="18" charset="0"/>
                <a:cs typeface="Times New Roman" panose="02020603050405020304" pitchFamily="18" charset="0"/>
              </a:rPr>
              <a:t>1</a:t>
            </a:r>
            <a:r>
              <a:rPr lang="zh-CN" altLang="en-US" dirty="0" smtClean="0">
                <a:solidFill>
                  <a:prstClr val="white"/>
                </a:solidFill>
                <a:latin typeface="Times New Roman" panose="02020603050405020304" pitchFamily="18" charset="0"/>
                <a:cs typeface="Times New Roman" panose="02020603050405020304" pitchFamily="18" charset="0"/>
              </a:rPr>
              <a:t>，所以此处</a:t>
            </a:r>
            <a:r>
              <a:rPr lang="en-US" altLang="zh-CN" dirty="0" err="1" smtClean="0">
                <a:solidFill>
                  <a:prstClr val="white"/>
                </a:solidFill>
                <a:latin typeface="Times New Roman" panose="02020603050405020304" pitchFamily="18" charset="0"/>
                <a:cs typeface="Times New Roman" panose="02020603050405020304" pitchFamily="18" charset="0"/>
              </a:rPr>
              <a:t>cnt</a:t>
            </a:r>
            <a:r>
              <a:rPr lang="en-US" altLang="zh-CN" dirty="0" smtClean="0">
                <a:solidFill>
                  <a:prstClr val="white"/>
                </a:solidFill>
                <a:latin typeface="Times New Roman" panose="02020603050405020304" pitchFamily="18" charset="0"/>
                <a:cs typeface="Times New Roman" panose="02020603050405020304" pitchFamily="18" charset="0"/>
              </a:rPr>
              <a:t>=1</a:t>
            </a:r>
            <a:endParaRPr lang="zh-CN" altLang="en-US" dirty="0">
              <a:solidFill>
                <a:prstClr val="white"/>
              </a:solidFill>
              <a:latin typeface="Times New Roman" panose="02020603050405020304" pitchFamily="18" charset="0"/>
              <a:cs typeface="Times New Roman" panose="02020603050405020304" pitchFamily="18" charset="0"/>
            </a:endParaRPr>
          </a:p>
        </p:txBody>
      </p:sp>
      <p:sp>
        <p:nvSpPr>
          <p:cNvPr id="5" name="矩形标注 4"/>
          <p:cNvSpPr/>
          <p:nvPr/>
        </p:nvSpPr>
        <p:spPr>
          <a:xfrm>
            <a:off x="7380312" y="1772816"/>
            <a:ext cx="1512168" cy="1008112"/>
          </a:xfrm>
          <a:prstGeom prst="wedgeRectCallout">
            <a:avLst>
              <a:gd name="adj1" fmla="val -43869"/>
              <a:gd name="adj2" fmla="val 1272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prstClr val="white"/>
                </a:solidFill>
              </a:rPr>
              <a:t>cnt</a:t>
            </a:r>
            <a:r>
              <a:rPr lang="en-US" altLang="zh-CN" dirty="0" smtClean="0">
                <a:solidFill>
                  <a:prstClr val="white"/>
                </a:solidFill>
              </a:rPr>
              <a:t>=2</a:t>
            </a:r>
            <a:r>
              <a:rPr lang="zh-CN" altLang="en-US" dirty="0" smtClean="0">
                <a:solidFill>
                  <a:prstClr val="white"/>
                </a:solidFill>
              </a:rPr>
              <a:t>，</a:t>
            </a:r>
            <a:r>
              <a:rPr lang="en-US" altLang="zh-CN" dirty="0" smtClean="0">
                <a:solidFill>
                  <a:prstClr val="white"/>
                </a:solidFill>
              </a:rPr>
              <a:t>BEA</a:t>
            </a:r>
            <a:r>
              <a:rPr lang="zh-CN" altLang="en-US" dirty="0" smtClean="0">
                <a:solidFill>
                  <a:prstClr val="white"/>
                </a:solidFill>
              </a:rPr>
              <a:t>的计数值分别加</a:t>
            </a:r>
            <a:r>
              <a:rPr lang="en-US" altLang="zh-CN" dirty="0" smtClean="0">
                <a:solidFill>
                  <a:prstClr val="white"/>
                </a:solidFill>
              </a:rPr>
              <a:t>2</a:t>
            </a:r>
            <a:endParaRPr lang="zh-CN" altLang="en-US" dirty="0">
              <a:solidFill>
                <a:prstClr val="white"/>
              </a:solidFill>
            </a:endParaRPr>
          </a:p>
        </p:txBody>
      </p:sp>
    </p:spTree>
    <p:extLst>
      <p:ext uri="{BB962C8B-B14F-4D97-AF65-F5344CB8AC3E}">
        <p14:creationId xmlns:p14="http://schemas.microsoft.com/office/powerpoint/2010/main" val="35437320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投影树也可以当成一棵</a:t>
            </a:r>
            <a:r>
              <a:rPr lang="en-US" altLang="zh-CN" dirty="0" smtClean="0">
                <a:latin typeface="Times New Roman" panose="02020603050405020304" pitchFamily="18" charset="0"/>
                <a:cs typeface="Times New Roman" panose="02020603050405020304" pitchFamily="18" charset="0"/>
              </a:rPr>
              <a:t>FP</a:t>
            </a:r>
            <a:r>
              <a:rPr lang="zh-CN" altLang="en-US" dirty="0" smtClean="0">
                <a:latin typeface="Times New Roman" panose="02020603050405020304" pitchFamily="18" charset="0"/>
                <a:cs typeface="Times New Roman" panose="02020603050405020304" pitchFamily="18" charset="0"/>
              </a:rPr>
              <a:t>树看待，由于此投影树中</a:t>
            </a:r>
            <a:r>
              <a:rPr lang="en-US" altLang="zh-CN" dirty="0" smtClean="0">
                <a:latin typeface="Times New Roman" panose="02020603050405020304" pitchFamily="18" charset="0"/>
                <a:cs typeface="Times New Roman" panose="02020603050405020304" pitchFamily="18" charset="0"/>
              </a:rPr>
              <a:t>C</a:t>
            </a:r>
            <a:r>
              <a:rPr lang="zh-CN" altLang="en-US" dirty="0" smtClean="0">
                <a:latin typeface="Times New Roman" panose="02020603050405020304" pitchFamily="18" charset="0"/>
                <a:cs typeface="Times New Roman" panose="02020603050405020304" pitchFamily="18" charset="0"/>
              </a:rPr>
              <a:t>的总计数值为</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，小于</a:t>
            </a:r>
            <a:r>
              <a:rPr lang="en-US" altLang="zh-CN" dirty="0" smtClean="0">
                <a:latin typeface="Times New Roman" panose="02020603050405020304" pitchFamily="18" charset="0"/>
                <a:cs typeface="Times New Roman" panose="02020603050405020304" pitchFamily="18" charset="0"/>
              </a:rPr>
              <a:t>minsup</a:t>
            </a:r>
            <a:r>
              <a:rPr lang="zh-CN" altLang="en-US" dirty="0" smtClean="0">
                <a:latin typeface="Times New Roman" panose="02020603050405020304" pitchFamily="18" charset="0"/>
                <a:cs typeface="Times New Roman" panose="02020603050405020304" pitchFamily="18" charset="0"/>
              </a:rPr>
              <a:t>，所以需要将此树的</a:t>
            </a:r>
            <a:r>
              <a:rPr lang="en-US" altLang="zh-CN" dirty="0" smtClean="0">
                <a:latin typeface="Times New Roman" panose="02020603050405020304" pitchFamily="18" charset="0"/>
                <a:cs typeface="Times New Roman" panose="02020603050405020304" pitchFamily="18" charset="0"/>
              </a:rPr>
              <a:t>C</a:t>
            </a:r>
            <a:r>
              <a:rPr lang="zh-CN" altLang="en-US" dirty="0" smtClean="0">
                <a:latin typeface="Times New Roman" panose="02020603050405020304" pitchFamily="18" charset="0"/>
                <a:cs typeface="Times New Roman" panose="02020603050405020304" pitchFamily="18" charset="0"/>
              </a:rPr>
              <a:t>节点剪去，在剪去</a:t>
            </a:r>
            <a:r>
              <a:rPr lang="en-US" altLang="zh-CN" dirty="0" smtClean="0">
                <a:latin typeface="Times New Roman" panose="02020603050405020304" pitchFamily="18" charset="0"/>
                <a:cs typeface="Times New Roman" panose="02020603050405020304" pitchFamily="18" charset="0"/>
              </a:rPr>
              <a:t>C</a:t>
            </a:r>
            <a:r>
              <a:rPr lang="zh-CN" altLang="en-US" dirty="0" smtClean="0">
                <a:latin typeface="Times New Roman" panose="02020603050405020304" pitchFamily="18" charset="0"/>
                <a:cs typeface="Times New Roman" panose="02020603050405020304" pitchFamily="18" charset="0"/>
              </a:rPr>
              <a:t>节点后，我们可以发现，这颗投影树是一个单一路径的树：</a:t>
            </a:r>
            <a:r>
              <a:rPr lang="en-US" altLang="zh-CN" dirty="0" smtClean="0">
                <a:latin typeface="Times New Roman" panose="02020603050405020304" pitchFamily="18" charset="0"/>
                <a:cs typeface="Times New Roman" panose="02020603050405020304" pitchFamily="18" charset="0"/>
              </a:rPr>
              <a:t>B(4) – E(3) – A(3)</a:t>
            </a:r>
            <a:r>
              <a:rPr lang="zh-CN" altLang="en-US" dirty="0" smtClean="0">
                <a:latin typeface="Times New Roman" panose="02020603050405020304" pitchFamily="18" charset="0"/>
                <a:cs typeface="Times New Roman" panose="02020603050405020304" pitchFamily="18" charset="0"/>
              </a:rPr>
              <a:t>，枚举这个路径的所有子集，并以</a:t>
            </a:r>
            <a:r>
              <a:rPr lang="en-US" altLang="zh-CN" dirty="0" smtClean="0">
                <a:latin typeface="Times New Roman" panose="02020603050405020304" pitchFamily="18" charset="0"/>
                <a:cs typeface="Times New Roman" panose="02020603050405020304" pitchFamily="18" charset="0"/>
              </a:rPr>
              <a:t>D</a:t>
            </a:r>
            <a:r>
              <a:rPr lang="zh-CN" altLang="en-US" dirty="0" smtClean="0">
                <a:latin typeface="Times New Roman" panose="02020603050405020304" pitchFamily="18" charset="0"/>
                <a:cs typeface="Times New Roman" panose="02020603050405020304" pitchFamily="18" charset="0"/>
              </a:rPr>
              <a:t>为前缀，得到频繁项集</a:t>
            </a:r>
            <a:r>
              <a:rPr lang="en-US" altLang="zh-CN" dirty="0" smtClean="0">
                <a:latin typeface="Times New Roman" panose="02020603050405020304" pitchFamily="18" charset="0"/>
                <a:cs typeface="Times New Roman" panose="02020603050405020304" pitchFamily="18" charset="0"/>
              </a:rPr>
              <a:t>DB(4), DE(3), DA(3), DBE(3), DBA(3), DEA(3)</a:t>
            </a:r>
            <a:r>
              <a:rPr lang="zh-CN" altLang="en-US" dirty="0" smtClean="0">
                <a:latin typeface="Times New Roman" panose="02020603050405020304" pitchFamily="18" charset="0"/>
                <a:cs typeface="Times New Roman" panose="02020603050405020304" pitchFamily="18" charset="0"/>
              </a:rPr>
              <a:t>。以</a:t>
            </a:r>
            <a:r>
              <a:rPr lang="en-US" altLang="zh-CN" dirty="0" smtClean="0">
                <a:latin typeface="Times New Roman" panose="02020603050405020304" pitchFamily="18" charset="0"/>
                <a:cs typeface="Times New Roman" panose="02020603050405020304" pitchFamily="18" charset="0"/>
              </a:rPr>
              <a:t>D</a:t>
            </a:r>
            <a:r>
              <a:rPr lang="zh-CN" altLang="en-US" dirty="0" smtClean="0">
                <a:latin typeface="Times New Roman" panose="02020603050405020304" pitchFamily="18" charset="0"/>
                <a:cs typeface="Times New Roman" panose="02020603050405020304" pitchFamily="18" charset="0"/>
              </a:rPr>
              <a:t>为前缀的所有频繁项集就都找到了。</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779256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r>
              <a:rPr lang="zh-CN" altLang="en-US" dirty="0" smtClean="0"/>
              <a:t>用类似的方法可以得到</a:t>
            </a:r>
            <a:r>
              <a:rPr lang="en-US" altLang="zh-CN" dirty="0" smtClean="0"/>
              <a:t>C</a:t>
            </a:r>
            <a:r>
              <a:rPr lang="zh-CN" altLang="en-US" dirty="0" smtClean="0"/>
              <a:t>、                                               </a:t>
            </a:r>
            <a:r>
              <a:rPr lang="en-US" altLang="zh-CN" dirty="0" smtClean="0"/>
              <a:t>A</a:t>
            </a:r>
            <a:r>
              <a:rPr lang="zh-CN" altLang="en-US" dirty="0" smtClean="0"/>
              <a:t>、</a:t>
            </a:r>
            <a:r>
              <a:rPr lang="en-US" altLang="zh-CN" dirty="0" smtClean="0"/>
              <a:t>E</a:t>
            </a:r>
            <a:r>
              <a:rPr lang="zh-CN" altLang="en-US" dirty="0" smtClean="0"/>
              <a:t>的投影树，如图所示。</a:t>
            </a:r>
            <a:endParaRPr lang="en-US" altLang="zh-CN" dirty="0" smtClean="0"/>
          </a:p>
          <a:p>
            <a:r>
              <a:rPr lang="en-US" altLang="zh-CN" dirty="0" smtClean="0"/>
              <a:t>B</a:t>
            </a:r>
            <a:r>
              <a:rPr lang="zh-CN" altLang="en-US" dirty="0" smtClean="0"/>
              <a:t>节点是没有投影树的。</a:t>
            </a:r>
            <a:endParaRPr lang="zh-CN" altLang="en-US" dirty="0"/>
          </a:p>
        </p:txBody>
      </p:sp>
      <p:pic>
        <p:nvPicPr>
          <p:cNvPr id="12290" name="Picture 2" descr="C:\Users\jiecaozi\AppData\Local\Temp\360zip$Temp\360$1\Figure8_9-DataMiningandAnalysi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9829" y="1386688"/>
            <a:ext cx="4426840" cy="521863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标注 3"/>
          <p:cNvSpPr/>
          <p:nvPr/>
        </p:nvSpPr>
        <p:spPr>
          <a:xfrm>
            <a:off x="539552" y="3861048"/>
            <a:ext cx="2664296" cy="2313316"/>
          </a:xfrm>
          <a:prstGeom prst="wedgeRectCallout">
            <a:avLst>
              <a:gd name="adj1" fmla="val 174739"/>
              <a:gd name="adj2" fmla="val -49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white"/>
                </a:solidFill>
              </a:rPr>
              <a:t>在构建</a:t>
            </a:r>
            <a:r>
              <a:rPr lang="en-US" altLang="zh-CN" dirty="0" smtClean="0">
                <a:solidFill>
                  <a:prstClr val="white"/>
                </a:solidFill>
              </a:rPr>
              <a:t>C</a:t>
            </a:r>
            <a:r>
              <a:rPr lang="zh-CN" altLang="en-US" dirty="0" smtClean="0">
                <a:solidFill>
                  <a:prstClr val="white"/>
                </a:solidFill>
              </a:rPr>
              <a:t>的投影树时，原来的树中所有的</a:t>
            </a:r>
            <a:r>
              <a:rPr lang="en-US" altLang="zh-CN" dirty="0" smtClean="0">
                <a:solidFill>
                  <a:prstClr val="white"/>
                </a:solidFill>
              </a:rPr>
              <a:t>D</a:t>
            </a:r>
            <a:r>
              <a:rPr lang="zh-CN" altLang="en-US" dirty="0" smtClean="0">
                <a:solidFill>
                  <a:prstClr val="white"/>
                </a:solidFill>
              </a:rPr>
              <a:t>节点已经被剪掉了。同理，构建</a:t>
            </a:r>
            <a:r>
              <a:rPr lang="en-US" altLang="zh-CN" dirty="0" smtClean="0">
                <a:solidFill>
                  <a:prstClr val="white"/>
                </a:solidFill>
              </a:rPr>
              <a:t>A</a:t>
            </a:r>
            <a:r>
              <a:rPr lang="zh-CN" altLang="en-US" dirty="0" smtClean="0">
                <a:solidFill>
                  <a:prstClr val="white"/>
                </a:solidFill>
              </a:rPr>
              <a:t>的投影树时，所有的</a:t>
            </a:r>
            <a:r>
              <a:rPr lang="en-US" altLang="zh-CN" dirty="0" smtClean="0">
                <a:solidFill>
                  <a:prstClr val="white"/>
                </a:solidFill>
              </a:rPr>
              <a:t>D</a:t>
            </a:r>
            <a:r>
              <a:rPr lang="zh-CN" altLang="en-US" dirty="0" smtClean="0">
                <a:solidFill>
                  <a:prstClr val="white"/>
                </a:solidFill>
              </a:rPr>
              <a:t>节点和</a:t>
            </a:r>
            <a:r>
              <a:rPr lang="en-US" altLang="zh-CN" dirty="0" smtClean="0">
                <a:solidFill>
                  <a:prstClr val="white"/>
                </a:solidFill>
              </a:rPr>
              <a:t>C</a:t>
            </a:r>
            <a:r>
              <a:rPr lang="zh-CN" altLang="en-US" dirty="0" smtClean="0">
                <a:solidFill>
                  <a:prstClr val="white"/>
                </a:solidFill>
              </a:rPr>
              <a:t>节点都被剪掉了。</a:t>
            </a:r>
            <a:endParaRPr lang="zh-CN" altLang="en-US" dirty="0">
              <a:solidFill>
                <a:prstClr val="white"/>
              </a:solidFill>
            </a:endParaRPr>
          </a:p>
        </p:txBody>
      </p:sp>
    </p:spTree>
    <p:extLst>
      <p:ext uri="{BB962C8B-B14F-4D97-AF65-F5344CB8AC3E}">
        <p14:creationId xmlns:p14="http://schemas.microsoft.com/office/powerpoint/2010/main" val="181112994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r>
              <a:rPr lang="zh-CN" altLang="en-US" dirty="0" smtClean="0"/>
              <a:t>需要注意的是，投影树中的非频繁项是不应该被剪掉的，上面的例子中项</a:t>
            </a:r>
            <a:r>
              <a:rPr lang="en-US" altLang="zh-CN" dirty="0" smtClean="0"/>
              <a:t>D</a:t>
            </a:r>
            <a:r>
              <a:rPr lang="zh-CN" altLang="en-US" dirty="0" smtClean="0"/>
              <a:t>的投影树为了解释方便，假设剪掉了不频繁的</a:t>
            </a:r>
            <a:r>
              <a:rPr lang="en-US" altLang="zh-CN" dirty="0" smtClean="0"/>
              <a:t>C</a:t>
            </a:r>
            <a:r>
              <a:rPr lang="zh-CN" altLang="en-US" dirty="0" smtClean="0"/>
              <a:t>项，但是在最后的图中还是保留了这一项。</a:t>
            </a:r>
            <a:endParaRPr lang="zh-CN" altLang="en-US" dirty="0"/>
          </a:p>
        </p:txBody>
      </p:sp>
    </p:spTree>
    <p:extLst>
      <p:ext uri="{BB962C8B-B14F-4D97-AF65-F5344CB8AC3E}">
        <p14:creationId xmlns:p14="http://schemas.microsoft.com/office/powerpoint/2010/main" val="85641945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更一般的例子</a:t>
            </a:r>
            <a:endParaRPr lang="zh-CN" altLang="en-US" dirty="0"/>
          </a:p>
        </p:txBody>
      </p:sp>
      <p:sp>
        <p:nvSpPr>
          <p:cNvPr id="3" name="内容占位符 2"/>
          <p:cNvSpPr>
            <a:spLocks noGrp="1"/>
          </p:cNvSpPr>
          <p:nvPr>
            <p:ph idx="1"/>
          </p:nvPr>
        </p:nvSpPr>
        <p:spPr/>
        <p:txBody>
          <a:bodyPr/>
          <a:lstStyle/>
          <a:p>
            <a:r>
              <a:rPr lang="zh-CN" altLang="en-US" dirty="0" smtClean="0"/>
              <a:t>对下面的</a:t>
            </a:r>
            <a:r>
              <a:rPr lang="en-US" altLang="zh-CN" dirty="0" smtClean="0"/>
              <a:t>FP</a:t>
            </a:r>
            <a:r>
              <a:rPr lang="zh-CN" altLang="en-US" dirty="0" smtClean="0"/>
              <a:t>树挖掘频繁项集</a:t>
            </a:r>
            <a:endParaRPr lang="zh-CN" altLang="en-US" dirty="0"/>
          </a:p>
        </p:txBody>
      </p:sp>
      <p:pic>
        <p:nvPicPr>
          <p:cNvPr id="4" name="内容占位符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2468563"/>
            <a:ext cx="5790976" cy="4389437"/>
          </a:xfrm>
          <a:prstGeom prst="rect">
            <a:avLst/>
          </a:prstGeom>
        </p:spPr>
      </p:pic>
    </p:spTree>
    <p:extLst>
      <p:ext uri="{BB962C8B-B14F-4D97-AF65-F5344CB8AC3E}">
        <p14:creationId xmlns:p14="http://schemas.microsoft.com/office/powerpoint/2010/main" val="410932233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更一般的例子</a:t>
            </a:r>
            <a:endParaRPr lang="zh-CN" altLang="en-US" dirty="0"/>
          </a:p>
        </p:txBody>
      </p:sp>
      <p:sp>
        <p:nvSpPr>
          <p:cNvPr id="3" name="内容占位符 2"/>
          <p:cNvSpPr>
            <a:spLocks noGrp="1"/>
          </p:cNvSpPr>
          <p:nvPr>
            <p:ph idx="1"/>
          </p:nvPr>
        </p:nvSpPr>
        <p:spPr/>
        <p:txBody>
          <a:bodyPr/>
          <a:lstStyle/>
          <a:p>
            <a:r>
              <a:rPr lang="zh-CN" altLang="en-US" dirty="0" smtClean="0"/>
              <a:t>以</a:t>
            </a:r>
            <a:r>
              <a:rPr lang="en-US" altLang="zh-CN" dirty="0" smtClean="0"/>
              <a:t>D</a:t>
            </a:r>
            <a:r>
              <a:rPr lang="zh-CN" altLang="en-US" dirty="0" smtClean="0"/>
              <a:t>为例，建立</a:t>
            </a:r>
            <a:r>
              <a:rPr lang="en-US" altLang="zh-CN" dirty="0" smtClean="0"/>
              <a:t>D</a:t>
            </a:r>
            <a:r>
              <a:rPr lang="zh-CN" altLang="en-US" dirty="0" smtClean="0"/>
              <a:t>的投影树</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2769" y="2420888"/>
            <a:ext cx="3858163" cy="4182059"/>
          </a:xfrm>
          <a:prstGeom prst="rect">
            <a:avLst/>
          </a:prstGeom>
        </p:spPr>
      </p:pic>
    </p:spTree>
    <p:extLst>
      <p:ext uri="{BB962C8B-B14F-4D97-AF65-F5344CB8AC3E}">
        <p14:creationId xmlns:p14="http://schemas.microsoft.com/office/powerpoint/2010/main" val="38781825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数据库</a:t>
            </a:r>
            <a:r>
              <a:rPr lang="en-US" altLang="zh-CN" dirty="0"/>
              <a:t>(database)</a:t>
            </a:r>
            <a:r>
              <a:rPr lang="zh-CN" altLang="en-US" dirty="0"/>
              <a:t>表示</a:t>
            </a:r>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对于一个集合</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所有的子集的集合称为</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的幂集，用</a:t>
            </a:r>
            <a:r>
              <a:rPr lang="en-US" altLang="zh-CN" dirty="0" smtClean="0">
                <a:latin typeface="Times New Roman" panose="02020603050405020304" pitchFamily="18" charset="0"/>
                <a:cs typeface="Times New Roman" panose="02020603050405020304" pitchFamily="18" charset="0"/>
              </a:rPr>
              <a:t>2</a:t>
            </a:r>
            <a:r>
              <a:rPr lang="en-US" altLang="zh-CN" baseline="30000"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表示。</a:t>
            </a:r>
            <a:endParaRPr lang="en-US" altLang="zh-CN" dirty="0" smtClean="0">
              <a:latin typeface="Times New Roman" panose="02020603050405020304" pitchFamily="18" charset="0"/>
              <a:cs typeface="Times New Roman" panose="02020603050405020304" pitchFamily="18" charset="0"/>
            </a:endParaRPr>
          </a:p>
          <a:p>
            <a:r>
              <a:rPr lang="en-US" altLang="zh-CN" dirty="0" err="1" smtClean="0">
                <a:latin typeface="Times New Roman" panose="02020603050405020304" pitchFamily="18" charset="0"/>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(t)</a:t>
            </a:r>
            <a:r>
              <a:rPr lang="zh-CN" altLang="en-US" dirty="0" smtClean="0">
                <a:latin typeface="Times New Roman" panose="02020603050405020304" pitchFamily="18" charset="0"/>
                <a:cs typeface="Times New Roman" panose="02020603050405020304" pitchFamily="18" charset="0"/>
              </a:rPr>
              <a:t>表示事务标识符</a:t>
            </a:r>
            <a:r>
              <a:rPr lang="en-US" altLang="zh-CN" dirty="0" smtClean="0">
                <a:latin typeface="Times New Roman" panose="02020603050405020304" pitchFamily="18" charset="0"/>
                <a:cs typeface="Times New Roman" panose="02020603050405020304" pitchFamily="18" charset="0"/>
              </a:rPr>
              <a:t>t</a:t>
            </a:r>
            <a:r>
              <a:rPr lang="zh-CN" altLang="en-US" dirty="0" smtClean="0">
                <a:latin typeface="Times New Roman" panose="02020603050405020304" pitchFamily="18" charset="0"/>
                <a:cs typeface="Times New Roman" panose="02020603050405020304" pitchFamily="18" charset="0"/>
              </a:rPr>
              <a:t>中包含的项的集合，</a:t>
            </a:r>
            <a:r>
              <a:rPr lang="en-US" altLang="zh-CN" dirty="0" err="1" smtClean="0">
                <a:latin typeface="Times New Roman" panose="02020603050405020304" pitchFamily="18" charset="0"/>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(T)</a:t>
            </a:r>
            <a:r>
              <a:rPr lang="zh-CN" altLang="en-US" dirty="0" smtClean="0">
                <a:latin typeface="Times New Roman" panose="02020603050405020304" pitchFamily="18" charset="0"/>
                <a:cs typeface="Times New Roman" panose="02020603050405020304" pitchFamily="18" charset="0"/>
              </a:rPr>
              <a:t>表示事务标识符集</a:t>
            </a:r>
            <a:r>
              <a:rPr lang="en-US" altLang="zh-CN" dirty="0" smtClean="0">
                <a:latin typeface="Times New Roman" panose="02020603050405020304" pitchFamily="18" charset="0"/>
                <a:cs typeface="Times New Roman" panose="02020603050405020304" pitchFamily="18" charset="0"/>
              </a:rPr>
              <a:t>T</a:t>
            </a:r>
            <a:r>
              <a:rPr lang="zh-CN" altLang="en-US" dirty="0" smtClean="0">
                <a:latin typeface="Times New Roman" panose="02020603050405020304" pitchFamily="18" charset="0"/>
                <a:cs typeface="Times New Roman" panose="02020603050405020304" pitchFamily="18" charset="0"/>
              </a:rPr>
              <a:t>中所有事务的公共项的集合。</a:t>
            </a:r>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t(x)</a:t>
            </a:r>
            <a:r>
              <a:rPr lang="zh-CN" altLang="en-US" dirty="0" smtClean="0">
                <a:latin typeface="Times New Roman" panose="02020603050405020304" pitchFamily="18" charset="0"/>
                <a:cs typeface="Times New Roman" panose="02020603050405020304" pitchFamily="18" charset="0"/>
              </a:rPr>
              <a:t>表示包含了项</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的事务标识符的集合，</a:t>
            </a:r>
            <a:r>
              <a:rPr lang="en-US" altLang="zh-CN" dirty="0" smtClean="0">
                <a:latin typeface="Times New Roman" panose="02020603050405020304" pitchFamily="18" charset="0"/>
                <a:cs typeface="Times New Roman" panose="02020603050405020304" pitchFamily="18" charset="0"/>
              </a:rPr>
              <a:t>t(X)</a:t>
            </a:r>
            <a:r>
              <a:rPr lang="zh-CN" altLang="en-US" dirty="0" smtClean="0">
                <a:latin typeface="Times New Roman" panose="02020603050405020304" pitchFamily="18" charset="0"/>
                <a:cs typeface="Times New Roman" panose="02020603050405020304" pitchFamily="18" charset="0"/>
              </a:rPr>
              <a:t>表示包含了项集</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中所有项的事务标识符的集合。</a:t>
            </a:r>
            <a:endParaRPr lang="en-US" altLang="zh-CN" dirty="0" smtClean="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pic>
        <p:nvPicPr>
          <p:cNvPr id="4" name="Picture 2" descr="C:\Users\jiecaozi\AppData\Local\Temp\360zip$Temp\360$0\Figure8_1-DataMiningandAnaly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4535251"/>
            <a:ext cx="7326785" cy="2322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45438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更一般的例子</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此投影树不是单路径的，所以不能直接求子集，需要将此投影树看作一个新的</a:t>
            </a:r>
            <a:r>
              <a:rPr lang="en-US" altLang="zh-CN" dirty="0" smtClean="0"/>
              <a:t>FP</a:t>
            </a:r>
            <a:r>
              <a:rPr lang="zh-CN" altLang="en-US" dirty="0" smtClean="0"/>
              <a:t>树，递归进行处理。</a:t>
            </a:r>
            <a:endParaRPr lang="en-US" altLang="zh-CN" dirty="0" smtClean="0"/>
          </a:p>
          <a:p>
            <a:pPr>
              <a:lnSpc>
                <a:spcPct val="120000"/>
              </a:lnSpc>
            </a:pPr>
            <a:r>
              <a:rPr lang="zh-CN" altLang="en-US" dirty="0"/>
              <a:t>此投影</a:t>
            </a:r>
            <a:r>
              <a:rPr lang="zh-CN" altLang="en-US" dirty="0" smtClean="0"/>
              <a:t>树含有三个单项</a:t>
            </a:r>
            <a:r>
              <a:rPr lang="en-US" altLang="zh-CN" dirty="0" smtClean="0"/>
              <a:t>A,B,C</a:t>
            </a:r>
            <a:r>
              <a:rPr lang="zh-CN" altLang="en-US" dirty="0" smtClean="0"/>
              <a:t>，其中</a:t>
            </a:r>
            <a:r>
              <a:rPr lang="en-US" altLang="zh-CN" dirty="0" smtClean="0"/>
              <a:t>B</a:t>
            </a:r>
            <a:r>
              <a:rPr lang="zh-CN" altLang="en-US" dirty="0" smtClean="0"/>
              <a:t>没有投影树可以建立，</a:t>
            </a:r>
            <a:r>
              <a:rPr lang="en-US" altLang="zh-CN" dirty="0"/>
              <a:t>C</a:t>
            </a:r>
            <a:r>
              <a:rPr lang="zh-CN" altLang="en-US" dirty="0" smtClean="0"/>
              <a:t>和</a:t>
            </a:r>
            <a:r>
              <a:rPr lang="en-US" altLang="zh-CN" dirty="0" smtClean="0"/>
              <a:t>A</a:t>
            </a:r>
            <a:r>
              <a:rPr lang="zh-CN" altLang="en-US" dirty="0" smtClean="0"/>
              <a:t>的投影树分别如下</a:t>
            </a:r>
            <a:endParaRPr lang="zh-CN" altLang="en-US" dirty="0"/>
          </a:p>
        </p:txBody>
      </p:sp>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84" y="4077072"/>
            <a:ext cx="1752845" cy="2419688"/>
          </a:xfrm>
          <a:prstGeom prst="rect">
            <a:avLst/>
          </a:prstGeom>
        </p:spPr>
      </p:pic>
      <p:pic>
        <p:nvPicPr>
          <p:cNvPr id="9" name="图片 8"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668" y="4178464"/>
            <a:ext cx="1800092" cy="2351945"/>
          </a:xfrm>
          <a:prstGeom prst="rect">
            <a:avLst/>
          </a:prstGeom>
        </p:spPr>
      </p:pic>
    </p:spTree>
    <p:extLst>
      <p:ext uri="{BB962C8B-B14F-4D97-AF65-F5344CB8AC3E}">
        <p14:creationId xmlns:p14="http://schemas.microsoft.com/office/powerpoint/2010/main" val="342895973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更一般的例子</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如果</a:t>
            </a:r>
            <a:r>
              <a:rPr lang="en-US" altLang="zh-CN" dirty="0" smtClean="0">
                <a:latin typeface="Times New Roman" panose="02020603050405020304" pitchFamily="18" charset="0"/>
                <a:cs typeface="Times New Roman" panose="02020603050405020304" pitchFamily="18" charset="0"/>
              </a:rPr>
              <a:t>minsup=3</a:t>
            </a:r>
            <a:r>
              <a:rPr lang="zh-CN" altLang="en-US" dirty="0" smtClean="0">
                <a:latin typeface="Times New Roman" panose="02020603050405020304" pitchFamily="18" charset="0"/>
                <a:cs typeface="Times New Roman" panose="02020603050405020304" pitchFamily="18" charset="0"/>
              </a:rPr>
              <a:t>，从</a:t>
            </a:r>
            <a:r>
              <a:rPr lang="en-US" altLang="zh-CN" dirty="0" smtClean="0">
                <a:latin typeface="Times New Roman" panose="02020603050405020304" pitchFamily="18" charset="0"/>
                <a:cs typeface="Times New Roman" panose="02020603050405020304" pitchFamily="18" charset="0"/>
              </a:rPr>
              <a:t>D</a:t>
            </a:r>
            <a:r>
              <a:rPr lang="zh-CN" altLang="en-US" dirty="0" smtClean="0">
                <a:latin typeface="Times New Roman" panose="02020603050405020304" pitchFamily="18" charset="0"/>
                <a:cs typeface="Times New Roman" panose="02020603050405020304" pitchFamily="18" charset="0"/>
              </a:rPr>
              <a:t>的投影树里可以看出</a:t>
            </a:r>
            <a:r>
              <a:rPr lang="en-US" altLang="zh-CN" dirty="0" smtClean="0">
                <a:latin typeface="Times New Roman" panose="02020603050405020304" pitchFamily="18" charset="0"/>
                <a:cs typeface="Times New Roman" panose="02020603050405020304" pitchFamily="18" charset="0"/>
              </a:rPr>
              <a:t>A,B,C</a:t>
            </a:r>
            <a:r>
              <a:rPr lang="zh-CN" altLang="en-US" dirty="0">
                <a:latin typeface="Times New Roman" panose="02020603050405020304" pitchFamily="18" charset="0"/>
                <a:cs typeface="Times New Roman" panose="02020603050405020304" pitchFamily="18" charset="0"/>
              </a:rPr>
              <a:t>均是</a:t>
            </a:r>
            <a:r>
              <a:rPr lang="zh-CN" altLang="en-US" dirty="0" smtClean="0">
                <a:latin typeface="Times New Roman" panose="02020603050405020304" pitchFamily="18" charset="0"/>
                <a:cs typeface="Times New Roman" panose="02020603050405020304" pitchFamily="18" charset="0"/>
              </a:rPr>
              <a:t>频繁的，所以以</a:t>
            </a:r>
            <a:r>
              <a:rPr lang="en-US" altLang="zh-CN" dirty="0" smtClean="0">
                <a:latin typeface="Times New Roman" panose="02020603050405020304" pitchFamily="18" charset="0"/>
                <a:cs typeface="Times New Roman" panose="02020603050405020304" pitchFamily="18" charset="0"/>
              </a:rPr>
              <a:t>D</a:t>
            </a:r>
            <a:r>
              <a:rPr lang="zh-CN" altLang="en-US" dirty="0" smtClean="0">
                <a:latin typeface="Times New Roman" panose="02020603050405020304" pitchFamily="18" charset="0"/>
                <a:cs typeface="Times New Roman" panose="02020603050405020304" pitchFamily="18" charset="0"/>
              </a:rPr>
              <a:t>开头的频繁项集至少包括</a:t>
            </a:r>
            <a:r>
              <a:rPr lang="en-US" altLang="zh-CN" dirty="0" smtClean="0">
                <a:latin typeface="Times New Roman" panose="02020603050405020304" pitchFamily="18" charset="0"/>
                <a:cs typeface="Times New Roman" panose="02020603050405020304" pitchFamily="18" charset="0"/>
              </a:rPr>
              <a:t>DA,DB,DC</a:t>
            </a:r>
            <a:r>
              <a:rPr lang="zh-CN" altLang="en-US" dirty="0" smtClean="0">
                <a:latin typeface="Times New Roman" panose="02020603050405020304" pitchFamily="18" charset="0"/>
                <a:cs typeface="Times New Roman" panose="02020603050405020304" pitchFamily="18" charset="0"/>
              </a:rPr>
              <a:t>三项，从</a:t>
            </a:r>
            <a:r>
              <a:rPr lang="en-US" altLang="zh-CN" dirty="0" smtClean="0">
                <a:latin typeface="Times New Roman" panose="02020603050405020304" pitchFamily="18" charset="0"/>
                <a:cs typeface="Times New Roman" panose="02020603050405020304" pitchFamily="18" charset="0"/>
              </a:rPr>
              <a:t>C</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的投影树中我们没有找到频繁项集，即除了</a:t>
            </a:r>
            <a:r>
              <a:rPr lang="en-US" altLang="zh-CN" dirty="0" smtClean="0">
                <a:latin typeface="Times New Roman" panose="02020603050405020304" pitchFamily="18" charset="0"/>
                <a:cs typeface="Times New Roman" panose="02020603050405020304" pitchFamily="18" charset="0"/>
              </a:rPr>
              <a:t>A,B,C</a:t>
            </a:r>
            <a:r>
              <a:rPr lang="zh-CN" altLang="en-US" dirty="0" smtClean="0">
                <a:latin typeface="Times New Roman" panose="02020603050405020304" pitchFamily="18" charset="0"/>
                <a:cs typeface="Times New Roman" panose="02020603050405020304" pitchFamily="18" charset="0"/>
              </a:rPr>
              <a:t>三项之外再没有以这三项开头的频繁项集了。所以</a:t>
            </a:r>
            <a:r>
              <a:rPr lang="zh-CN" altLang="en-US" dirty="0">
                <a:latin typeface="Times New Roman" panose="02020603050405020304" pitchFamily="18" charset="0"/>
                <a:cs typeface="Times New Roman" panose="02020603050405020304" pitchFamily="18" charset="0"/>
              </a:rPr>
              <a:t>以</a:t>
            </a:r>
            <a:r>
              <a:rPr lang="en-US" altLang="zh-CN" dirty="0">
                <a:latin typeface="Times New Roman" panose="02020603050405020304" pitchFamily="18" charset="0"/>
                <a:cs typeface="Times New Roman" panose="02020603050405020304" pitchFamily="18" charset="0"/>
              </a:rPr>
              <a:t>D</a:t>
            </a:r>
            <a:r>
              <a:rPr lang="zh-CN" altLang="en-US" dirty="0">
                <a:latin typeface="Times New Roman" panose="02020603050405020304" pitchFamily="18" charset="0"/>
                <a:cs typeface="Times New Roman" panose="02020603050405020304" pitchFamily="18" charset="0"/>
              </a:rPr>
              <a:t>开头的频繁</a:t>
            </a:r>
            <a:r>
              <a:rPr lang="zh-CN" altLang="en-US" dirty="0" smtClean="0">
                <a:latin typeface="Times New Roman" panose="02020603050405020304" pitchFamily="18" charset="0"/>
                <a:cs typeface="Times New Roman" panose="02020603050405020304" pitchFamily="18" charset="0"/>
              </a:rPr>
              <a:t>项集只包括</a:t>
            </a:r>
            <a:r>
              <a:rPr lang="en-US" altLang="zh-CN" dirty="0">
                <a:latin typeface="Times New Roman" panose="02020603050405020304" pitchFamily="18" charset="0"/>
                <a:cs typeface="Times New Roman" panose="02020603050405020304" pitchFamily="18" charset="0"/>
              </a:rPr>
              <a:t>DA,DB,DC</a:t>
            </a:r>
            <a:r>
              <a:rPr lang="zh-CN" altLang="en-US" dirty="0">
                <a:latin typeface="Times New Roman" panose="02020603050405020304" pitchFamily="18" charset="0"/>
                <a:cs typeface="Times New Roman" panose="02020603050405020304" pitchFamily="18" charset="0"/>
              </a:rPr>
              <a:t>三</a:t>
            </a:r>
            <a:r>
              <a:rPr lang="zh-CN" altLang="en-US" dirty="0" smtClean="0">
                <a:latin typeface="Times New Roman" panose="02020603050405020304" pitchFamily="18" charset="0"/>
                <a:cs typeface="Times New Roman" panose="02020603050405020304" pitchFamily="18" charset="0"/>
              </a:rPr>
              <a:t>项。</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519995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FP</a:t>
            </a:r>
            <a:r>
              <a:rPr lang="zh-CN" altLang="en-US" dirty="0" smtClean="0"/>
              <a:t>树优缺点</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优点：只需对事务数据库进⾏两次扫描，且不会产⽣的⼤量候选集</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提出</a:t>
            </a:r>
            <a:r>
              <a:rPr lang="en-US" altLang="zh-CN" dirty="0" smtClean="0">
                <a:latin typeface="Times New Roman" panose="02020603050405020304" pitchFamily="18" charset="0"/>
                <a:cs typeface="Times New Roman" panose="02020603050405020304" pitchFamily="18" charset="0"/>
              </a:rPr>
              <a:t>FP</a:t>
            </a:r>
            <a:r>
              <a:rPr lang="zh-CN" altLang="en-US" dirty="0" smtClean="0">
                <a:latin typeface="Times New Roman" panose="02020603050405020304" pitchFamily="18" charset="0"/>
                <a:cs typeface="Times New Roman" panose="02020603050405020304" pitchFamily="18" charset="0"/>
              </a:rPr>
              <a:t>树的论文题目是：</a:t>
            </a:r>
            <a:r>
              <a:rPr lang="en-US" altLang="zh-CN" dirty="0" smtClean="0">
                <a:latin typeface="Times New Roman" panose="02020603050405020304" pitchFamily="18" charset="0"/>
                <a:cs typeface="Times New Roman" panose="02020603050405020304" pitchFamily="18" charset="0"/>
              </a:rPr>
              <a:t>Mining </a:t>
            </a:r>
            <a:r>
              <a:rPr lang="en-US" altLang="zh-CN" dirty="0">
                <a:latin typeface="Times New Roman" panose="02020603050405020304" pitchFamily="18" charset="0"/>
                <a:cs typeface="Times New Roman" panose="02020603050405020304" pitchFamily="18" charset="0"/>
              </a:rPr>
              <a:t>Frequent Patterns Without Candidate Generation)</a:t>
            </a:r>
            <a:r>
              <a:rPr lang="zh-CN" altLang="en-US" dirty="0" smtClean="0">
                <a:latin typeface="Times New Roman" panose="02020603050405020304" pitchFamily="18" charset="0"/>
                <a:cs typeface="Times New Roman" panose="02020603050405020304" pitchFamily="18" charset="0"/>
              </a:rPr>
              <a:t> ，</a:t>
            </a:r>
            <a:r>
              <a:rPr lang="zh-CN" altLang="it-IT" dirty="0" smtClean="0">
                <a:latin typeface="Times New Roman" panose="02020603050405020304" pitchFamily="18" charset="0"/>
                <a:cs typeface="Times New Roman" panose="02020603050405020304" pitchFamily="18" charset="0"/>
              </a:rPr>
              <a:t>一般快于</a:t>
            </a:r>
            <a:r>
              <a:rPr lang="it-IT" altLang="zh-CN" dirty="0" smtClean="0">
                <a:latin typeface="Times New Roman" panose="02020603050405020304" pitchFamily="18" charset="0"/>
                <a:cs typeface="Times New Roman" panose="02020603050405020304" pitchFamily="18" charset="0"/>
              </a:rPr>
              <a:t>Apriori</a:t>
            </a:r>
            <a:r>
              <a:rPr lang="zh-CN" altLang="it-IT" dirty="0" smtClean="0">
                <a:latin typeface="Times New Roman" panose="02020603050405020304" pitchFamily="18" charset="0"/>
                <a:cs typeface="Times New Roman" panose="02020603050405020304" pitchFamily="18" charset="0"/>
              </a:rPr>
              <a:t>算法</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缺点</a:t>
            </a:r>
            <a:r>
              <a:rPr lang="zh-CN" altLang="en-US" dirty="0">
                <a:latin typeface="Times New Roman" panose="02020603050405020304" pitchFamily="18" charset="0"/>
                <a:cs typeface="Times New Roman" panose="02020603050405020304" pitchFamily="18" charset="0"/>
              </a:rPr>
              <a:t>：要递归⽣成条件数据库</a:t>
            </a:r>
            <a:r>
              <a:rPr lang="zh-CN" altLang="en-US" dirty="0" smtClean="0">
                <a:latin typeface="Times New Roman" panose="02020603050405020304" pitchFamily="18" charset="0"/>
                <a:cs typeface="Times New Roman" panose="02020603050405020304" pitchFamily="18" charset="0"/>
              </a:rPr>
              <a:t>和投影</a:t>
            </a:r>
            <a:r>
              <a:rPr lang="en-US" altLang="zh-CN" dirty="0" smtClean="0">
                <a:latin typeface="Times New Roman" panose="02020603050405020304" pitchFamily="18" charset="0"/>
                <a:cs typeface="Times New Roman" panose="02020603050405020304" pitchFamily="18" charset="0"/>
              </a:rPr>
              <a:t>FP</a:t>
            </a:r>
            <a:r>
              <a:rPr lang="zh-CN" altLang="en-US" dirty="0" smtClean="0">
                <a:latin typeface="Times New Roman" panose="02020603050405020304" pitchFamily="18" charset="0"/>
                <a:cs typeface="Times New Roman" panose="02020603050405020304" pitchFamily="18" charset="0"/>
              </a:rPr>
              <a:t>树， </a:t>
            </a:r>
            <a:r>
              <a:rPr lang="zh-CN" altLang="en-US" dirty="0">
                <a:latin typeface="Times New Roman" panose="02020603050405020304" pitchFamily="18" charset="0"/>
                <a:cs typeface="Times New Roman" panose="02020603050405020304" pitchFamily="18" charset="0"/>
              </a:rPr>
              <a:t>所以内存开销</a:t>
            </a:r>
            <a:r>
              <a:rPr lang="zh-CN" altLang="en-US" dirty="0" smtClean="0">
                <a:latin typeface="Times New Roman" panose="02020603050405020304" pitchFamily="18" charset="0"/>
                <a:cs typeface="Times New Roman" panose="02020603050405020304" pitchFamily="18" charset="0"/>
              </a:rPr>
              <a:t>⼤，实现</a:t>
            </a:r>
            <a:r>
              <a:rPr lang="zh-CN" altLang="en-US" dirty="0">
                <a:latin typeface="Times New Roman" panose="02020603050405020304" pitchFamily="18" charset="0"/>
                <a:cs typeface="Times New Roman" panose="02020603050405020304" pitchFamily="18" charset="0"/>
              </a:rPr>
              <a:t>比较困难，在某些数据集上性能会</a:t>
            </a:r>
            <a:r>
              <a:rPr lang="zh-CN" altLang="en-US" dirty="0" smtClean="0">
                <a:latin typeface="Times New Roman" panose="02020603050405020304" pitchFamily="18" charset="0"/>
                <a:cs typeface="Times New Roman" panose="02020603050405020304" pitchFamily="18" charset="0"/>
              </a:rPr>
              <a:t>下降。</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365632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练习</a:t>
            </a:r>
            <a:endParaRPr lang="zh-CN" altLang="en-US" dirty="0"/>
          </a:p>
        </p:txBody>
      </p:sp>
      <p:sp>
        <p:nvSpPr>
          <p:cNvPr id="3" name="内容占位符 2"/>
          <p:cNvSpPr>
            <a:spLocks noGrp="1"/>
          </p:cNvSpPr>
          <p:nvPr>
            <p:ph idx="1"/>
          </p:nvPr>
        </p:nvSpPr>
        <p:spPr/>
        <p:txBody>
          <a:bodyPr/>
          <a:lstStyle/>
          <a:p>
            <a:r>
              <a:rPr lang="zh-CN" altLang="en-US" dirty="0">
                <a:latin typeface="Times New Roman" panose="02020603050405020304" pitchFamily="18" charset="0"/>
                <a:cs typeface="Times New Roman" panose="02020603050405020304" pitchFamily="18" charset="0"/>
              </a:rPr>
              <a:t>对下面的数据库</a:t>
            </a:r>
            <a:r>
              <a:rPr lang="zh-CN" altLang="en-US" dirty="0" smtClean="0">
                <a:latin typeface="Times New Roman" panose="02020603050405020304" pitchFamily="18" charset="0"/>
                <a:cs typeface="Times New Roman" panose="02020603050405020304" pitchFamily="18" charset="0"/>
              </a:rPr>
              <a:t>用</a:t>
            </a:r>
            <a:r>
              <a:rPr lang="en-US" altLang="zh-CN" dirty="0" smtClean="0">
                <a:latin typeface="Times New Roman" panose="02020603050405020304" pitchFamily="18" charset="0"/>
                <a:cs typeface="Times New Roman" panose="02020603050405020304" pitchFamily="18" charset="0"/>
              </a:rPr>
              <a:t>FPGrowth</a:t>
            </a:r>
            <a:r>
              <a:rPr lang="zh-CN" altLang="en-US" dirty="0" smtClean="0">
                <a:latin typeface="Times New Roman" panose="02020603050405020304" pitchFamily="18" charset="0"/>
                <a:cs typeface="Times New Roman" panose="02020603050405020304" pitchFamily="18" charset="0"/>
              </a:rPr>
              <a:t>算法</a:t>
            </a:r>
            <a:r>
              <a:rPr lang="zh-CN" altLang="en-US" dirty="0">
                <a:latin typeface="Times New Roman" panose="02020603050405020304" pitchFamily="18" charset="0"/>
                <a:cs typeface="Times New Roman" panose="02020603050405020304" pitchFamily="18" charset="0"/>
              </a:rPr>
              <a:t>枚举频繁项集，</a:t>
            </a:r>
            <a:r>
              <a:rPr lang="en-US" altLang="zh-CN" dirty="0">
                <a:latin typeface="Times New Roman" panose="02020603050405020304" pitchFamily="18" charset="0"/>
                <a:cs typeface="Times New Roman" panose="02020603050405020304" pitchFamily="18" charset="0"/>
              </a:rPr>
              <a:t>minsup=3</a:t>
            </a:r>
          </a:p>
          <a:p>
            <a:endParaRPr lang="zh-CN" altLang="en-US" dirty="0">
              <a:latin typeface="Times New Roman" panose="02020603050405020304" pitchFamily="18" charset="0"/>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642655413"/>
              </p:ext>
            </p:extLst>
          </p:nvPr>
        </p:nvGraphicFramePr>
        <p:xfrm>
          <a:off x="2843808" y="2492896"/>
          <a:ext cx="3888432" cy="4114800"/>
        </p:xfrm>
        <a:graphic>
          <a:graphicData uri="http://schemas.openxmlformats.org/drawingml/2006/table">
            <a:tbl>
              <a:tblPr firstRow="1" bandRow="1">
                <a:tableStyleId>{5C22544A-7EE6-4342-B048-85BDC9FD1C3A}</a:tableStyleId>
              </a:tblPr>
              <a:tblGrid>
                <a:gridCol w="1944216"/>
                <a:gridCol w="1944216"/>
              </a:tblGrid>
              <a:tr h="429005">
                <a:tc>
                  <a:txBody>
                    <a:bodyPr/>
                    <a:lstStyle/>
                    <a:p>
                      <a:pPr algn="ctr"/>
                      <a:r>
                        <a:rPr lang="en-US" altLang="zh-CN" sz="2400" dirty="0" smtClean="0">
                          <a:latin typeface="Times New Roman" panose="02020603050405020304" pitchFamily="18" charset="0"/>
                          <a:cs typeface="Times New Roman" panose="02020603050405020304" pitchFamily="18" charset="0"/>
                        </a:rPr>
                        <a:t>t</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err="1" smtClean="0">
                          <a:latin typeface="Times New Roman" panose="02020603050405020304" pitchFamily="18" charset="0"/>
                          <a:cs typeface="Times New Roman" panose="02020603050405020304" pitchFamily="18" charset="0"/>
                        </a:rPr>
                        <a:t>i</a:t>
                      </a:r>
                      <a:r>
                        <a:rPr lang="en-US" altLang="zh-CN" sz="2400" dirty="0" smtClean="0">
                          <a:latin typeface="Times New Roman" panose="02020603050405020304" pitchFamily="18" charset="0"/>
                          <a:cs typeface="Times New Roman" panose="02020603050405020304" pitchFamily="18" charset="0"/>
                        </a:rPr>
                        <a:t>(t)</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ABCD</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2</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ACDF</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3</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ACDEG</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4</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ABDF</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5</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BCG</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6</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DFG</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7</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ABG</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8</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CDFG</a:t>
                      </a:r>
                      <a:endParaRPr lang="zh-CN" altLang="en-US" sz="2400" dirty="0">
                        <a:latin typeface="Times New Roman" panose="02020603050405020304" pitchFamily="18" charset="0"/>
                        <a:cs typeface="Times New Roman" panose="02020603050405020304" pitchFamily="18" charset="0"/>
                      </a:endParaRPr>
                    </a:p>
                  </a:txBody>
                  <a:tcPr anchor="ctr"/>
                </a:tc>
              </a:tr>
            </a:tbl>
          </a:graphicData>
        </a:graphic>
      </p:graphicFrame>
    </p:spTree>
    <p:extLst>
      <p:ext uri="{BB962C8B-B14F-4D97-AF65-F5344CB8AC3E}">
        <p14:creationId xmlns:p14="http://schemas.microsoft.com/office/powerpoint/2010/main" val="245518132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项集的紧凑表示</a:t>
            </a:r>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1023367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紧凑表示的必要性</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在频繁项集的挖掘中，如果</a:t>
            </a:r>
            <a:r>
              <a:rPr lang="en-US" altLang="zh-CN" dirty="0" err="1" smtClean="0"/>
              <a:t>minsup</a:t>
            </a:r>
            <a:r>
              <a:rPr lang="zh-CN" altLang="en-US" dirty="0" smtClean="0"/>
              <a:t>设置的比较大就会导致很多潜在的关联规则被忽略掉，而如果</a:t>
            </a:r>
            <a:r>
              <a:rPr lang="en-US" altLang="zh-CN" dirty="0" err="1" smtClean="0"/>
              <a:t>minsup</a:t>
            </a:r>
            <a:r>
              <a:rPr lang="zh-CN" altLang="en-US" dirty="0" smtClean="0"/>
              <a:t>设置的比较小就会使得最后挖掘到的频繁项集很多。</a:t>
            </a:r>
            <a:endParaRPr lang="en-US" altLang="zh-CN" dirty="0" smtClean="0"/>
          </a:p>
          <a:p>
            <a:pPr>
              <a:lnSpc>
                <a:spcPct val="120000"/>
              </a:lnSpc>
            </a:pPr>
            <a:r>
              <a:rPr lang="zh-CN" altLang="en-US" dirty="0" smtClean="0"/>
              <a:t>过多的频繁</a:t>
            </a:r>
            <a:r>
              <a:rPr lang="zh-CN" altLang="en-US" dirty="0"/>
              <a:t>项</a:t>
            </a:r>
            <a:r>
              <a:rPr lang="zh-CN" altLang="en-US" dirty="0" smtClean="0"/>
              <a:t>集会使得其搜索空间过于巨大，且所需的空间的大小会随着频繁项集数目的增长而呈指数式的增长。</a:t>
            </a:r>
            <a:endParaRPr lang="en-US" altLang="zh-CN" dirty="0" smtClean="0"/>
          </a:p>
          <a:p>
            <a:pPr>
              <a:lnSpc>
                <a:spcPct val="120000"/>
              </a:lnSpc>
            </a:pPr>
            <a:r>
              <a:rPr lang="zh-CN" altLang="en-US" dirty="0" smtClean="0"/>
              <a:t>所以需要在保持关键特性的情况下以更加紧凑的方式表示频繁项集。</a:t>
            </a:r>
            <a:endParaRPr lang="zh-CN" altLang="en-US" dirty="0"/>
          </a:p>
        </p:txBody>
      </p:sp>
    </p:spTree>
    <p:extLst>
      <p:ext uri="{BB962C8B-B14F-4D97-AF65-F5344CB8AC3E}">
        <p14:creationId xmlns:p14="http://schemas.microsoft.com/office/powerpoint/2010/main" val="277667935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紧凑表示的必要性</a:t>
            </a:r>
          </a:p>
        </p:txBody>
      </p:sp>
      <p:pic>
        <p:nvPicPr>
          <p:cNvPr id="11266" name="Picture 2" descr="C:\Users\jiecaozi\AppData\Local\Temp\360zip$Temp\360$0\Figure8_10-DataMiningandAnalysi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2086744"/>
            <a:ext cx="5678260" cy="314245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6192" y="1844824"/>
            <a:ext cx="2847808" cy="3960440"/>
          </a:xfrm>
          <a:prstGeom prst="rect">
            <a:avLst/>
          </a:prstGeom>
        </p:spPr>
      </p:pic>
    </p:spTree>
    <p:extLst>
      <p:ext uri="{BB962C8B-B14F-4D97-AF65-F5344CB8AC3E}">
        <p14:creationId xmlns:p14="http://schemas.microsoft.com/office/powerpoint/2010/main" val="134411297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最大频繁项集和闭频繁项集</a:t>
            </a:r>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8792287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最大频繁项集</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在</a:t>
            </a:r>
            <a:r>
              <a:rPr lang="en-US" altLang="zh-CN" dirty="0" smtClean="0">
                <a:latin typeface="Times New Roman" panose="02020603050405020304" pitchFamily="18" charset="0"/>
                <a:cs typeface="Times New Roman" panose="02020603050405020304" pitchFamily="18" charset="0"/>
              </a:rPr>
              <a:t>Apriori</a:t>
            </a:r>
            <a:r>
              <a:rPr lang="zh-CN" altLang="en-US" dirty="0" smtClean="0">
                <a:latin typeface="Times New Roman" panose="02020603050405020304" pitchFamily="18" charset="0"/>
                <a:cs typeface="Times New Roman" panose="02020603050405020304" pitchFamily="18" charset="0"/>
              </a:rPr>
              <a:t>算法中曾经得到过以下结论：如果一个项集是非频繁的，那么它的所有超集都是非频繁的，换句话说，如果一个项集是频繁的，那么它的所有子集都是频繁的。</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即如果我们发现在数据库中项集</a:t>
            </a:r>
            <a:r>
              <a:rPr lang="en-US" altLang="zh-CN" dirty="0" smtClean="0">
                <a:latin typeface="Times New Roman" panose="02020603050405020304" pitchFamily="18" charset="0"/>
                <a:cs typeface="Times New Roman" panose="02020603050405020304" pitchFamily="18" charset="0"/>
              </a:rPr>
              <a:t>ABD</a:t>
            </a:r>
            <a:r>
              <a:rPr lang="zh-CN" altLang="en-US" dirty="0" smtClean="0">
                <a:latin typeface="Times New Roman" panose="02020603050405020304" pitchFamily="18" charset="0"/>
                <a:cs typeface="Times New Roman" panose="02020603050405020304" pitchFamily="18" charset="0"/>
              </a:rPr>
              <a:t>是频繁的，且</a:t>
            </a:r>
            <a:r>
              <a:rPr lang="en-US" altLang="zh-CN" dirty="0" smtClean="0">
                <a:latin typeface="Times New Roman" panose="02020603050405020304" pitchFamily="18" charset="0"/>
                <a:cs typeface="Times New Roman" panose="02020603050405020304" pitchFamily="18" charset="0"/>
              </a:rPr>
              <a:t>sup(ABD)=3</a:t>
            </a:r>
            <a:r>
              <a:rPr lang="zh-CN" altLang="en-US" dirty="0" smtClean="0">
                <a:latin typeface="Times New Roman" panose="02020603050405020304" pitchFamily="18" charset="0"/>
                <a:cs typeface="Times New Roman" panose="02020603050405020304" pitchFamily="18" charset="0"/>
              </a:rPr>
              <a:t>，那么项集</a:t>
            </a:r>
            <a:r>
              <a:rPr lang="en-US" altLang="zh-CN" dirty="0" smtClean="0">
                <a:latin typeface="Times New Roman" panose="02020603050405020304" pitchFamily="18" charset="0"/>
                <a:cs typeface="Times New Roman" panose="02020603050405020304" pitchFamily="18" charset="0"/>
              </a:rPr>
              <a:t>A,B,D,AB,AD,BD</a:t>
            </a:r>
            <a:r>
              <a:rPr lang="zh-CN" altLang="en-US" dirty="0" smtClean="0">
                <a:latin typeface="Times New Roman" panose="02020603050405020304" pitchFamily="18" charset="0"/>
                <a:cs typeface="Times New Roman" panose="02020603050405020304" pitchFamily="18" charset="0"/>
              </a:rPr>
              <a:t>就都是频繁的，且其支撑都大于等于</a:t>
            </a:r>
            <a:r>
              <a:rPr lang="en-US" altLang="zh-CN" dirty="0" smtClean="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789418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以上一节中的数据库为例，其</a:t>
            </a:r>
            <a:r>
              <a:rPr lang="en-US" altLang="zh-CN" dirty="0" smtClean="0">
                <a:latin typeface="Times New Roman" panose="02020603050405020304" pitchFamily="18" charset="0"/>
                <a:cs typeface="Times New Roman" panose="02020603050405020304" pitchFamily="18" charset="0"/>
              </a:rPr>
              <a:t>19</a:t>
            </a:r>
            <a:r>
              <a:rPr lang="zh-CN" altLang="en-US" dirty="0" smtClean="0">
                <a:latin typeface="Times New Roman" panose="02020603050405020304" pitchFamily="18" charset="0"/>
                <a:cs typeface="Times New Roman" panose="02020603050405020304" pitchFamily="18" charset="0"/>
              </a:rPr>
              <a:t>个频繁项集如下表所示，从表中可以看出，所有的项集都是</a:t>
            </a:r>
            <a:r>
              <a:rPr lang="en-US" altLang="zh-CN" dirty="0" smtClean="0">
                <a:latin typeface="Times New Roman" panose="02020603050405020304" pitchFamily="18" charset="0"/>
                <a:cs typeface="Times New Roman" panose="02020603050405020304" pitchFamily="18" charset="0"/>
              </a:rPr>
              <a:t>BCE</a:t>
            </a:r>
            <a:r>
              <a:rPr lang="zh-CN" altLang="en-US" dirty="0" smtClean="0">
                <a:latin typeface="Times New Roman" panose="02020603050405020304" pitchFamily="18" charset="0"/>
                <a:cs typeface="Times New Roman" panose="02020603050405020304" pitchFamily="18" charset="0"/>
              </a:rPr>
              <a:t>或者</a:t>
            </a:r>
            <a:r>
              <a:rPr lang="en-US" altLang="zh-CN" dirty="0" smtClean="0">
                <a:latin typeface="Times New Roman" panose="02020603050405020304" pitchFamily="18" charset="0"/>
                <a:cs typeface="Times New Roman" panose="02020603050405020304" pitchFamily="18" charset="0"/>
              </a:rPr>
              <a:t>ABDE</a:t>
            </a:r>
            <a:r>
              <a:rPr lang="zh-CN" altLang="en-US" dirty="0" smtClean="0">
                <a:latin typeface="Times New Roman" panose="02020603050405020304" pitchFamily="18" charset="0"/>
                <a:cs typeface="Times New Roman" panose="02020603050405020304" pitchFamily="18" charset="0"/>
              </a:rPr>
              <a:t>的子集</a:t>
            </a:r>
            <a:r>
              <a:rPr lang="zh-CN" altLang="en-US" dirty="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且这两个项集的所有子集都是频繁的。那么</a:t>
            </a:r>
            <a:r>
              <a:rPr lang="zh-CN" altLang="en-US" dirty="0">
                <a:latin typeface="Times New Roman" panose="02020603050405020304" pitchFamily="18" charset="0"/>
                <a:cs typeface="Times New Roman" panose="02020603050405020304" pitchFamily="18" charset="0"/>
              </a:rPr>
              <a:t>如果</a:t>
            </a:r>
            <a:r>
              <a:rPr lang="zh-CN" altLang="en-US" dirty="0">
                <a:solidFill>
                  <a:srgbClr val="FF0000"/>
                </a:solidFill>
                <a:latin typeface="Times New Roman" panose="02020603050405020304" pitchFamily="18" charset="0"/>
                <a:cs typeface="Times New Roman" panose="02020603050405020304" pitchFamily="18" charset="0"/>
              </a:rPr>
              <a:t>不考虑每个项集的支撑</a:t>
            </a:r>
            <a:r>
              <a:rPr lang="zh-CN" altLang="en-US" dirty="0">
                <a:latin typeface="Times New Roman" panose="02020603050405020304" pitchFamily="18" charset="0"/>
                <a:cs typeface="Times New Roman" panose="02020603050405020304" pitchFamily="18" charset="0"/>
              </a:rPr>
              <a:t>的情况</a:t>
            </a:r>
            <a:r>
              <a:rPr lang="zh-CN" altLang="en-US" dirty="0" smtClean="0">
                <a:latin typeface="Times New Roman" panose="02020603050405020304" pitchFamily="18" charset="0"/>
                <a:cs typeface="Times New Roman" panose="02020603050405020304" pitchFamily="18" charset="0"/>
              </a:rPr>
              <a:t>下</a:t>
            </a:r>
            <a:r>
              <a:rPr lang="zh-CN" altLang="en-US" dirty="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只存储</a:t>
            </a:r>
            <a:r>
              <a:rPr lang="en-US" altLang="zh-CN" dirty="0" smtClean="0">
                <a:latin typeface="Times New Roman" panose="02020603050405020304" pitchFamily="18" charset="0"/>
                <a:cs typeface="Times New Roman" panose="02020603050405020304" pitchFamily="18" charset="0"/>
              </a:rPr>
              <a:t>BCE</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ABDE</a:t>
            </a:r>
            <a:r>
              <a:rPr lang="zh-CN" altLang="en-US" dirty="0" smtClean="0">
                <a:latin typeface="Times New Roman" panose="02020603050405020304" pitchFamily="18" charset="0"/>
                <a:cs typeface="Times New Roman" panose="02020603050405020304" pitchFamily="18" charset="0"/>
              </a:rPr>
              <a:t>与存储原来的</a:t>
            </a:r>
            <a:r>
              <a:rPr lang="en-US" altLang="zh-CN" dirty="0" smtClean="0">
                <a:latin typeface="Times New Roman" panose="02020603050405020304" pitchFamily="18" charset="0"/>
                <a:cs typeface="Times New Roman" panose="02020603050405020304" pitchFamily="18" charset="0"/>
              </a:rPr>
              <a:t>19</a:t>
            </a:r>
            <a:r>
              <a:rPr lang="zh-CN" altLang="en-US" dirty="0" smtClean="0">
                <a:latin typeface="Times New Roman" panose="02020603050405020304" pitchFamily="18" charset="0"/>
                <a:cs typeface="Times New Roman" panose="02020603050405020304" pitchFamily="18" charset="0"/>
              </a:rPr>
              <a:t>个项集得到的信息是一样的。</a:t>
            </a:r>
            <a:endParaRPr lang="zh-CN" altLang="en-US" dirty="0">
              <a:latin typeface="Times New Roman" panose="02020603050405020304" pitchFamily="18" charset="0"/>
              <a:cs typeface="Times New Roman" panose="02020603050405020304" pitchFamily="18" charset="0"/>
            </a:endParaRPr>
          </a:p>
        </p:txBody>
      </p:sp>
      <p:pic>
        <p:nvPicPr>
          <p:cNvPr id="4" name="内容占位符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4932919"/>
            <a:ext cx="6850502" cy="1944216"/>
          </a:xfrm>
          <a:prstGeom prst="rect">
            <a:avLst/>
          </a:prstGeom>
        </p:spPr>
      </p:pic>
    </p:spTree>
    <p:extLst>
      <p:ext uri="{BB962C8B-B14F-4D97-AF65-F5344CB8AC3E}">
        <p14:creationId xmlns:p14="http://schemas.microsoft.com/office/powerpoint/2010/main" val="24600728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为什么是</a:t>
            </a:r>
            <a:r>
              <a:rPr lang="en-US" altLang="zh-CN" dirty="0">
                <a:latin typeface="Times New Roman" panose="02020603050405020304" pitchFamily="18" charset="0"/>
                <a:cs typeface="Times New Roman" panose="02020603050405020304" pitchFamily="18" charset="0"/>
              </a:rPr>
              <a:t>2</a:t>
            </a:r>
            <a:r>
              <a:rPr lang="en-US" altLang="zh-CN" baseline="30000" dirty="0">
                <a:latin typeface="Times New Roman" panose="02020603050405020304" pitchFamily="18" charset="0"/>
                <a:cs typeface="Times New Roman" panose="02020603050405020304" pitchFamily="18" charset="0"/>
              </a:rPr>
              <a:t>X</a:t>
            </a:r>
            <a:endParaRPr lang="zh-CN" altLang="en-US" dirty="0"/>
          </a:p>
        </p:txBody>
      </p:sp>
      <p:sp>
        <p:nvSpPr>
          <p:cNvPr id="3" name="内容占位符 2"/>
          <p:cNvSpPr>
            <a:spLocks noGrp="1"/>
          </p:cNvSpPr>
          <p:nvPr>
            <p:ph idx="1"/>
          </p:nvPr>
        </p:nvSpPr>
        <p:spPr>
          <a:xfrm>
            <a:off x="457200" y="1935480"/>
            <a:ext cx="8229600" cy="4922520"/>
          </a:xfrm>
        </p:spPr>
        <p:txBody>
          <a:bodyPr/>
          <a:lstStyle/>
          <a:p>
            <a:r>
              <a:rPr lang="zh-CN" altLang="en-US" dirty="0"/>
              <a:t>如果一</a:t>
            </a:r>
            <a:r>
              <a:rPr lang="zh-CN" altLang="en-US" dirty="0" smtClean="0"/>
              <a:t>个集合</a:t>
            </a:r>
            <a:r>
              <a:rPr lang="en-US" altLang="zh-CN" dirty="0" smtClean="0"/>
              <a:t>X</a:t>
            </a:r>
            <a:r>
              <a:rPr lang="zh-CN" altLang="en-US" dirty="0" smtClean="0"/>
              <a:t>中包含</a:t>
            </a:r>
            <a:r>
              <a:rPr lang="en-US" altLang="zh-CN" dirty="0" smtClean="0"/>
              <a:t>n</a:t>
            </a:r>
            <a:r>
              <a:rPr lang="zh-CN" altLang="en-US" dirty="0" smtClean="0"/>
              <a:t>个元素，那么它的所有子集共有                            个。</a:t>
            </a:r>
            <a:endParaRPr lang="en-US" altLang="zh-CN" dirty="0" smtClean="0"/>
          </a:p>
          <a:p>
            <a:r>
              <a:rPr lang="zh-CN" altLang="en-US" dirty="0" smtClean="0"/>
              <a:t>第一</a:t>
            </a:r>
            <a:r>
              <a:rPr lang="zh-CN" altLang="en-US" dirty="0"/>
              <a:t>种</a:t>
            </a:r>
            <a:r>
              <a:rPr lang="zh-CN" altLang="en-US" dirty="0" smtClean="0"/>
              <a:t>方法：</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第二种方法：集合</a:t>
            </a:r>
            <a:r>
              <a:rPr lang="en-US" altLang="zh-CN" dirty="0" smtClean="0"/>
              <a:t>X</a:t>
            </a:r>
            <a:r>
              <a:rPr lang="zh-CN" altLang="en-US" dirty="0" smtClean="0"/>
              <a:t>的子集就是从</a:t>
            </a:r>
            <a:r>
              <a:rPr lang="en-US" altLang="zh-CN" dirty="0" smtClean="0"/>
              <a:t>X</a:t>
            </a:r>
            <a:r>
              <a:rPr lang="zh-CN" altLang="en-US" dirty="0" smtClean="0"/>
              <a:t>中抽取元素，组成新的集合，每一个元素可能被抽取或者不被抽取，不同的子集共有</a:t>
            </a:r>
            <a:r>
              <a:rPr lang="en-US" altLang="zh-CN" dirty="0" smtClean="0">
                <a:latin typeface="Times New Roman" panose="02020603050405020304" pitchFamily="18" charset="0"/>
                <a:cs typeface="Times New Roman" panose="02020603050405020304" pitchFamily="18" charset="0"/>
              </a:rPr>
              <a:t>2</a:t>
            </a:r>
            <a:r>
              <a:rPr lang="en-US" altLang="zh-CN" baseline="30000" dirty="0">
                <a:latin typeface="Times New Roman" panose="02020603050405020304" pitchFamily="18" charset="0"/>
                <a:cs typeface="Times New Roman" panose="02020603050405020304" pitchFamily="18" charset="0"/>
              </a:rPr>
              <a:t>n</a:t>
            </a:r>
            <a:r>
              <a:rPr lang="zh-CN" altLang="en-US" dirty="0" smtClean="0"/>
              <a:t>个。</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646181641"/>
              </p:ext>
            </p:extLst>
          </p:nvPr>
        </p:nvGraphicFramePr>
        <p:xfrm>
          <a:off x="1187624" y="2348880"/>
          <a:ext cx="2254987" cy="504056"/>
        </p:xfrm>
        <a:graphic>
          <a:graphicData uri="http://schemas.openxmlformats.org/presentationml/2006/ole">
            <mc:AlternateContent xmlns:mc="http://schemas.openxmlformats.org/markup-compatibility/2006">
              <mc:Choice xmlns:v="urn:schemas-microsoft-com:vml" Requires="v">
                <p:oleObj spid="_x0000_s6146" name="Equation" r:id="rId3" imgW="1079280" imgH="241200" progId="Equation.DSMT4">
                  <p:embed/>
                </p:oleObj>
              </mc:Choice>
              <mc:Fallback>
                <p:oleObj name="Equation" r:id="rId3" imgW="1079280" imgH="241200" progId="Equation.DSMT4">
                  <p:embed/>
                  <p:pic>
                    <p:nvPicPr>
                      <p:cNvPr id="0" name=""/>
                      <p:cNvPicPr/>
                      <p:nvPr/>
                    </p:nvPicPr>
                    <p:blipFill>
                      <a:blip/>
                      <a:stretch>
                        <a:fillRect/>
                      </a:stretch>
                    </p:blipFill>
                    <p:spPr>
                      <a:xfrm>
                        <a:off x="1187624" y="2348880"/>
                        <a:ext cx="2254987" cy="504056"/>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89691472"/>
              </p:ext>
            </p:extLst>
          </p:nvPr>
        </p:nvGraphicFramePr>
        <p:xfrm>
          <a:off x="3419872" y="3212976"/>
          <a:ext cx="4223760" cy="1690290"/>
        </p:xfrm>
        <a:graphic>
          <a:graphicData uri="http://schemas.openxmlformats.org/presentationml/2006/ole">
            <mc:AlternateContent xmlns:mc="http://schemas.openxmlformats.org/markup-compatibility/2006">
              <mc:Choice xmlns:v="urn:schemas-microsoft-com:vml" Requires="v">
                <p:oleObj spid="_x0000_s6147" name="Equation" r:id="rId4" imgW="1904760" imgH="761760" progId="Equation.DSMT4">
                  <p:embed/>
                </p:oleObj>
              </mc:Choice>
              <mc:Fallback>
                <p:oleObj name="Equation" r:id="rId4" imgW="1904760" imgH="761760" progId="Equation.DSMT4">
                  <p:embed/>
                  <p:pic>
                    <p:nvPicPr>
                      <p:cNvPr id="0" name=""/>
                      <p:cNvPicPr/>
                      <p:nvPr/>
                    </p:nvPicPr>
                    <p:blipFill>
                      <a:blip/>
                      <a:stretch>
                        <a:fillRect/>
                      </a:stretch>
                    </p:blipFill>
                    <p:spPr>
                      <a:xfrm>
                        <a:off x="3419872" y="3212976"/>
                        <a:ext cx="4223760" cy="1690290"/>
                      </a:xfrm>
                      <a:prstGeom prst="rect">
                        <a:avLst/>
                      </a:prstGeom>
                    </p:spPr>
                  </p:pic>
                </p:oleObj>
              </mc:Fallback>
            </mc:AlternateContent>
          </a:graphicData>
        </a:graphic>
      </p:graphicFrame>
    </p:spTree>
    <p:extLst>
      <p:ext uri="{BB962C8B-B14F-4D97-AF65-F5344CB8AC3E}">
        <p14:creationId xmlns:p14="http://schemas.microsoft.com/office/powerpoint/2010/main" val="399670263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最大频繁项集</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如果一个频繁项集没有超集，那么称其为最大的</a:t>
            </a:r>
            <a:r>
              <a:rPr lang="en-US" altLang="zh-CN" dirty="0" smtClean="0"/>
              <a:t>(</a:t>
            </a:r>
            <a:r>
              <a:rPr lang="en-US" altLang="zh-CN" dirty="0" err="1" smtClean="0"/>
              <a:t>maxmal</a:t>
            </a:r>
            <a:r>
              <a:rPr lang="en-US" altLang="zh-CN" dirty="0" smtClean="0"/>
              <a:t>)</a:t>
            </a:r>
            <a:r>
              <a:rPr lang="zh-CN" altLang="en-US" dirty="0" smtClean="0"/>
              <a:t>。定义</a:t>
            </a:r>
            <a:r>
              <a:rPr lang="en-US" altLang="zh-CN" dirty="0" smtClean="0"/>
              <a:t>M</a:t>
            </a:r>
            <a:r>
              <a:rPr lang="zh-CN" altLang="en-US" dirty="0" smtClean="0"/>
              <a:t>为所有最大频繁项集的集合，则</a:t>
            </a:r>
            <a:endParaRPr lang="en-US" altLang="zh-CN" dirty="0" smtClean="0"/>
          </a:p>
          <a:p>
            <a:pPr>
              <a:lnSpc>
                <a:spcPct val="120000"/>
              </a:lnSpc>
            </a:pPr>
            <a:endParaRPr lang="en-US" altLang="zh-CN" dirty="0"/>
          </a:p>
          <a:p>
            <a:pPr>
              <a:lnSpc>
                <a:spcPct val="120000"/>
              </a:lnSpc>
            </a:pPr>
            <a:endParaRPr lang="en-US" altLang="zh-CN" dirty="0" smtClean="0"/>
          </a:p>
          <a:p>
            <a:pPr>
              <a:lnSpc>
                <a:spcPct val="120000"/>
              </a:lnSpc>
            </a:pPr>
            <a:r>
              <a:rPr lang="zh-CN" altLang="en-US" dirty="0" smtClean="0"/>
              <a:t>通过</a:t>
            </a:r>
            <a:r>
              <a:rPr lang="en-US" altLang="zh-CN" dirty="0" smtClean="0"/>
              <a:t>M</a:t>
            </a:r>
            <a:r>
              <a:rPr lang="zh-CN" altLang="en-US" dirty="0" smtClean="0"/>
              <a:t>可以确定任意一个项集是否是频繁的，即如果一个项集</a:t>
            </a:r>
            <a:r>
              <a:rPr lang="en-US" altLang="zh-CN" dirty="0" smtClean="0"/>
              <a:t>X</a:t>
            </a:r>
            <a:r>
              <a:rPr lang="zh-CN" altLang="en-US" dirty="0" smtClean="0"/>
              <a:t>是</a:t>
            </a:r>
            <a:r>
              <a:rPr lang="en-US" altLang="zh-CN" dirty="0" smtClean="0"/>
              <a:t>M</a:t>
            </a:r>
            <a:r>
              <a:rPr lang="zh-CN" altLang="en-US" dirty="0" smtClean="0"/>
              <a:t>中某个元素的子集，那么</a:t>
            </a:r>
            <a:r>
              <a:rPr lang="en-US" altLang="zh-CN" dirty="0" smtClean="0"/>
              <a:t>X</a:t>
            </a:r>
            <a:r>
              <a:rPr lang="zh-CN" altLang="en-US" dirty="0" smtClean="0"/>
              <a:t>就是频繁的。同时可以确定项集</a:t>
            </a:r>
            <a:r>
              <a:rPr lang="en-US" altLang="zh-CN" dirty="0" smtClean="0"/>
              <a:t>X</a:t>
            </a:r>
            <a:r>
              <a:rPr lang="zh-CN" altLang="en-US" dirty="0" smtClean="0"/>
              <a:t>支撑的最小值，但</a:t>
            </a:r>
            <a:r>
              <a:rPr lang="zh-CN" altLang="en-US" dirty="0" smtClean="0">
                <a:solidFill>
                  <a:srgbClr val="FF0000"/>
                </a:solidFill>
              </a:rPr>
              <a:t>不能确定</a:t>
            </a:r>
            <a:r>
              <a:rPr lang="en-US" altLang="zh-CN" dirty="0" smtClean="0">
                <a:solidFill>
                  <a:srgbClr val="FF0000"/>
                </a:solidFill>
              </a:rPr>
              <a:t>X</a:t>
            </a:r>
            <a:r>
              <a:rPr lang="zh-CN" altLang="en-US" dirty="0" smtClean="0">
                <a:solidFill>
                  <a:srgbClr val="FF0000"/>
                </a:solidFill>
              </a:rPr>
              <a:t>支撑的准确值</a:t>
            </a:r>
            <a:r>
              <a:rPr lang="zh-CN" altLang="en-US" dirty="0" smtClean="0"/>
              <a:t>。</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543459407"/>
              </p:ext>
            </p:extLst>
          </p:nvPr>
        </p:nvGraphicFramePr>
        <p:xfrm>
          <a:off x="1907704" y="3155718"/>
          <a:ext cx="5256584" cy="611878"/>
        </p:xfrm>
        <a:graphic>
          <a:graphicData uri="http://schemas.openxmlformats.org/presentationml/2006/ole">
            <mc:AlternateContent xmlns:mc="http://schemas.openxmlformats.org/markup-compatibility/2006">
              <mc:Choice xmlns:v="urn:schemas-microsoft-com:vml" Requires="v">
                <p:oleObj spid="_x0000_s53250" name="Equation" r:id="rId3" imgW="2400120" imgH="279360" progId="Equation.DSMT4">
                  <p:embed/>
                </p:oleObj>
              </mc:Choice>
              <mc:Fallback>
                <p:oleObj name="Equation" r:id="rId3" imgW="2400120" imgH="279360" progId="Equation.DSMT4">
                  <p:embed/>
                  <p:pic>
                    <p:nvPicPr>
                      <p:cNvPr id="0" name=""/>
                      <p:cNvPicPr/>
                      <p:nvPr/>
                    </p:nvPicPr>
                    <p:blipFill>
                      <a:blip r:embed="rId4"/>
                      <a:stretch>
                        <a:fillRect/>
                      </a:stretch>
                    </p:blipFill>
                    <p:spPr>
                      <a:xfrm>
                        <a:off x="1907704" y="3155718"/>
                        <a:ext cx="5256584" cy="611878"/>
                      </a:xfrm>
                      <a:prstGeom prst="rect">
                        <a:avLst/>
                      </a:prstGeom>
                    </p:spPr>
                  </p:pic>
                </p:oleObj>
              </mc:Fallback>
            </mc:AlternateContent>
          </a:graphicData>
        </a:graphic>
      </p:graphicFrame>
      <p:cxnSp>
        <p:nvCxnSpPr>
          <p:cNvPr id="6" name="直接连接符 5"/>
          <p:cNvCxnSpPr/>
          <p:nvPr/>
        </p:nvCxnSpPr>
        <p:spPr>
          <a:xfrm flipH="1">
            <a:off x="4355976" y="3245633"/>
            <a:ext cx="98192" cy="432048"/>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64766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latin typeface="Times New Roman" panose="02020603050405020304" pitchFamily="18" charset="0"/>
                <a:cs typeface="Times New Roman" panose="02020603050405020304" pitchFamily="18" charset="0"/>
              </a:rPr>
              <a:t>闭频繁项集</a:t>
            </a:r>
            <a:r>
              <a:rPr lang="en-US" altLang="zh-CN"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Closed Frequent </a:t>
            </a:r>
            <a:r>
              <a:rPr lang="en-US" altLang="zh-CN" dirty="0" err="1">
                <a:latin typeface="Times New Roman" panose="02020603050405020304" pitchFamily="18" charset="0"/>
                <a:cs typeface="Times New Roman" panose="02020603050405020304" pitchFamily="18" charset="0"/>
              </a:rPr>
              <a:t>Itemsets</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pPr>
              <a:lnSpc>
                <a:spcPct val="120000"/>
              </a:lnSpc>
            </a:pPr>
            <a:r>
              <a:rPr lang="zh-CN" altLang="en-US" dirty="0" smtClean="0"/>
              <a:t>只存储最大频繁项集虽然可以节省大量的空间，但是我们的最终目的是要挖掘数据中的关联规则，而在频繁项集中挖掘关联规则需要用到项集的支撑，所以只存储最大频繁项集是不够的。</a:t>
            </a:r>
            <a:endParaRPr lang="en-US" altLang="zh-CN" dirty="0" smtClean="0"/>
          </a:p>
          <a:p>
            <a:pPr>
              <a:lnSpc>
                <a:spcPct val="120000"/>
              </a:lnSpc>
            </a:pPr>
            <a:r>
              <a:rPr lang="zh-CN" altLang="en-US" dirty="0"/>
              <a:t>闭频繁</a:t>
            </a:r>
            <a:r>
              <a:rPr lang="zh-CN" altLang="en-US" dirty="0" smtClean="0"/>
              <a:t>项集可以同时解决原来方法搜索空间过大和最大频繁项集不能表示支撑的问题。</a:t>
            </a:r>
            <a:endParaRPr lang="zh-CN" altLang="en-US" dirty="0"/>
          </a:p>
        </p:txBody>
      </p:sp>
    </p:spTree>
    <p:extLst>
      <p:ext uri="{BB962C8B-B14F-4D97-AF65-F5344CB8AC3E}">
        <p14:creationId xmlns:p14="http://schemas.microsoft.com/office/powerpoint/2010/main" val="20470212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闭包算子</a:t>
            </a:r>
            <a:r>
              <a:rPr lang="en-US" altLang="zh-CN" dirty="0" smtClean="0"/>
              <a:t>(closure operator)</a:t>
            </a:r>
            <a:endParaRPr lang="zh-CN" altLang="en-US" dirty="0"/>
          </a:p>
        </p:txBody>
      </p:sp>
      <p:sp>
        <p:nvSpPr>
          <p:cNvPr id="3" name="内容占位符 2"/>
          <p:cNvSpPr>
            <a:spLocks noGrp="1"/>
          </p:cNvSpPr>
          <p:nvPr>
            <p:ph idx="1"/>
          </p:nvPr>
        </p:nvSpPr>
        <p:spPr/>
        <p:txBody>
          <a:bodyPr/>
          <a:lstStyle/>
          <a:p>
            <a:r>
              <a:rPr lang="zh-CN" altLang="en-US" dirty="0" smtClean="0"/>
              <a:t>定义闭包算子为：</a:t>
            </a:r>
            <a:endParaRPr lang="en-US" altLang="zh-CN" dirty="0" smtClean="0"/>
          </a:p>
          <a:p>
            <a:endParaRPr lang="en-US" altLang="zh-CN" dirty="0"/>
          </a:p>
          <a:p>
            <a:endParaRPr lang="en-US" altLang="zh-CN" dirty="0" smtClean="0"/>
          </a:p>
          <a:p>
            <a:pPr>
              <a:lnSpc>
                <a:spcPct val="120000"/>
              </a:lnSpc>
            </a:pPr>
            <a:r>
              <a:rPr lang="zh-CN" altLang="en-US" dirty="0" smtClean="0"/>
              <a:t>其中</a:t>
            </a:r>
            <a:r>
              <a:rPr lang="en-US" altLang="zh-CN" dirty="0" smtClean="0"/>
              <a:t>X</a:t>
            </a:r>
            <a:r>
              <a:rPr lang="zh-CN" altLang="en-US" dirty="0" smtClean="0"/>
              <a:t>表示一个项集，</a:t>
            </a:r>
            <a:r>
              <a:rPr lang="en-US" altLang="zh-CN" dirty="0" smtClean="0"/>
              <a:t>t(X)</a:t>
            </a:r>
            <a:r>
              <a:rPr lang="zh-CN" altLang="en-US" dirty="0" smtClean="0"/>
              <a:t>表示包含项集</a:t>
            </a:r>
            <a:r>
              <a:rPr lang="en-US" altLang="zh-CN" dirty="0" smtClean="0"/>
              <a:t>X</a:t>
            </a:r>
            <a:r>
              <a:rPr lang="zh-CN" altLang="en-US" dirty="0" smtClean="0"/>
              <a:t>的那些事务的事务标识符集，即</a:t>
            </a:r>
            <a:r>
              <a:rPr lang="en-US" altLang="zh-CN" dirty="0" smtClean="0"/>
              <a:t>c(X)</a:t>
            </a:r>
            <a:r>
              <a:rPr lang="zh-CN" altLang="en-US" dirty="0"/>
              <a:t>表示包含项集</a:t>
            </a:r>
            <a:r>
              <a:rPr lang="en-US" altLang="zh-CN" dirty="0"/>
              <a:t>X</a:t>
            </a:r>
            <a:r>
              <a:rPr lang="zh-CN" altLang="en-US" dirty="0"/>
              <a:t>的那些</a:t>
            </a:r>
            <a:r>
              <a:rPr lang="zh-CN" altLang="en-US" dirty="0" smtClean="0"/>
              <a:t>事务中所共同包含的项的集合。</a:t>
            </a:r>
            <a:endParaRPr lang="en-US" altLang="zh-CN" dirty="0" smtClean="0"/>
          </a:p>
          <a:p>
            <a:pPr>
              <a:lnSpc>
                <a:spcPct val="120000"/>
              </a:lnSpc>
            </a:pPr>
            <a:r>
              <a:rPr lang="en-US" altLang="zh-CN" dirty="0" smtClean="0"/>
              <a:t>c(X)</a:t>
            </a:r>
            <a:r>
              <a:rPr lang="zh-CN" altLang="en-US" dirty="0" smtClean="0"/>
              <a:t>与</a:t>
            </a:r>
            <a:r>
              <a:rPr lang="en-US" altLang="zh-CN" dirty="0" smtClean="0"/>
              <a:t>X</a:t>
            </a:r>
            <a:r>
              <a:rPr lang="zh-CN" altLang="en-US" dirty="0" smtClean="0"/>
              <a:t>不一定相等，但如果对于某个项集</a:t>
            </a:r>
            <a:r>
              <a:rPr lang="en-US" altLang="zh-CN" dirty="0" smtClean="0"/>
              <a:t>X</a:t>
            </a:r>
            <a:r>
              <a:rPr lang="zh-CN" altLang="en-US" dirty="0" smtClean="0"/>
              <a:t>有</a:t>
            </a:r>
            <a:r>
              <a:rPr lang="en-US" altLang="zh-CN" dirty="0" smtClean="0"/>
              <a:t>c(X)=X</a:t>
            </a:r>
            <a:r>
              <a:rPr lang="zh-CN" altLang="en-US" dirty="0" smtClean="0"/>
              <a:t>，那么这个项集</a:t>
            </a:r>
            <a:r>
              <a:rPr lang="en-US" altLang="zh-CN" dirty="0" smtClean="0"/>
              <a:t>X</a:t>
            </a:r>
            <a:r>
              <a:rPr lang="zh-CN" altLang="en-US" dirty="0" smtClean="0"/>
              <a:t>称为闭频繁项集。</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195310562"/>
              </p:ext>
            </p:extLst>
          </p:nvPr>
        </p:nvGraphicFramePr>
        <p:xfrm>
          <a:off x="3131841" y="2708920"/>
          <a:ext cx="2448272" cy="604512"/>
        </p:xfrm>
        <a:graphic>
          <a:graphicData uri="http://schemas.openxmlformats.org/presentationml/2006/ole">
            <mc:AlternateContent xmlns:mc="http://schemas.openxmlformats.org/markup-compatibility/2006">
              <mc:Choice xmlns:v="urn:schemas-microsoft-com:vml" Requires="v">
                <p:oleObj spid="_x0000_s54274" name="Equation" r:id="rId3" imgW="1028520" imgH="253800" progId="Equation.DSMT4">
                  <p:embed/>
                </p:oleObj>
              </mc:Choice>
              <mc:Fallback>
                <p:oleObj name="Equation" r:id="rId3" imgW="1028520" imgH="253800" progId="Equation.DSMT4">
                  <p:embed/>
                  <p:pic>
                    <p:nvPicPr>
                      <p:cNvPr id="0" name=""/>
                      <p:cNvPicPr/>
                      <p:nvPr/>
                    </p:nvPicPr>
                    <p:blipFill>
                      <a:blip r:embed="rId4"/>
                      <a:stretch>
                        <a:fillRect/>
                      </a:stretch>
                    </p:blipFill>
                    <p:spPr>
                      <a:xfrm>
                        <a:off x="3131841" y="2708920"/>
                        <a:ext cx="2448272" cy="604512"/>
                      </a:xfrm>
                      <a:prstGeom prst="rect">
                        <a:avLst/>
                      </a:prstGeom>
                    </p:spPr>
                  </p:pic>
                </p:oleObj>
              </mc:Fallback>
            </mc:AlternateContent>
          </a:graphicData>
        </a:graphic>
      </p:graphicFrame>
      <p:sp>
        <p:nvSpPr>
          <p:cNvPr id="5" name="矩形标注 4"/>
          <p:cNvSpPr/>
          <p:nvPr/>
        </p:nvSpPr>
        <p:spPr>
          <a:xfrm>
            <a:off x="4067944" y="1844824"/>
            <a:ext cx="1656184" cy="720080"/>
          </a:xfrm>
          <a:prstGeom prst="wedgeRectCallout">
            <a:avLst>
              <a:gd name="adj1" fmla="val -93572"/>
              <a:gd name="adj2" fmla="val 86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prstClr val="white"/>
                </a:solidFill>
              </a:rPr>
              <a:t>c</a:t>
            </a:r>
            <a:r>
              <a:rPr lang="zh-CN" altLang="en-US" sz="2400" dirty="0" smtClean="0">
                <a:solidFill>
                  <a:prstClr val="white"/>
                </a:solidFill>
              </a:rPr>
              <a:t>为小写</a:t>
            </a:r>
            <a:endParaRPr lang="zh-CN" altLang="en-US" sz="2400" dirty="0">
              <a:solidFill>
                <a:prstClr val="white"/>
              </a:solidFill>
            </a:endParaRPr>
          </a:p>
        </p:txBody>
      </p:sp>
    </p:spTree>
    <p:extLst>
      <p:ext uri="{BB962C8B-B14F-4D97-AF65-F5344CB8AC3E}">
        <p14:creationId xmlns:p14="http://schemas.microsoft.com/office/powerpoint/2010/main" val="39010192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闭频繁项集</a:t>
            </a:r>
          </a:p>
        </p:txBody>
      </p:sp>
      <p:sp>
        <p:nvSpPr>
          <p:cNvPr id="3" name="内容占位符 2"/>
          <p:cNvSpPr>
            <a:spLocks noGrp="1"/>
          </p:cNvSpPr>
          <p:nvPr>
            <p:ph idx="1"/>
          </p:nvPr>
        </p:nvSpPr>
        <p:spPr/>
        <p:txBody>
          <a:bodyPr/>
          <a:lstStyle/>
          <a:p>
            <a:pPr>
              <a:lnSpc>
                <a:spcPct val="120000"/>
              </a:lnSpc>
            </a:pPr>
            <a:r>
              <a:rPr lang="zh-CN" altLang="en-US" dirty="0" smtClean="0"/>
              <a:t>很显然，所有的最大频繁项集都是封闭的</a:t>
            </a:r>
            <a:r>
              <a:rPr lang="en-US" altLang="zh-CN" dirty="0" smtClean="0"/>
              <a:t>(</a:t>
            </a:r>
            <a:r>
              <a:rPr lang="zh-CN" altLang="en-US" dirty="0" smtClean="0"/>
              <a:t>因为它们没有超集</a:t>
            </a:r>
            <a:r>
              <a:rPr lang="en-US" altLang="zh-CN" dirty="0" smtClean="0"/>
              <a:t>)</a:t>
            </a:r>
            <a:r>
              <a:rPr lang="zh-CN" altLang="en-US" dirty="0" smtClean="0"/>
              <a:t>。所以最大频繁项集、比频繁项集和所有频繁项集之间的关系为：</a:t>
            </a:r>
            <a:endParaRPr lang="en-US" altLang="zh-CN" dirty="0" smtClean="0"/>
          </a:p>
          <a:p>
            <a:pPr>
              <a:lnSpc>
                <a:spcPct val="120000"/>
              </a:lnSpc>
            </a:pPr>
            <a:endParaRPr lang="en-US" altLang="zh-CN" dirty="0"/>
          </a:p>
          <a:p>
            <a:pPr>
              <a:lnSpc>
                <a:spcPct val="120000"/>
              </a:lnSpc>
            </a:pPr>
            <a:endParaRPr lang="en-US" altLang="zh-CN" dirty="0" smtClean="0"/>
          </a:p>
          <a:p>
            <a:pPr>
              <a:lnSpc>
                <a:spcPct val="120000"/>
              </a:lnSpc>
            </a:pPr>
            <a:r>
              <a:rPr lang="zh-CN" altLang="en-US" dirty="0" smtClean="0"/>
              <a:t>同时，既然所有的最大频繁项集都是封闭的，那么每一个不封闭的频繁项集都会有至少一个超集是封闭的。</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242856352"/>
              </p:ext>
            </p:extLst>
          </p:nvPr>
        </p:nvGraphicFramePr>
        <p:xfrm>
          <a:off x="3419872" y="3861048"/>
          <a:ext cx="1944216" cy="478085"/>
        </p:xfrm>
        <a:graphic>
          <a:graphicData uri="http://schemas.openxmlformats.org/presentationml/2006/ole">
            <mc:AlternateContent xmlns:mc="http://schemas.openxmlformats.org/markup-compatibility/2006">
              <mc:Choice xmlns:v="urn:schemas-microsoft-com:vml" Requires="v">
                <p:oleObj spid="_x0000_s55298" name="Equation" r:id="rId3" imgW="774360" imgH="190440" progId="Equation.DSMT4">
                  <p:embed/>
                </p:oleObj>
              </mc:Choice>
              <mc:Fallback>
                <p:oleObj name="Equation" r:id="rId3" imgW="774360" imgH="190440" progId="Equation.DSMT4">
                  <p:embed/>
                  <p:pic>
                    <p:nvPicPr>
                      <p:cNvPr id="0" name=""/>
                      <p:cNvPicPr/>
                      <p:nvPr/>
                    </p:nvPicPr>
                    <p:blipFill>
                      <a:blip r:embed="rId4"/>
                      <a:stretch>
                        <a:fillRect/>
                      </a:stretch>
                    </p:blipFill>
                    <p:spPr>
                      <a:xfrm>
                        <a:off x="3419872" y="3861048"/>
                        <a:ext cx="1944216" cy="478085"/>
                      </a:xfrm>
                      <a:prstGeom prst="rect">
                        <a:avLst/>
                      </a:prstGeom>
                    </p:spPr>
                  </p:pic>
                </p:oleObj>
              </mc:Fallback>
            </mc:AlternateContent>
          </a:graphicData>
        </a:graphic>
      </p:graphicFrame>
    </p:spTree>
    <p:extLst>
      <p:ext uri="{BB962C8B-B14F-4D97-AF65-F5344CB8AC3E}">
        <p14:creationId xmlns:p14="http://schemas.microsoft.com/office/powerpoint/2010/main" val="155748019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闭频繁项集</a:t>
            </a:r>
            <a:endParaRPr lang="zh-CN" altLang="en-US" dirty="0"/>
          </a:p>
        </p:txBody>
      </p:sp>
      <p:pic>
        <p:nvPicPr>
          <p:cNvPr id="4" name="Picture 2" descr="C:\Users\jiecaozi\AppData\Local\Temp\360zip$Temp\360$0\Figure8_5-DataMiningandAnalysi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51511" y="1988840"/>
            <a:ext cx="7135986" cy="4752528"/>
          </a:xfrm>
          <a:prstGeom prst="rect">
            <a:avLst/>
          </a:prstGeom>
          <a:noFill/>
          <a:extLst>
            <a:ext uri="{909E8E84-426E-40DD-AFC4-6F175D3DCCD1}">
              <a14:hiddenFill xmlns:a14="http://schemas.microsoft.com/office/drawing/2010/main">
                <a:solidFill>
                  <a:srgbClr val="FFFFFF"/>
                </a:solidFill>
              </a14:hiddenFill>
            </a:ext>
          </a:extLst>
        </p:spPr>
      </p:pic>
      <p:sp>
        <p:nvSpPr>
          <p:cNvPr id="5" name="下箭头 4"/>
          <p:cNvSpPr/>
          <p:nvPr/>
        </p:nvSpPr>
        <p:spPr>
          <a:xfrm rot="5089359">
            <a:off x="2334155" y="6085326"/>
            <a:ext cx="17692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下箭头 6"/>
          <p:cNvSpPr/>
          <p:nvPr/>
        </p:nvSpPr>
        <p:spPr>
          <a:xfrm rot="7729283">
            <a:off x="2531673" y="5548205"/>
            <a:ext cx="242316"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TextBox 2"/>
          <p:cNvSpPr txBox="1"/>
          <p:nvPr/>
        </p:nvSpPr>
        <p:spPr>
          <a:xfrm>
            <a:off x="3347864" y="6060445"/>
            <a:ext cx="5256584" cy="646331"/>
          </a:xfrm>
          <a:prstGeom prst="rect">
            <a:avLst/>
          </a:prstGeom>
          <a:noFill/>
        </p:spPr>
        <p:txBody>
          <a:bodyPr wrap="square" rtlCol="0">
            <a:spAutoFit/>
          </a:bodyPr>
          <a:lstStyle/>
          <a:p>
            <a:r>
              <a:rPr lang="en-US" altLang="zh-CN" dirty="0" smtClean="0">
                <a:solidFill>
                  <a:prstClr val="black"/>
                </a:solidFill>
              </a:rPr>
              <a:t>ABDE</a:t>
            </a:r>
            <a:r>
              <a:rPr lang="zh-CN" altLang="en-US" dirty="0" smtClean="0">
                <a:solidFill>
                  <a:prstClr val="black"/>
                </a:solidFill>
              </a:rPr>
              <a:t>是最大频繁项集，也是闭频繁项集，</a:t>
            </a:r>
            <a:r>
              <a:rPr lang="en-US" altLang="zh-CN" dirty="0" smtClean="0">
                <a:solidFill>
                  <a:prstClr val="black"/>
                </a:solidFill>
              </a:rPr>
              <a:t>ABE</a:t>
            </a:r>
            <a:r>
              <a:rPr lang="zh-CN" altLang="en-US" dirty="0" smtClean="0">
                <a:solidFill>
                  <a:prstClr val="black"/>
                </a:solidFill>
              </a:rPr>
              <a:t>是闭频繁项集，但不是最大频繁项集</a:t>
            </a:r>
            <a:endParaRPr lang="zh-CN" altLang="en-US" dirty="0">
              <a:solidFill>
                <a:prstClr val="black"/>
              </a:solidFill>
            </a:endParaRPr>
          </a:p>
        </p:txBody>
      </p:sp>
    </p:spTree>
    <p:extLst>
      <p:ext uri="{BB962C8B-B14F-4D97-AF65-F5344CB8AC3E}">
        <p14:creationId xmlns:p14="http://schemas.microsoft.com/office/powerpoint/2010/main" val="12138509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在下面的数据库中</a:t>
            </a:r>
            <a:r>
              <a:rPr lang="en-US" altLang="zh-CN" dirty="0" smtClean="0">
                <a:latin typeface="Times New Roman" panose="02020603050405020304" pitchFamily="18" charset="0"/>
                <a:cs typeface="Times New Roman" panose="02020603050405020304" pitchFamily="18" charset="0"/>
              </a:rPr>
              <a:t>t(AB)=1345, c(AB)=</a:t>
            </a:r>
            <a:r>
              <a:rPr lang="en-US" altLang="zh-CN" dirty="0" err="1" smtClean="0">
                <a:latin typeface="Times New Roman" panose="02020603050405020304" pitchFamily="18" charset="0"/>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(t(AB))=</a:t>
            </a:r>
            <a:r>
              <a:rPr lang="en-US" altLang="zh-CN" dirty="0" err="1" smtClean="0">
                <a:latin typeface="Times New Roman" panose="02020603050405020304" pitchFamily="18" charset="0"/>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(1345)=ABE</a:t>
            </a:r>
            <a:endParaRPr lang="zh-CN" altLang="en-US" dirty="0">
              <a:latin typeface="Times New Roman" panose="02020603050405020304" pitchFamily="18" charset="0"/>
              <a:cs typeface="Times New Roman" panose="02020603050405020304" pitchFamily="18" charset="0"/>
            </a:endParaRPr>
          </a:p>
        </p:txBody>
      </p:sp>
      <p:pic>
        <p:nvPicPr>
          <p:cNvPr id="4" name="Picture 2" descr="C:\Users\jiecaozi\AppData\Local\Temp\360zip$Temp\360$0\Figure8_1-DataMiningandAnaly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962" y="4149080"/>
            <a:ext cx="7326785" cy="2322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63583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闭包</a:t>
            </a:r>
            <a:r>
              <a:rPr lang="zh-CN" altLang="en-US" dirty="0" smtClean="0"/>
              <a:t>算子性质</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a:t>闭包</a:t>
            </a:r>
            <a:r>
              <a:rPr lang="zh-CN" altLang="en-US" dirty="0" smtClean="0"/>
              <a:t>算子是将项集映射到项集，且满足下面三个特性：</a:t>
            </a:r>
            <a:endParaRPr lang="en-US" altLang="zh-CN" dirty="0" smtClean="0"/>
          </a:p>
          <a:p>
            <a:pPr marL="1062180" indent="-342900">
              <a:lnSpc>
                <a:spcPct val="120000"/>
              </a:lnSpc>
              <a:buFont typeface="Wingdings" panose="05000000000000000000" pitchFamily="2" charset="2"/>
              <a:buChar char="Ø"/>
            </a:pPr>
            <a:r>
              <a:rPr lang="zh-CN" altLang="en-US" sz="2400" dirty="0" smtClean="0"/>
              <a:t>递增</a:t>
            </a:r>
            <a:r>
              <a:rPr lang="en-US" altLang="zh-CN" sz="2400" dirty="0" smtClean="0"/>
              <a:t>(extensive</a:t>
            </a:r>
            <a:r>
              <a:rPr lang="en-US" altLang="zh-CN" sz="2400" dirty="0"/>
              <a:t>)</a:t>
            </a:r>
            <a:r>
              <a:rPr lang="zh-CN" altLang="en-US" sz="2400" dirty="0" smtClean="0"/>
              <a:t>：               ，由于</a:t>
            </a:r>
            <a:r>
              <a:rPr lang="en-US" altLang="zh-CN" sz="2400" dirty="0"/>
              <a:t>c(X)</a:t>
            </a:r>
            <a:r>
              <a:rPr lang="zh-CN" altLang="en-US" sz="2400" dirty="0"/>
              <a:t>表示包含项集</a:t>
            </a:r>
            <a:r>
              <a:rPr lang="en-US" altLang="zh-CN" sz="2400" dirty="0"/>
              <a:t>X</a:t>
            </a:r>
            <a:r>
              <a:rPr lang="zh-CN" altLang="en-US" sz="2400" dirty="0"/>
              <a:t>的那些事务中所共同包含的项的</a:t>
            </a:r>
            <a:r>
              <a:rPr lang="zh-CN" altLang="en-US" sz="2400" dirty="0" smtClean="0"/>
              <a:t>集合，而这些事务首先肯定同时包含项集</a:t>
            </a:r>
            <a:r>
              <a:rPr lang="en-US" altLang="zh-CN" sz="2400" dirty="0" smtClean="0"/>
              <a:t>X</a:t>
            </a:r>
            <a:r>
              <a:rPr lang="zh-CN" altLang="en-US" sz="2400" dirty="0" smtClean="0"/>
              <a:t>，同时它们还有可能包含其他的项，所以                  。</a:t>
            </a:r>
            <a:endParaRPr lang="en-US" altLang="zh-CN" sz="2400" dirty="0" smtClean="0"/>
          </a:p>
          <a:p>
            <a:pPr marL="1062180" indent="-342900">
              <a:lnSpc>
                <a:spcPct val="120000"/>
              </a:lnSpc>
              <a:buFont typeface="Wingdings" panose="05000000000000000000" pitchFamily="2" charset="2"/>
              <a:buChar char="Ø"/>
            </a:pPr>
            <a:r>
              <a:rPr lang="zh-CN" altLang="en-US" sz="2400" dirty="0" smtClean="0"/>
              <a:t>单调</a:t>
            </a:r>
            <a:r>
              <a:rPr lang="en-US" altLang="zh-CN" sz="2400" dirty="0" smtClean="0"/>
              <a:t>(monotonic)</a:t>
            </a:r>
            <a:r>
              <a:rPr lang="zh-CN" altLang="en-US" sz="2400" dirty="0" smtClean="0"/>
              <a:t>：                                            ，如果                 ，那么包含</a:t>
            </a:r>
            <a:r>
              <a:rPr lang="en-US" altLang="zh-CN" sz="2400" dirty="0" err="1" smtClean="0"/>
              <a:t>X</a:t>
            </a:r>
            <a:r>
              <a:rPr lang="en-US" altLang="zh-CN" sz="2400" baseline="-25000" dirty="0" err="1" smtClean="0"/>
              <a:t>j</a:t>
            </a:r>
            <a:r>
              <a:rPr lang="zh-CN" altLang="en-US" sz="2400" dirty="0" smtClean="0"/>
              <a:t>的那些事务一定包含</a:t>
            </a:r>
            <a:r>
              <a:rPr lang="en-US" altLang="zh-CN" sz="2400" dirty="0" smtClean="0"/>
              <a:t>X</a:t>
            </a:r>
            <a:r>
              <a:rPr lang="en-US" altLang="zh-CN" sz="2400" baseline="-25000" dirty="0" smtClean="0"/>
              <a:t>i</a:t>
            </a:r>
            <a:r>
              <a:rPr lang="zh-CN" altLang="en-US" sz="2400" dirty="0" smtClean="0"/>
              <a:t>，即                       </a:t>
            </a:r>
            <a:r>
              <a:rPr lang="zh-CN" altLang="en-US" sz="2400" dirty="0"/>
              <a:t>，</a:t>
            </a:r>
            <a:r>
              <a:rPr lang="zh-CN" altLang="en-US" sz="2400" dirty="0" smtClean="0"/>
              <a:t>那么</a:t>
            </a:r>
            <a:r>
              <a:rPr lang="zh-CN" altLang="en-US" sz="2400" dirty="0">
                <a:solidFill>
                  <a:prstClr val="black"/>
                </a:solidFill>
              </a:rPr>
              <a:t>包含</a:t>
            </a:r>
            <a:r>
              <a:rPr lang="en-US" altLang="zh-CN" sz="2400" dirty="0">
                <a:solidFill>
                  <a:prstClr val="black"/>
                </a:solidFill>
              </a:rPr>
              <a:t>X</a:t>
            </a:r>
            <a:r>
              <a:rPr lang="en-US" altLang="zh-CN" sz="2400" baseline="-25000" dirty="0">
                <a:solidFill>
                  <a:prstClr val="black"/>
                </a:solidFill>
              </a:rPr>
              <a:t>i</a:t>
            </a:r>
            <a:r>
              <a:rPr lang="zh-CN" altLang="en-US" sz="2400" dirty="0" smtClean="0"/>
              <a:t>的</a:t>
            </a:r>
            <a:r>
              <a:rPr lang="zh-CN" altLang="en-US" sz="2400" dirty="0"/>
              <a:t>那些</a:t>
            </a:r>
            <a:r>
              <a:rPr lang="zh-CN" altLang="en-US" sz="2400" dirty="0" smtClean="0"/>
              <a:t>事务中所共同包含的项一定也包含在</a:t>
            </a:r>
            <a:r>
              <a:rPr lang="zh-CN" altLang="en-US" sz="2400" dirty="0">
                <a:solidFill>
                  <a:prstClr val="black"/>
                </a:solidFill>
              </a:rPr>
              <a:t>包含</a:t>
            </a:r>
            <a:r>
              <a:rPr lang="en-US" altLang="zh-CN" sz="2400" dirty="0" err="1">
                <a:solidFill>
                  <a:prstClr val="black"/>
                </a:solidFill>
              </a:rPr>
              <a:t>X</a:t>
            </a:r>
            <a:r>
              <a:rPr lang="en-US" altLang="zh-CN" sz="2400" baseline="-25000" dirty="0" err="1">
                <a:solidFill>
                  <a:prstClr val="black"/>
                </a:solidFill>
              </a:rPr>
              <a:t>j</a:t>
            </a:r>
            <a:r>
              <a:rPr lang="zh-CN" altLang="en-US" sz="2400" dirty="0">
                <a:solidFill>
                  <a:prstClr val="black"/>
                </a:solidFill>
              </a:rPr>
              <a:t>的那些</a:t>
            </a:r>
            <a:r>
              <a:rPr lang="zh-CN" altLang="en-US" sz="2400" dirty="0" smtClean="0">
                <a:solidFill>
                  <a:prstClr val="black"/>
                </a:solidFill>
              </a:rPr>
              <a:t>事务中，即</a:t>
            </a:r>
            <a:endParaRPr lang="zh-CN" altLang="en-US" sz="2400" dirty="0"/>
          </a:p>
        </p:txBody>
      </p:sp>
      <p:graphicFrame>
        <p:nvGraphicFramePr>
          <p:cNvPr id="4" name="对象 3"/>
          <p:cNvGraphicFramePr>
            <a:graphicFrameLocks noChangeAspect="1"/>
          </p:cNvGraphicFramePr>
          <p:nvPr>
            <p:extLst>
              <p:ext uri="{D42A27DB-BD31-4B8C-83A1-F6EECF244321}">
                <p14:modId xmlns:p14="http://schemas.microsoft.com/office/powerpoint/2010/main" val="1768777651"/>
              </p:ext>
            </p:extLst>
          </p:nvPr>
        </p:nvGraphicFramePr>
        <p:xfrm>
          <a:off x="3851920" y="2492896"/>
          <a:ext cx="1368152" cy="506723"/>
        </p:xfrm>
        <a:graphic>
          <a:graphicData uri="http://schemas.openxmlformats.org/presentationml/2006/ole">
            <mc:AlternateContent xmlns:mc="http://schemas.openxmlformats.org/markup-compatibility/2006">
              <mc:Choice xmlns:v="urn:schemas-microsoft-com:vml" Requires="v">
                <p:oleObj spid="_x0000_s56322" name="Equation" r:id="rId3" imgW="685800" imgH="253800" progId="Equation.DSMT4">
                  <p:embed/>
                </p:oleObj>
              </mc:Choice>
              <mc:Fallback>
                <p:oleObj name="Equation" r:id="rId3" imgW="685800" imgH="253800" progId="Equation.DSMT4">
                  <p:embed/>
                  <p:pic>
                    <p:nvPicPr>
                      <p:cNvPr id="0" name=""/>
                      <p:cNvPicPr/>
                      <p:nvPr/>
                    </p:nvPicPr>
                    <p:blipFill>
                      <a:blip r:embed="rId4"/>
                      <a:stretch>
                        <a:fillRect/>
                      </a:stretch>
                    </p:blipFill>
                    <p:spPr>
                      <a:xfrm>
                        <a:off x="3851920" y="2492896"/>
                        <a:ext cx="1368152" cy="50672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981188710"/>
              </p:ext>
            </p:extLst>
          </p:nvPr>
        </p:nvGraphicFramePr>
        <p:xfrm>
          <a:off x="3491880" y="3861048"/>
          <a:ext cx="1368425" cy="506412"/>
        </p:xfrm>
        <a:graphic>
          <a:graphicData uri="http://schemas.openxmlformats.org/presentationml/2006/ole">
            <mc:AlternateContent xmlns:mc="http://schemas.openxmlformats.org/markup-compatibility/2006">
              <mc:Choice xmlns:v="urn:schemas-microsoft-com:vml" Requires="v">
                <p:oleObj spid="_x0000_s56323" name="Equation" r:id="rId5" imgW="685800" imgH="253800" progId="Equation.DSMT4">
                  <p:embed/>
                </p:oleObj>
              </mc:Choice>
              <mc:Fallback>
                <p:oleObj name="Equation" r:id="rId5" imgW="685800" imgH="253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880" y="3861048"/>
                        <a:ext cx="13684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467199822"/>
              </p:ext>
            </p:extLst>
          </p:nvPr>
        </p:nvGraphicFramePr>
        <p:xfrm>
          <a:off x="4139952" y="4365104"/>
          <a:ext cx="3322187" cy="504056"/>
        </p:xfrm>
        <a:graphic>
          <a:graphicData uri="http://schemas.openxmlformats.org/presentationml/2006/ole">
            <mc:AlternateContent xmlns:mc="http://schemas.openxmlformats.org/markup-compatibility/2006">
              <mc:Choice xmlns:v="urn:schemas-microsoft-com:vml" Requires="v">
                <p:oleObj spid="_x0000_s56324" name="Equation" r:id="rId7" imgW="1841400" imgH="279360" progId="Equation.DSMT4">
                  <p:embed/>
                </p:oleObj>
              </mc:Choice>
              <mc:Fallback>
                <p:oleObj name="Equation" r:id="rId7" imgW="1841400" imgH="279360" progId="Equation.DSMT4">
                  <p:embed/>
                  <p:pic>
                    <p:nvPicPr>
                      <p:cNvPr id="0" name=""/>
                      <p:cNvPicPr/>
                      <p:nvPr/>
                    </p:nvPicPr>
                    <p:blipFill>
                      <a:blip r:embed="rId8"/>
                      <a:stretch>
                        <a:fillRect/>
                      </a:stretch>
                    </p:blipFill>
                    <p:spPr>
                      <a:xfrm>
                        <a:off x="4139952" y="4365104"/>
                        <a:ext cx="3322187" cy="504056"/>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051466583"/>
              </p:ext>
            </p:extLst>
          </p:nvPr>
        </p:nvGraphicFramePr>
        <p:xfrm>
          <a:off x="1979712" y="4797152"/>
          <a:ext cx="1236663" cy="434975"/>
        </p:xfrm>
        <a:graphic>
          <a:graphicData uri="http://schemas.openxmlformats.org/presentationml/2006/ole">
            <mc:AlternateContent xmlns:mc="http://schemas.openxmlformats.org/markup-compatibility/2006">
              <mc:Choice xmlns:v="urn:schemas-microsoft-com:vml" Requires="v">
                <p:oleObj spid="_x0000_s56325" name="Equation" r:id="rId9" imgW="685800" imgH="241200" progId="Equation.DSMT4">
                  <p:embed/>
                </p:oleObj>
              </mc:Choice>
              <mc:Fallback>
                <p:oleObj name="Equation" r:id="rId9" imgW="685800" imgH="241200" progId="Equation.DSMT4">
                  <p:embed/>
                  <p:pic>
                    <p:nvPicPr>
                      <p:cNvPr id="0" name=""/>
                      <p:cNvPicPr>
                        <a:picLocks noChangeAspect="1" noChangeArrowheads="1"/>
                      </p:cNvPicPr>
                      <p:nvPr/>
                    </p:nvPicPr>
                    <p:blipFill>
                      <a:blip r:embed="rId10"/>
                      <a:srcRect/>
                      <a:stretch>
                        <a:fillRect/>
                      </a:stretch>
                    </p:blipFill>
                    <p:spPr bwMode="auto">
                      <a:xfrm>
                        <a:off x="1979712" y="4797152"/>
                        <a:ext cx="1236663"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752669310"/>
              </p:ext>
            </p:extLst>
          </p:nvPr>
        </p:nvGraphicFramePr>
        <p:xfrm>
          <a:off x="1979712" y="5229200"/>
          <a:ext cx="1695462" cy="504056"/>
        </p:xfrm>
        <a:graphic>
          <a:graphicData uri="http://schemas.openxmlformats.org/presentationml/2006/ole">
            <mc:AlternateContent xmlns:mc="http://schemas.openxmlformats.org/markup-compatibility/2006">
              <mc:Choice xmlns:v="urn:schemas-microsoft-com:vml" Requires="v">
                <p:oleObj spid="_x0000_s56326" name="Equation" r:id="rId11" imgW="939600" imgH="279360" progId="Equation.DSMT4">
                  <p:embed/>
                </p:oleObj>
              </mc:Choice>
              <mc:Fallback>
                <p:oleObj name="Equation" r:id="rId11" imgW="939600" imgH="279360" progId="Equation.DSMT4">
                  <p:embed/>
                  <p:pic>
                    <p:nvPicPr>
                      <p:cNvPr id="0" name=""/>
                      <p:cNvPicPr/>
                      <p:nvPr/>
                    </p:nvPicPr>
                    <p:blipFill>
                      <a:blip r:embed="rId12"/>
                      <a:stretch>
                        <a:fillRect/>
                      </a:stretch>
                    </p:blipFill>
                    <p:spPr>
                      <a:xfrm>
                        <a:off x="1979712" y="5229200"/>
                        <a:ext cx="1695462" cy="504056"/>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96422212"/>
              </p:ext>
            </p:extLst>
          </p:nvPr>
        </p:nvGraphicFramePr>
        <p:xfrm>
          <a:off x="1691680" y="6165304"/>
          <a:ext cx="1763713" cy="503238"/>
        </p:xfrm>
        <a:graphic>
          <a:graphicData uri="http://schemas.openxmlformats.org/presentationml/2006/ole">
            <mc:AlternateContent xmlns:mc="http://schemas.openxmlformats.org/markup-compatibility/2006">
              <mc:Choice xmlns:v="urn:schemas-microsoft-com:vml" Requires="v">
                <p:oleObj spid="_x0000_s56327" name="Equation" r:id="rId13" imgW="977760" imgH="279360" progId="Equation.DSMT4">
                  <p:embed/>
                </p:oleObj>
              </mc:Choice>
              <mc:Fallback>
                <p:oleObj name="Equation" r:id="rId13" imgW="977760" imgH="279360" progId="Equation.DSMT4">
                  <p:embed/>
                  <p:pic>
                    <p:nvPicPr>
                      <p:cNvPr id="0" name=""/>
                      <p:cNvPicPr>
                        <a:picLocks noChangeAspect="1" noChangeArrowheads="1"/>
                      </p:cNvPicPr>
                      <p:nvPr/>
                    </p:nvPicPr>
                    <p:blipFill>
                      <a:blip r:embed="rId14"/>
                      <a:srcRect/>
                      <a:stretch>
                        <a:fillRect/>
                      </a:stretch>
                    </p:blipFill>
                    <p:spPr bwMode="auto">
                      <a:xfrm>
                        <a:off x="1691680" y="6165304"/>
                        <a:ext cx="17637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627060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闭包算子性质</a:t>
            </a:r>
          </a:p>
        </p:txBody>
      </p:sp>
      <p:sp>
        <p:nvSpPr>
          <p:cNvPr id="3" name="内容占位符 2"/>
          <p:cNvSpPr>
            <a:spLocks noGrp="1"/>
          </p:cNvSpPr>
          <p:nvPr>
            <p:ph idx="1"/>
          </p:nvPr>
        </p:nvSpPr>
        <p:spPr/>
        <p:txBody>
          <a:bodyPr>
            <a:normAutofit/>
          </a:bodyPr>
          <a:lstStyle/>
          <a:p>
            <a:pPr marL="1062180" indent="-342900">
              <a:lnSpc>
                <a:spcPct val="120000"/>
              </a:lnSpc>
              <a:buFont typeface="Wingdings" panose="05000000000000000000" pitchFamily="2" charset="2"/>
              <a:buChar char="Ø"/>
            </a:pPr>
            <a:r>
              <a:rPr lang="zh-CN" altLang="en-US" sz="2400" dirty="0"/>
              <a:t>幂等</a:t>
            </a:r>
            <a:r>
              <a:rPr lang="en-US" altLang="zh-CN" sz="2400" dirty="0"/>
              <a:t>(idempotent)</a:t>
            </a:r>
            <a:r>
              <a:rPr lang="zh-CN" altLang="en-US" sz="2400" dirty="0"/>
              <a:t>：</a:t>
            </a:r>
            <a:r>
              <a:rPr lang="en-US" altLang="zh-CN" sz="2400" dirty="0"/>
              <a:t>c(c(X))=c(X),</a:t>
            </a:r>
            <a:r>
              <a:rPr lang="zh-CN" altLang="en-US" sz="2400" dirty="0"/>
              <a:t>由于</a:t>
            </a:r>
            <a:r>
              <a:rPr lang="en-US" altLang="zh-CN" sz="2400" dirty="0"/>
              <a:t>t(X)</a:t>
            </a:r>
            <a:r>
              <a:rPr lang="zh-CN" altLang="en-US" sz="2400" dirty="0"/>
              <a:t>表示含有</a:t>
            </a:r>
            <a:r>
              <a:rPr lang="en-US" altLang="zh-CN" sz="2400" dirty="0"/>
              <a:t>X</a:t>
            </a:r>
            <a:r>
              <a:rPr lang="zh-CN" altLang="en-US" sz="2400" dirty="0"/>
              <a:t>的那些事务，而</a:t>
            </a:r>
            <a:r>
              <a:rPr lang="en-US" altLang="zh-CN" sz="2400" dirty="0"/>
              <a:t>c(X)</a:t>
            </a:r>
            <a:r>
              <a:rPr lang="zh-CN" altLang="en-US" sz="2400" dirty="0"/>
              <a:t>表示这些事务共同包含的所有项的集合，所以</a:t>
            </a:r>
            <a:r>
              <a:rPr lang="en-US" altLang="zh-CN" sz="2400" dirty="0"/>
              <a:t>c(X)</a:t>
            </a:r>
            <a:r>
              <a:rPr lang="zh-CN" altLang="en-US" sz="2400" dirty="0"/>
              <a:t>和</a:t>
            </a:r>
            <a:r>
              <a:rPr lang="en-US" altLang="zh-CN" sz="2400" dirty="0"/>
              <a:t>X</a:t>
            </a:r>
            <a:r>
              <a:rPr lang="zh-CN" altLang="en-US" sz="2400" dirty="0"/>
              <a:t>可能不相等，即</a:t>
            </a:r>
            <a:r>
              <a:rPr lang="en-US" altLang="zh-CN" sz="2400" dirty="0"/>
              <a:t>c(X)</a:t>
            </a:r>
            <a:r>
              <a:rPr lang="zh-CN" altLang="en-US" sz="2400" dirty="0"/>
              <a:t>加入了这些事务中共同含有而不包括在</a:t>
            </a:r>
            <a:r>
              <a:rPr lang="en-US" altLang="zh-CN" sz="2400" dirty="0"/>
              <a:t>X</a:t>
            </a:r>
            <a:r>
              <a:rPr lang="zh-CN" altLang="en-US" sz="2400" dirty="0"/>
              <a:t>中的项，但</a:t>
            </a:r>
            <a:r>
              <a:rPr lang="en-US" altLang="zh-CN" sz="2400" dirty="0"/>
              <a:t>c(X)</a:t>
            </a:r>
            <a:r>
              <a:rPr lang="zh-CN" altLang="en-US" sz="2400" dirty="0"/>
              <a:t>已经是共同包含的所有项的集合，所以</a:t>
            </a:r>
            <a:r>
              <a:rPr lang="en-US" altLang="zh-CN" sz="2400" dirty="0"/>
              <a:t>c(c(X))</a:t>
            </a:r>
            <a:r>
              <a:rPr lang="zh-CN" altLang="en-US" sz="2400" dirty="0"/>
              <a:t>不可能再加入新的项了，所以</a:t>
            </a:r>
            <a:r>
              <a:rPr lang="en-US" altLang="zh-CN" sz="2400" dirty="0"/>
              <a:t>c(c(X))=c(X)</a:t>
            </a:r>
            <a:r>
              <a:rPr lang="zh-CN" altLang="en-US" sz="2400" dirty="0"/>
              <a:t>。</a:t>
            </a:r>
          </a:p>
        </p:txBody>
      </p:sp>
    </p:spTree>
    <p:extLst>
      <p:ext uri="{BB962C8B-B14F-4D97-AF65-F5344CB8AC3E}">
        <p14:creationId xmlns:p14="http://schemas.microsoft.com/office/powerpoint/2010/main" val="26765074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在下面的数据库中</a:t>
            </a:r>
            <a:r>
              <a:rPr lang="en-US" altLang="zh-CN" dirty="0" smtClean="0">
                <a:latin typeface="Times New Roman" panose="02020603050405020304" pitchFamily="18" charset="0"/>
                <a:cs typeface="Times New Roman" panose="02020603050405020304" pitchFamily="18" charset="0"/>
              </a:rPr>
              <a:t>c(AB)=</a:t>
            </a:r>
            <a:r>
              <a:rPr lang="en-US" altLang="zh-CN" dirty="0" err="1" smtClean="0">
                <a:latin typeface="Times New Roman" panose="02020603050405020304" pitchFamily="18" charset="0"/>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(t(AB))=</a:t>
            </a:r>
            <a:r>
              <a:rPr lang="en-US" altLang="zh-CN" dirty="0" err="1" smtClean="0">
                <a:latin typeface="Times New Roman" panose="02020603050405020304" pitchFamily="18" charset="0"/>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(1345)=ABE</a:t>
            </a:r>
            <a:r>
              <a:rPr lang="zh-CN" altLang="en-US" dirty="0" smtClean="0">
                <a:latin typeface="Times New Roman" panose="02020603050405020304" pitchFamily="18" charset="0"/>
                <a:cs typeface="Times New Roman" panose="02020603050405020304" pitchFamily="18" charset="0"/>
              </a:rPr>
              <a:t>，有</a:t>
            </a: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en-US" altLang="zh-CN" dirty="0">
              <a:latin typeface="Times New Roman" panose="02020603050405020304" pitchFamily="18" charset="0"/>
              <a:cs typeface="Times New Roman" panose="02020603050405020304" pitchFamily="18" charset="0"/>
            </a:endParaRPr>
          </a:p>
          <a:p>
            <a:pPr>
              <a:lnSpc>
                <a:spcPct val="120000"/>
              </a:lnSpc>
            </a:pPr>
            <a:endParaRPr lang="zh-CN" altLang="en-US" dirty="0">
              <a:latin typeface="Times New Roman" panose="02020603050405020304" pitchFamily="18" charset="0"/>
              <a:cs typeface="Times New Roman" panose="02020603050405020304" pitchFamily="18" charset="0"/>
            </a:endParaRPr>
          </a:p>
        </p:txBody>
      </p:sp>
      <p:pic>
        <p:nvPicPr>
          <p:cNvPr id="4" name="Picture 2" descr="C:\Users\jiecaozi\AppData\Local\Temp\360zip$Temp\360$0\Figure8_1-DataMiningandAnalysi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961" y="4446392"/>
            <a:ext cx="7326785" cy="23227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对象 4"/>
          <p:cNvGraphicFramePr>
            <a:graphicFrameLocks noChangeAspect="1"/>
          </p:cNvGraphicFramePr>
          <p:nvPr>
            <p:extLst>
              <p:ext uri="{D42A27DB-BD31-4B8C-83A1-F6EECF244321}">
                <p14:modId xmlns:p14="http://schemas.microsoft.com/office/powerpoint/2010/main" val="3226590547"/>
              </p:ext>
            </p:extLst>
          </p:nvPr>
        </p:nvGraphicFramePr>
        <p:xfrm>
          <a:off x="779962" y="2420888"/>
          <a:ext cx="1579101" cy="415553"/>
        </p:xfrm>
        <a:graphic>
          <a:graphicData uri="http://schemas.openxmlformats.org/presentationml/2006/ole">
            <mc:AlternateContent xmlns:mc="http://schemas.openxmlformats.org/markup-compatibility/2006">
              <mc:Choice xmlns:v="urn:schemas-microsoft-com:vml" Requires="v">
                <p:oleObj spid="_x0000_s57346" name="Equation" r:id="rId4" imgW="723600" imgH="190440" progId="Equation.DSMT4">
                  <p:embed/>
                </p:oleObj>
              </mc:Choice>
              <mc:Fallback>
                <p:oleObj name="Equation" r:id="rId4" imgW="723600" imgH="190440" progId="Equation.DSMT4">
                  <p:embed/>
                  <p:pic>
                    <p:nvPicPr>
                      <p:cNvPr id="0" name=""/>
                      <p:cNvPicPr/>
                      <p:nvPr/>
                    </p:nvPicPr>
                    <p:blipFill>
                      <a:blip r:embed="rId5"/>
                      <a:stretch>
                        <a:fillRect/>
                      </a:stretch>
                    </p:blipFill>
                    <p:spPr>
                      <a:xfrm>
                        <a:off x="779962" y="2420888"/>
                        <a:ext cx="1579101" cy="41555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003447901"/>
              </p:ext>
            </p:extLst>
          </p:nvPr>
        </p:nvGraphicFramePr>
        <p:xfrm>
          <a:off x="779961" y="2924944"/>
          <a:ext cx="4954151" cy="576064"/>
        </p:xfrm>
        <a:graphic>
          <a:graphicData uri="http://schemas.openxmlformats.org/presentationml/2006/ole">
            <mc:AlternateContent xmlns:mc="http://schemas.openxmlformats.org/markup-compatibility/2006">
              <mc:Choice xmlns:v="urn:schemas-microsoft-com:vml" Requires="v">
                <p:oleObj spid="_x0000_s57347" name="Equation" r:id="rId6" imgW="2184120" imgH="253800" progId="Equation.DSMT4">
                  <p:embed/>
                </p:oleObj>
              </mc:Choice>
              <mc:Fallback>
                <p:oleObj name="Equation" r:id="rId6" imgW="2184120" imgH="253800" progId="Equation.DSMT4">
                  <p:embed/>
                  <p:pic>
                    <p:nvPicPr>
                      <p:cNvPr id="0" name=""/>
                      <p:cNvPicPr/>
                      <p:nvPr/>
                    </p:nvPicPr>
                    <p:blipFill>
                      <a:blip r:embed="rId7"/>
                      <a:stretch>
                        <a:fillRect/>
                      </a:stretch>
                    </p:blipFill>
                    <p:spPr>
                      <a:xfrm>
                        <a:off x="779961" y="2924944"/>
                        <a:ext cx="4954151" cy="576064"/>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082215399"/>
              </p:ext>
            </p:extLst>
          </p:nvPr>
        </p:nvGraphicFramePr>
        <p:xfrm>
          <a:off x="779961" y="3573016"/>
          <a:ext cx="4612112" cy="504056"/>
        </p:xfrm>
        <a:graphic>
          <a:graphicData uri="http://schemas.openxmlformats.org/presentationml/2006/ole">
            <mc:AlternateContent xmlns:mc="http://schemas.openxmlformats.org/markup-compatibility/2006">
              <mc:Choice xmlns:v="urn:schemas-microsoft-com:vml" Requires="v">
                <p:oleObj spid="_x0000_s57348" name="Equation" r:id="rId8" imgW="2323800" imgH="253800" progId="Equation.DSMT4">
                  <p:embed/>
                </p:oleObj>
              </mc:Choice>
              <mc:Fallback>
                <p:oleObj name="Equation" r:id="rId8" imgW="2323800" imgH="253800" progId="Equation.DSMT4">
                  <p:embed/>
                  <p:pic>
                    <p:nvPicPr>
                      <p:cNvPr id="0" name=""/>
                      <p:cNvPicPr/>
                      <p:nvPr/>
                    </p:nvPicPr>
                    <p:blipFill>
                      <a:blip r:embed="rId9"/>
                      <a:stretch>
                        <a:fillRect/>
                      </a:stretch>
                    </p:blipFill>
                    <p:spPr>
                      <a:xfrm>
                        <a:off x="779961" y="3573016"/>
                        <a:ext cx="4612112" cy="504056"/>
                      </a:xfrm>
                      <a:prstGeom prst="rect">
                        <a:avLst/>
                      </a:prstGeom>
                    </p:spPr>
                  </p:pic>
                </p:oleObj>
              </mc:Fallback>
            </mc:AlternateContent>
          </a:graphicData>
        </a:graphic>
      </p:graphicFrame>
      <p:sp>
        <p:nvSpPr>
          <p:cNvPr id="8" name="矩形标注 7"/>
          <p:cNvSpPr/>
          <p:nvPr/>
        </p:nvSpPr>
        <p:spPr>
          <a:xfrm>
            <a:off x="2987824" y="1251780"/>
            <a:ext cx="914400" cy="612648"/>
          </a:xfrm>
          <a:prstGeom prst="wedgeRectCallout">
            <a:avLst>
              <a:gd name="adj1" fmla="val -109722"/>
              <a:gd name="adj2" fmla="val 1785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white"/>
                </a:solidFill>
              </a:rPr>
              <a:t>递增</a:t>
            </a:r>
            <a:endParaRPr lang="zh-CN" altLang="en-US" dirty="0">
              <a:solidFill>
                <a:prstClr val="white"/>
              </a:solidFill>
            </a:endParaRPr>
          </a:p>
        </p:txBody>
      </p:sp>
      <p:sp>
        <p:nvSpPr>
          <p:cNvPr id="9" name="矩形标注 8"/>
          <p:cNvSpPr/>
          <p:nvPr/>
        </p:nvSpPr>
        <p:spPr>
          <a:xfrm>
            <a:off x="6732240" y="2989447"/>
            <a:ext cx="914400" cy="612648"/>
          </a:xfrm>
          <a:prstGeom prst="wedgeRectCallout">
            <a:avLst>
              <a:gd name="adj1" fmla="val -154167"/>
              <a:gd name="adj2" fmla="val -14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white"/>
                </a:solidFill>
              </a:rPr>
              <a:t>单调</a:t>
            </a:r>
            <a:endParaRPr lang="zh-CN" altLang="en-US" dirty="0">
              <a:solidFill>
                <a:prstClr val="white"/>
              </a:solidFill>
            </a:endParaRPr>
          </a:p>
        </p:txBody>
      </p:sp>
      <p:sp>
        <p:nvSpPr>
          <p:cNvPr id="10" name="矩形标注 9"/>
          <p:cNvSpPr/>
          <p:nvPr/>
        </p:nvSpPr>
        <p:spPr>
          <a:xfrm>
            <a:off x="5817840" y="4428713"/>
            <a:ext cx="914400" cy="612648"/>
          </a:xfrm>
          <a:prstGeom prst="wedgeRectCallout">
            <a:avLst>
              <a:gd name="adj1" fmla="val -124008"/>
              <a:gd name="adj2" fmla="val -1175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white"/>
                </a:solidFill>
              </a:rPr>
              <a:t>幂等</a:t>
            </a:r>
            <a:endParaRPr lang="zh-CN" altLang="en-US" dirty="0">
              <a:solidFill>
                <a:prstClr val="white"/>
              </a:solidFill>
            </a:endParaRPr>
          </a:p>
        </p:txBody>
      </p:sp>
    </p:spTree>
    <p:extLst>
      <p:ext uri="{BB962C8B-B14F-4D97-AF65-F5344CB8AC3E}">
        <p14:creationId xmlns:p14="http://schemas.microsoft.com/office/powerpoint/2010/main" val="27794401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闭频繁项集</a:t>
            </a:r>
            <a:endParaRPr lang="zh-CN" altLang="en-US" dirty="0"/>
          </a:p>
        </p:txBody>
      </p:sp>
      <p:sp>
        <p:nvSpPr>
          <p:cNvPr id="3" name="内容占位符 2"/>
          <p:cNvSpPr>
            <a:spLocks noGrp="1"/>
          </p:cNvSpPr>
          <p:nvPr>
            <p:ph idx="1"/>
          </p:nvPr>
        </p:nvSpPr>
        <p:spPr>
          <a:xfrm>
            <a:off x="457200" y="1935480"/>
            <a:ext cx="8229600" cy="4373840"/>
          </a:xfrm>
        </p:spPr>
        <p:txBody>
          <a:bodyPr/>
          <a:lstStyle/>
          <a:p>
            <a:pPr>
              <a:lnSpc>
                <a:spcPct val="120000"/>
              </a:lnSpc>
            </a:pPr>
            <a:r>
              <a:rPr lang="zh-CN" altLang="en-US" dirty="0"/>
              <a:t>如果</a:t>
            </a:r>
            <a:r>
              <a:rPr lang="en-US" altLang="zh-CN" dirty="0"/>
              <a:t>X</a:t>
            </a:r>
            <a:r>
              <a:rPr lang="zh-CN" altLang="en-US" dirty="0"/>
              <a:t>是闭包算子</a:t>
            </a:r>
            <a:r>
              <a:rPr lang="en-US" altLang="zh-CN" dirty="0"/>
              <a:t>c</a:t>
            </a:r>
            <a:r>
              <a:rPr lang="zh-CN" altLang="en-US" dirty="0"/>
              <a:t>的一个定点</a:t>
            </a:r>
            <a:r>
              <a:rPr lang="en-US" altLang="zh-CN" dirty="0"/>
              <a:t>(fixed-point </a:t>
            </a:r>
            <a:r>
              <a:rPr lang="en-US" altLang="zh-CN" dirty="0" smtClean="0"/>
              <a:t>)</a:t>
            </a:r>
            <a:r>
              <a:rPr lang="zh-CN" altLang="en-US" dirty="0" smtClean="0"/>
              <a:t>，或者说如果项集</a:t>
            </a:r>
            <a:r>
              <a:rPr lang="en-US" altLang="zh-CN" dirty="0" smtClean="0"/>
              <a:t>X</a:t>
            </a:r>
            <a:r>
              <a:rPr lang="zh-CN" altLang="en-US" dirty="0" smtClean="0"/>
              <a:t>满足</a:t>
            </a:r>
            <a:r>
              <a:rPr lang="en-US" altLang="zh-CN" dirty="0" smtClean="0"/>
              <a:t>c(X)=X</a:t>
            </a:r>
            <a:r>
              <a:rPr lang="zh-CN" altLang="en-US" dirty="0" smtClean="0"/>
              <a:t>，则称其为封闭的</a:t>
            </a:r>
            <a:r>
              <a:rPr lang="en-US" altLang="zh-CN" dirty="0" smtClean="0"/>
              <a:t>(closed)</a:t>
            </a:r>
            <a:r>
              <a:rPr lang="zh-CN" altLang="en-US" dirty="0" smtClean="0"/>
              <a:t>。</a:t>
            </a:r>
            <a:endParaRPr lang="en-US" altLang="zh-CN" dirty="0" smtClean="0"/>
          </a:p>
          <a:p>
            <a:pPr>
              <a:lnSpc>
                <a:spcPct val="120000"/>
              </a:lnSpc>
            </a:pPr>
            <a:r>
              <a:rPr lang="zh-CN" altLang="en-US" dirty="0" smtClean="0"/>
              <a:t>如果</a:t>
            </a:r>
            <a:r>
              <a:rPr lang="en-US" altLang="zh-CN" dirty="0" smtClean="0"/>
              <a:t>X</a:t>
            </a:r>
            <a:r>
              <a:rPr lang="zh-CN" altLang="en-US" dirty="0" smtClean="0"/>
              <a:t>与</a:t>
            </a:r>
            <a:r>
              <a:rPr lang="en-US" altLang="zh-CN" dirty="0" smtClean="0"/>
              <a:t>c(X)</a:t>
            </a:r>
            <a:r>
              <a:rPr lang="zh-CN" altLang="en-US" dirty="0" smtClean="0"/>
              <a:t>不相等，那么</a:t>
            </a:r>
            <a:r>
              <a:rPr lang="en-US" altLang="zh-CN" dirty="0" smtClean="0"/>
              <a:t>X</a:t>
            </a:r>
            <a:r>
              <a:rPr lang="zh-CN" altLang="en-US" dirty="0" smtClean="0"/>
              <a:t>是不封闭的，但</a:t>
            </a:r>
            <a:r>
              <a:rPr lang="en-US" altLang="zh-CN" dirty="0" smtClean="0"/>
              <a:t>c(X)</a:t>
            </a:r>
            <a:r>
              <a:rPr lang="zh-CN" altLang="en-US" dirty="0" smtClean="0"/>
              <a:t>称为</a:t>
            </a:r>
            <a:r>
              <a:rPr lang="en-US" altLang="zh-CN" dirty="0" smtClean="0"/>
              <a:t>X</a:t>
            </a:r>
            <a:r>
              <a:rPr lang="zh-CN" altLang="en-US" dirty="0" smtClean="0"/>
              <a:t>的闭包</a:t>
            </a:r>
            <a:r>
              <a:rPr lang="en-US" altLang="zh-CN" dirty="0"/>
              <a:t>(closure)</a:t>
            </a:r>
            <a:r>
              <a:rPr lang="zh-CN" altLang="en-US" dirty="0" smtClean="0"/>
              <a:t>。</a:t>
            </a:r>
            <a:endParaRPr lang="en-US" altLang="zh-CN" dirty="0" smtClean="0"/>
          </a:p>
          <a:p>
            <a:pPr>
              <a:lnSpc>
                <a:spcPct val="120000"/>
              </a:lnSpc>
            </a:pPr>
            <a:r>
              <a:rPr lang="zh-CN" altLang="en-US" dirty="0" smtClean="0"/>
              <a:t>不管</a:t>
            </a:r>
            <a:r>
              <a:rPr lang="en-US" altLang="zh-CN" dirty="0" smtClean="0"/>
              <a:t>X</a:t>
            </a:r>
            <a:r>
              <a:rPr lang="zh-CN" altLang="en-US" dirty="0" smtClean="0"/>
              <a:t>是否是封闭的，都有</a:t>
            </a:r>
            <a:r>
              <a:rPr lang="en-US" altLang="zh-CN" dirty="0" smtClean="0"/>
              <a:t>X</a:t>
            </a:r>
            <a:r>
              <a:rPr lang="zh-CN" altLang="en-US" dirty="0" smtClean="0"/>
              <a:t>和</a:t>
            </a:r>
            <a:r>
              <a:rPr lang="en-US" altLang="zh-CN" dirty="0" smtClean="0"/>
              <a:t>c(X)</a:t>
            </a:r>
            <a:r>
              <a:rPr lang="zh-CN" altLang="en-US" dirty="0" smtClean="0"/>
              <a:t>有相同的事务标识符集，即</a:t>
            </a:r>
            <a:r>
              <a:rPr lang="en-US" altLang="zh-CN" dirty="0" smtClean="0"/>
              <a:t>t(X)=t(c(X))</a:t>
            </a:r>
            <a:r>
              <a:rPr lang="zh-CN" altLang="en-US" dirty="0" smtClean="0"/>
              <a:t>。</a:t>
            </a:r>
            <a:endParaRPr lang="en-US" altLang="zh-CN" dirty="0" smtClean="0"/>
          </a:p>
          <a:p>
            <a:pPr>
              <a:lnSpc>
                <a:spcPct val="120000"/>
              </a:lnSpc>
            </a:pPr>
            <a:r>
              <a:rPr lang="zh-CN" altLang="en-US" dirty="0" smtClean="0"/>
              <a:t>如果</a:t>
            </a:r>
            <a:r>
              <a:rPr lang="zh-CN" altLang="en-US" dirty="0"/>
              <a:t>对于两个</a:t>
            </a:r>
            <a:r>
              <a:rPr lang="zh-CN" altLang="en-US" dirty="0" smtClean="0"/>
              <a:t>项集</a:t>
            </a:r>
            <a:r>
              <a:rPr lang="en-US" altLang="zh-CN" dirty="0" smtClean="0"/>
              <a:t>X,Y</a:t>
            </a:r>
            <a:r>
              <a:rPr lang="zh-CN" altLang="en-US" dirty="0" smtClean="0"/>
              <a:t>有</a:t>
            </a:r>
            <a:r>
              <a:rPr lang="en-US" altLang="zh-CN" dirty="0" smtClean="0"/>
              <a:t>t(X)=t(Y)</a:t>
            </a:r>
            <a:r>
              <a:rPr lang="zh-CN" altLang="en-US" dirty="0" smtClean="0"/>
              <a:t>，同时</a:t>
            </a:r>
            <a:r>
              <a:rPr lang="en-US" altLang="zh-CN" dirty="0" smtClean="0"/>
              <a:t>X</a:t>
            </a:r>
            <a:r>
              <a:rPr lang="zh-CN" altLang="en-US" dirty="0" smtClean="0"/>
              <a:t>是</a:t>
            </a:r>
            <a:r>
              <a:rPr lang="en-US" altLang="zh-CN" dirty="0" smtClean="0"/>
              <a:t>Y</a:t>
            </a:r>
            <a:r>
              <a:rPr lang="zh-CN" altLang="en-US" dirty="0" smtClean="0"/>
              <a:t>的一个真子集，则</a:t>
            </a:r>
            <a:r>
              <a:rPr lang="en-US" altLang="zh-CN" dirty="0" smtClean="0"/>
              <a:t>X</a:t>
            </a:r>
            <a:r>
              <a:rPr lang="zh-CN" altLang="en-US" dirty="0" smtClean="0"/>
              <a:t>一定不是封闭的</a:t>
            </a:r>
            <a:r>
              <a:rPr lang="en-US" altLang="zh-CN" dirty="0" smtClean="0"/>
              <a:t>(</a:t>
            </a:r>
            <a:r>
              <a:rPr lang="zh-CN" altLang="en-US" dirty="0" smtClean="0"/>
              <a:t>证明在下一页</a:t>
            </a:r>
            <a:r>
              <a:rPr lang="en-US" altLang="zh-CN" dirty="0" smtClean="0"/>
              <a:t>)</a:t>
            </a:r>
            <a:r>
              <a:rPr lang="zh-CN" altLang="en-US" dirty="0" smtClean="0"/>
              <a:t>。</a:t>
            </a:r>
            <a:endParaRPr lang="zh-CN" altLang="en-US" dirty="0"/>
          </a:p>
        </p:txBody>
      </p:sp>
    </p:spTree>
    <p:extLst>
      <p:ext uri="{BB962C8B-B14F-4D97-AF65-F5344CB8AC3E}">
        <p14:creationId xmlns:p14="http://schemas.microsoft.com/office/powerpoint/2010/main" val="3159581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对于下面的数据库</a:t>
            </a:r>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对于事务标识符</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面包，牛奶</a:t>
            </a:r>
            <a:r>
              <a:rPr lang="en-US" altLang="zh-CN"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711711006"/>
              </p:ext>
            </p:extLst>
          </p:nvPr>
        </p:nvGraphicFramePr>
        <p:xfrm>
          <a:off x="2195736" y="2492896"/>
          <a:ext cx="4968552" cy="3168354"/>
        </p:xfrm>
        <a:graphic>
          <a:graphicData uri="http://schemas.openxmlformats.org/drawingml/2006/table">
            <a:tbl>
              <a:tblPr firstRow="1" bandRow="1">
                <a:tableStyleId>{5C22544A-7EE6-4342-B048-85BDC9FD1C3A}</a:tableStyleId>
              </a:tblPr>
              <a:tblGrid>
                <a:gridCol w="1361247"/>
                <a:gridCol w="3607305"/>
              </a:tblGrid>
              <a:tr h="528059">
                <a:tc>
                  <a:txBody>
                    <a:bodyPr/>
                    <a:lstStyle/>
                    <a:p>
                      <a:pPr algn="ctr"/>
                      <a:r>
                        <a:rPr lang="en-US" altLang="zh-CN" sz="2200" dirty="0" smtClean="0">
                          <a:latin typeface="Times New Roman" panose="02020603050405020304" pitchFamily="18" charset="0"/>
                          <a:cs typeface="Times New Roman" panose="02020603050405020304" pitchFamily="18" charset="0"/>
                        </a:rPr>
                        <a:t>t</a:t>
                      </a:r>
                      <a:endParaRPr lang="zh-CN" altLang="en-US" sz="22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200" dirty="0" err="1" smtClean="0">
                          <a:latin typeface="Times New Roman" panose="02020603050405020304" pitchFamily="18" charset="0"/>
                          <a:cs typeface="Times New Roman" panose="02020603050405020304" pitchFamily="18" charset="0"/>
                        </a:rPr>
                        <a:t>i</a:t>
                      </a:r>
                      <a:r>
                        <a:rPr lang="en-US" altLang="zh-CN" sz="2200" dirty="0" smtClean="0">
                          <a:latin typeface="Times New Roman" panose="02020603050405020304" pitchFamily="18" charset="0"/>
                          <a:cs typeface="Times New Roman" panose="02020603050405020304" pitchFamily="18" charset="0"/>
                        </a:rPr>
                        <a:t>(t)</a:t>
                      </a:r>
                      <a:endParaRPr lang="zh-CN" altLang="en-US" sz="2200" dirty="0">
                        <a:latin typeface="Times New Roman" panose="02020603050405020304" pitchFamily="18" charset="0"/>
                        <a:cs typeface="Times New Roman" panose="02020603050405020304" pitchFamily="18" charset="0"/>
                      </a:endParaRPr>
                    </a:p>
                  </a:txBody>
                  <a:tcPr anchor="ctr"/>
                </a:tc>
              </a:tr>
              <a:tr h="528059">
                <a:tc>
                  <a:txBody>
                    <a:bodyPr/>
                    <a:lstStyle/>
                    <a:p>
                      <a:pPr algn="ctr"/>
                      <a:r>
                        <a:rPr lang="en-US" altLang="zh-CN" sz="2200" dirty="0" smtClean="0">
                          <a:latin typeface="Times New Roman" panose="02020603050405020304" pitchFamily="18" charset="0"/>
                          <a:cs typeface="Times New Roman" panose="02020603050405020304" pitchFamily="18" charset="0"/>
                        </a:rPr>
                        <a:t>1</a:t>
                      </a:r>
                      <a:endParaRPr lang="zh-CN" altLang="en-US" sz="22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2200" dirty="0" smtClean="0">
                          <a:latin typeface="Times New Roman" panose="02020603050405020304" pitchFamily="18" charset="0"/>
                          <a:cs typeface="Times New Roman" panose="02020603050405020304" pitchFamily="18" charset="0"/>
                        </a:rPr>
                        <a:t>面包，牛奶</a:t>
                      </a:r>
                      <a:endParaRPr lang="zh-CN" altLang="en-US" sz="2200" dirty="0">
                        <a:latin typeface="Times New Roman" panose="02020603050405020304" pitchFamily="18" charset="0"/>
                        <a:cs typeface="Times New Roman" panose="02020603050405020304" pitchFamily="18" charset="0"/>
                      </a:endParaRPr>
                    </a:p>
                  </a:txBody>
                  <a:tcPr anchor="ctr"/>
                </a:tc>
              </a:tr>
              <a:tr h="528059">
                <a:tc>
                  <a:txBody>
                    <a:bodyPr/>
                    <a:lstStyle/>
                    <a:p>
                      <a:pPr algn="ctr"/>
                      <a:r>
                        <a:rPr lang="en-US" altLang="zh-CN" sz="2200" dirty="0" smtClean="0">
                          <a:latin typeface="Times New Roman" panose="02020603050405020304" pitchFamily="18" charset="0"/>
                          <a:cs typeface="Times New Roman" panose="02020603050405020304" pitchFamily="18" charset="0"/>
                        </a:rPr>
                        <a:t>2</a:t>
                      </a:r>
                      <a:endParaRPr lang="zh-CN" altLang="en-US" sz="22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2200" dirty="0" smtClean="0">
                          <a:latin typeface="Times New Roman" panose="02020603050405020304" pitchFamily="18" charset="0"/>
                          <a:cs typeface="Times New Roman" panose="02020603050405020304" pitchFamily="18" charset="0"/>
                        </a:rPr>
                        <a:t>面包，牛奶，啤酒</a:t>
                      </a:r>
                      <a:endParaRPr lang="zh-CN" altLang="en-US" sz="2200" dirty="0">
                        <a:latin typeface="Times New Roman" panose="02020603050405020304" pitchFamily="18" charset="0"/>
                        <a:cs typeface="Times New Roman" panose="02020603050405020304" pitchFamily="18" charset="0"/>
                      </a:endParaRPr>
                    </a:p>
                  </a:txBody>
                  <a:tcPr anchor="ctr"/>
                </a:tc>
              </a:tr>
              <a:tr h="528059">
                <a:tc>
                  <a:txBody>
                    <a:bodyPr/>
                    <a:lstStyle/>
                    <a:p>
                      <a:pPr algn="ctr"/>
                      <a:r>
                        <a:rPr lang="en-US" altLang="zh-CN" sz="2200" dirty="0" smtClean="0">
                          <a:latin typeface="Times New Roman" panose="02020603050405020304" pitchFamily="18" charset="0"/>
                          <a:cs typeface="Times New Roman" panose="02020603050405020304" pitchFamily="18" charset="0"/>
                        </a:rPr>
                        <a:t>3</a:t>
                      </a:r>
                      <a:endParaRPr lang="zh-CN" altLang="en-US" sz="22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2200" dirty="0" smtClean="0">
                          <a:latin typeface="Times New Roman" panose="02020603050405020304" pitchFamily="18" charset="0"/>
                          <a:cs typeface="Times New Roman" panose="02020603050405020304" pitchFamily="18" charset="0"/>
                        </a:rPr>
                        <a:t>牛奶，尿布，啤酒，可乐</a:t>
                      </a:r>
                      <a:endParaRPr lang="zh-CN" altLang="en-US" sz="2200" dirty="0">
                        <a:latin typeface="Times New Roman" panose="02020603050405020304" pitchFamily="18" charset="0"/>
                        <a:cs typeface="Times New Roman" panose="02020603050405020304" pitchFamily="18" charset="0"/>
                      </a:endParaRPr>
                    </a:p>
                  </a:txBody>
                  <a:tcPr anchor="ctr"/>
                </a:tc>
              </a:tr>
              <a:tr h="528059">
                <a:tc>
                  <a:txBody>
                    <a:bodyPr/>
                    <a:lstStyle/>
                    <a:p>
                      <a:pPr algn="ctr"/>
                      <a:r>
                        <a:rPr lang="en-US" altLang="zh-CN" sz="2200" dirty="0" smtClean="0">
                          <a:latin typeface="Times New Roman" panose="02020603050405020304" pitchFamily="18" charset="0"/>
                          <a:cs typeface="Times New Roman" panose="02020603050405020304" pitchFamily="18" charset="0"/>
                        </a:rPr>
                        <a:t>4</a:t>
                      </a:r>
                      <a:endParaRPr lang="zh-CN" altLang="en-US" sz="22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2200" dirty="0" smtClean="0">
                          <a:latin typeface="Times New Roman" panose="02020603050405020304" pitchFamily="18" charset="0"/>
                          <a:cs typeface="Times New Roman" panose="02020603050405020304" pitchFamily="18" charset="0"/>
                        </a:rPr>
                        <a:t>面包，牛奶，尿布，啤酒</a:t>
                      </a:r>
                      <a:endParaRPr lang="zh-CN" altLang="en-US" sz="2200" dirty="0">
                        <a:latin typeface="Times New Roman" panose="02020603050405020304" pitchFamily="18" charset="0"/>
                        <a:cs typeface="Times New Roman" panose="02020603050405020304" pitchFamily="18" charset="0"/>
                      </a:endParaRPr>
                    </a:p>
                  </a:txBody>
                  <a:tcPr anchor="ctr"/>
                </a:tc>
              </a:tr>
              <a:tr h="528059">
                <a:tc>
                  <a:txBody>
                    <a:bodyPr/>
                    <a:lstStyle/>
                    <a:p>
                      <a:pPr algn="ctr"/>
                      <a:r>
                        <a:rPr lang="en-US" altLang="zh-CN" sz="2200" dirty="0" smtClean="0">
                          <a:latin typeface="Times New Roman" panose="02020603050405020304" pitchFamily="18" charset="0"/>
                          <a:cs typeface="Times New Roman" panose="02020603050405020304" pitchFamily="18" charset="0"/>
                        </a:rPr>
                        <a:t>5</a:t>
                      </a:r>
                      <a:endParaRPr lang="zh-CN" altLang="en-US" sz="22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2200" dirty="0" smtClean="0">
                          <a:latin typeface="Times New Roman" panose="02020603050405020304" pitchFamily="18" charset="0"/>
                          <a:cs typeface="Times New Roman" panose="02020603050405020304" pitchFamily="18" charset="0"/>
                        </a:rPr>
                        <a:t>面包，牛奶，尿布，可乐</a:t>
                      </a:r>
                      <a:endParaRPr lang="zh-CN" altLang="en-US" sz="2200" dirty="0">
                        <a:latin typeface="Times New Roman" panose="02020603050405020304" pitchFamily="18" charset="0"/>
                        <a:cs typeface="Times New Roman" panose="02020603050405020304" pitchFamily="18" charset="0"/>
                      </a:endParaRPr>
                    </a:p>
                  </a:txBody>
                  <a:tcPr anchor="ctr"/>
                </a:tc>
              </a:tr>
            </a:tbl>
          </a:graphicData>
        </a:graphic>
      </p:graphicFrame>
    </p:spTree>
    <p:extLst>
      <p:ext uri="{BB962C8B-B14F-4D97-AF65-F5344CB8AC3E}">
        <p14:creationId xmlns:p14="http://schemas.microsoft.com/office/powerpoint/2010/main" val="7018014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闭频繁项集</a:t>
            </a:r>
          </a:p>
        </p:txBody>
      </p:sp>
      <p:sp>
        <p:nvSpPr>
          <p:cNvPr id="3" name="内容占位符 2"/>
          <p:cNvSpPr>
            <a:spLocks noGrp="1"/>
          </p:cNvSpPr>
          <p:nvPr>
            <p:ph idx="1"/>
          </p:nvPr>
        </p:nvSpPr>
        <p:spPr>
          <a:xfrm>
            <a:off x="457200" y="1935480"/>
            <a:ext cx="8229600" cy="4661872"/>
          </a:xfrm>
        </p:spPr>
        <p:txBody>
          <a:bodyPr>
            <a:normAutofit/>
          </a:bodyPr>
          <a:lstStyle/>
          <a:p>
            <a:pPr>
              <a:lnSpc>
                <a:spcPct val="120000"/>
              </a:lnSpc>
            </a:pPr>
            <a:r>
              <a:rPr lang="zh-CN" altLang="en-US" dirty="0" smtClean="0"/>
              <a:t>假设对于某个数据库有 </a:t>
            </a:r>
            <a:r>
              <a:rPr lang="en-US" altLang="zh-CN" dirty="0" smtClean="0"/>
              <a:t>t(AB)=t(ABD)</a:t>
            </a:r>
            <a:r>
              <a:rPr lang="zh-CN" altLang="en-US" dirty="0" smtClean="0"/>
              <a:t>，那么</a:t>
            </a:r>
            <a:r>
              <a:rPr lang="en-US" altLang="zh-CN" dirty="0" smtClean="0"/>
              <a:t>c(AB)=</a:t>
            </a:r>
            <a:r>
              <a:rPr lang="en-US" altLang="zh-CN" dirty="0" err="1" smtClean="0"/>
              <a:t>i</a:t>
            </a:r>
            <a:r>
              <a:rPr lang="en-US" altLang="zh-CN" dirty="0" smtClean="0"/>
              <a:t>(t(AB))=</a:t>
            </a:r>
            <a:r>
              <a:rPr lang="en-US" altLang="zh-CN" dirty="0" err="1" smtClean="0"/>
              <a:t>i</a:t>
            </a:r>
            <a:r>
              <a:rPr lang="en-US" altLang="zh-CN" dirty="0" smtClean="0"/>
              <a:t>(t(ABD))=c(ABD)</a:t>
            </a:r>
            <a:r>
              <a:rPr lang="zh-CN" altLang="en-US" dirty="0" smtClean="0"/>
              <a:t>，</a:t>
            </a:r>
            <a:r>
              <a:rPr lang="en-US" altLang="zh-CN" dirty="0" smtClean="0"/>
              <a:t>c(AB)</a:t>
            </a:r>
            <a:r>
              <a:rPr lang="zh-CN" altLang="en-US" dirty="0" smtClean="0"/>
              <a:t>是</a:t>
            </a:r>
            <a:r>
              <a:rPr lang="en-US" altLang="zh-CN" dirty="0" smtClean="0"/>
              <a:t>ABD</a:t>
            </a:r>
            <a:r>
              <a:rPr lang="zh-CN" altLang="en-US" dirty="0" smtClean="0"/>
              <a:t>的一个子集</a:t>
            </a:r>
            <a:r>
              <a:rPr lang="en-US" altLang="zh-CN" dirty="0" smtClean="0"/>
              <a:t>(</a:t>
            </a:r>
            <a:r>
              <a:rPr lang="zh-CN" altLang="en-US" dirty="0" smtClean="0"/>
              <a:t>递增性质</a:t>
            </a:r>
            <a:r>
              <a:rPr lang="en-US" altLang="zh-CN" dirty="0" smtClean="0"/>
              <a:t>)</a:t>
            </a:r>
            <a:r>
              <a:rPr lang="zh-CN" altLang="en-US" dirty="0" smtClean="0"/>
              <a:t>，即</a:t>
            </a:r>
            <a:r>
              <a:rPr lang="en-US" altLang="zh-CN" dirty="0" smtClean="0"/>
              <a:t>c(AB)</a:t>
            </a:r>
            <a:r>
              <a:rPr lang="zh-CN" altLang="en-US" dirty="0" smtClean="0"/>
              <a:t>中至少包含</a:t>
            </a:r>
            <a:r>
              <a:rPr lang="en-US" altLang="zh-CN" dirty="0" smtClean="0"/>
              <a:t>A,B,D</a:t>
            </a:r>
            <a:r>
              <a:rPr lang="zh-CN" altLang="en-US" dirty="0" smtClean="0"/>
              <a:t>三项，</a:t>
            </a:r>
            <a:r>
              <a:rPr lang="en-US" altLang="zh-CN" dirty="0" smtClean="0"/>
              <a:t>c(AB)</a:t>
            </a:r>
            <a:r>
              <a:rPr lang="zh-CN" altLang="en-US" dirty="0" smtClean="0"/>
              <a:t>和</a:t>
            </a:r>
            <a:r>
              <a:rPr lang="en-US" altLang="zh-CN" dirty="0" smtClean="0"/>
              <a:t>AB</a:t>
            </a:r>
            <a:r>
              <a:rPr lang="zh-CN" altLang="en-US" dirty="0" smtClean="0"/>
              <a:t>不相等，所以</a:t>
            </a:r>
            <a:r>
              <a:rPr lang="en-US" altLang="zh-CN" dirty="0" smtClean="0"/>
              <a:t>AB</a:t>
            </a:r>
            <a:r>
              <a:rPr lang="zh-CN" altLang="en-US" dirty="0" smtClean="0"/>
              <a:t>不是封闭的。</a:t>
            </a:r>
            <a:endParaRPr lang="en-US" altLang="zh-CN" dirty="0" smtClean="0"/>
          </a:p>
          <a:p>
            <a:pPr>
              <a:lnSpc>
                <a:spcPct val="120000"/>
              </a:lnSpc>
            </a:pPr>
            <a:r>
              <a:rPr lang="zh-CN" altLang="en-US" dirty="0" smtClean="0"/>
              <a:t>换句话说，如果对于项集</a:t>
            </a:r>
            <a:r>
              <a:rPr lang="en-US" altLang="zh-CN" dirty="0" smtClean="0"/>
              <a:t>X</a:t>
            </a:r>
            <a:r>
              <a:rPr lang="zh-CN" altLang="en-US" dirty="0" smtClean="0"/>
              <a:t>，没有哪个</a:t>
            </a:r>
            <a:r>
              <a:rPr lang="en-US" altLang="zh-CN" dirty="0" smtClean="0"/>
              <a:t>X</a:t>
            </a:r>
            <a:r>
              <a:rPr lang="zh-CN" altLang="en-US" dirty="0" smtClean="0"/>
              <a:t>的超集</a:t>
            </a:r>
            <a:r>
              <a:rPr lang="en-US" altLang="zh-CN" dirty="0" smtClean="0"/>
              <a:t>Y</a:t>
            </a:r>
            <a:r>
              <a:rPr lang="zh-CN" altLang="en-US" dirty="0" smtClean="0"/>
              <a:t>可以与</a:t>
            </a:r>
            <a:r>
              <a:rPr lang="en-US" altLang="zh-CN" dirty="0" smtClean="0"/>
              <a:t>X</a:t>
            </a:r>
            <a:r>
              <a:rPr lang="zh-CN" altLang="en-US" dirty="0" smtClean="0"/>
              <a:t>频率相同</a:t>
            </a:r>
            <a:r>
              <a:rPr lang="en-US" altLang="zh-CN" dirty="0" smtClean="0"/>
              <a:t>(</a:t>
            </a:r>
            <a:r>
              <a:rPr lang="zh-CN" altLang="en-US" dirty="0" smtClean="0"/>
              <a:t>即</a:t>
            </a:r>
            <a:r>
              <a:rPr lang="en-US" altLang="zh-CN" dirty="0"/>
              <a:t>(t(X)=t(Y</a:t>
            </a:r>
            <a:r>
              <a:rPr lang="en-US" altLang="zh-CN" dirty="0" smtClean="0"/>
              <a:t>)))</a:t>
            </a:r>
            <a:r>
              <a:rPr lang="zh-CN" altLang="en-US" dirty="0" smtClean="0"/>
              <a:t>，那么</a:t>
            </a:r>
            <a:r>
              <a:rPr lang="en-US" altLang="zh-CN" dirty="0" smtClean="0"/>
              <a:t>X</a:t>
            </a:r>
            <a:r>
              <a:rPr lang="zh-CN" altLang="en-US" dirty="0" smtClean="0"/>
              <a:t>就是封闭的。</a:t>
            </a:r>
            <a:endParaRPr lang="en-US" altLang="zh-CN" dirty="0" smtClean="0"/>
          </a:p>
        </p:txBody>
      </p:sp>
    </p:spTree>
    <p:extLst>
      <p:ext uri="{BB962C8B-B14F-4D97-AF65-F5344CB8AC3E}">
        <p14:creationId xmlns:p14="http://schemas.microsoft.com/office/powerpoint/2010/main" val="5829661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闭频繁项集</a:t>
            </a:r>
          </a:p>
        </p:txBody>
      </p:sp>
      <p:sp>
        <p:nvSpPr>
          <p:cNvPr id="3" name="内容占位符 2"/>
          <p:cNvSpPr>
            <a:spLocks noGrp="1"/>
          </p:cNvSpPr>
          <p:nvPr>
            <p:ph idx="1"/>
          </p:nvPr>
        </p:nvSpPr>
        <p:spPr/>
        <p:txBody>
          <a:bodyPr/>
          <a:lstStyle/>
          <a:p>
            <a:r>
              <a:rPr lang="zh-CN" altLang="en-US" dirty="0" smtClean="0"/>
              <a:t>所以所有的闭频繁项集可以表示为：</a:t>
            </a:r>
            <a:endParaRPr lang="en-US" altLang="zh-CN" dirty="0" smtClean="0"/>
          </a:p>
          <a:p>
            <a:endParaRPr lang="en-US" altLang="zh-CN" dirty="0"/>
          </a:p>
          <a:p>
            <a:endParaRPr lang="en-US" altLang="zh-CN" dirty="0" smtClean="0"/>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948200084"/>
              </p:ext>
            </p:extLst>
          </p:nvPr>
        </p:nvGraphicFramePr>
        <p:xfrm>
          <a:off x="1343025" y="2852936"/>
          <a:ext cx="6675438" cy="666750"/>
        </p:xfrm>
        <a:graphic>
          <a:graphicData uri="http://schemas.openxmlformats.org/presentationml/2006/ole">
            <mc:AlternateContent xmlns:mc="http://schemas.openxmlformats.org/markup-compatibility/2006">
              <mc:Choice xmlns:v="urn:schemas-microsoft-com:vml" Requires="v">
                <p:oleObj spid="_x0000_s58370" name="Equation" r:id="rId3" imgW="3047760" imgH="304560" progId="Equation.DSMT4">
                  <p:embed/>
                </p:oleObj>
              </mc:Choice>
              <mc:Fallback>
                <p:oleObj name="Equation" r:id="rId3" imgW="3047760" imgH="304560" progId="Equation.DSMT4">
                  <p:embed/>
                  <p:pic>
                    <p:nvPicPr>
                      <p:cNvPr id="0" name=""/>
                      <p:cNvPicPr/>
                      <p:nvPr/>
                    </p:nvPicPr>
                    <p:blipFill>
                      <a:blip r:embed="rId4"/>
                      <a:stretch>
                        <a:fillRect/>
                      </a:stretch>
                    </p:blipFill>
                    <p:spPr>
                      <a:xfrm>
                        <a:off x="1343025" y="2852936"/>
                        <a:ext cx="6675438" cy="666750"/>
                      </a:xfrm>
                      <a:prstGeom prst="rect">
                        <a:avLst/>
                      </a:prstGeom>
                    </p:spPr>
                  </p:pic>
                </p:oleObj>
              </mc:Fallback>
            </mc:AlternateContent>
          </a:graphicData>
        </a:graphic>
      </p:graphicFrame>
      <p:cxnSp>
        <p:nvCxnSpPr>
          <p:cNvPr id="5" name="直接连接符 4"/>
          <p:cNvCxnSpPr/>
          <p:nvPr/>
        </p:nvCxnSpPr>
        <p:spPr>
          <a:xfrm flipH="1">
            <a:off x="3707904" y="2969491"/>
            <a:ext cx="98192" cy="432048"/>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矩形标注 5"/>
          <p:cNvSpPr/>
          <p:nvPr/>
        </p:nvSpPr>
        <p:spPr>
          <a:xfrm>
            <a:off x="1043608" y="4562836"/>
            <a:ext cx="1224136" cy="612648"/>
          </a:xfrm>
          <a:prstGeom prst="wedgeRectCallout">
            <a:avLst>
              <a:gd name="adj1" fmla="val -10162"/>
              <a:gd name="adj2" fmla="val -2478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rPr>
              <a:t>C</a:t>
            </a:r>
            <a:r>
              <a:rPr lang="zh-CN" altLang="en-US" dirty="0" smtClean="0">
                <a:solidFill>
                  <a:prstClr val="white"/>
                </a:solidFill>
              </a:rPr>
              <a:t>为大写</a:t>
            </a:r>
            <a:endParaRPr lang="zh-CN" altLang="en-US" dirty="0">
              <a:solidFill>
                <a:prstClr val="white"/>
              </a:solidFill>
            </a:endParaRPr>
          </a:p>
        </p:txBody>
      </p:sp>
    </p:spTree>
    <p:extLst>
      <p:ext uri="{BB962C8B-B14F-4D97-AF65-F5344CB8AC3E}">
        <p14:creationId xmlns:p14="http://schemas.microsoft.com/office/powerpoint/2010/main" val="334582870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支撑的计算</a:t>
            </a:r>
            <a:endParaRPr lang="zh-CN" altLang="en-US" dirty="0"/>
          </a:p>
        </p:txBody>
      </p:sp>
      <p:sp>
        <p:nvSpPr>
          <p:cNvPr id="3" name="内容占位符 2"/>
          <p:cNvSpPr>
            <a:spLocks noGrp="1"/>
          </p:cNvSpPr>
          <p:nvPr>
            <p:ph idx="1"/>
          </p:nvPr>
        </p:nvSpPr>
        <p:spPr>
          <a:xfrm>
            <a:off x="457200" y="1935480"/>
            <a:ext cx="8229600" cy="4922520"/>
          </a:xfrm>
        </p:spPr>
        <p:txBody>
          <a:bodyPr>
            <a:normAutofit/>
          </a:bodyPr>
          <a:lstStyle/>
          <a:p>
            <a:pPr>
              <a:lnSpc>
                <a:spcPct val="120000"/>
              </a:lnSpc>
            </a:pPr>
            <a:r>
              <a:rPr lang="zh-CN" altLang="en-US" dirty="0" smtClean="0">
                <a:latin typeface="Times New Roman" panose="02020603050405020304" pitchFamily="18" charset="0"/>
                <a:cs typeface="Times New Roman" panose="02020603050405020304" pitchFamily="18" charset="0"/>
              </a:rPr>
              <a:t>得到闭频繁项集的同时要计算并存储其中每个项集的支撑，但是不需要存储那些不封闭的频繁项集的支撑。不封闭的频繁项集的支撑的计算方法为：</a:t>
            </a: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en-US" altLang="zh-CN" dirty="0">
              <a:latin typeface="Times New Roman" panose="02020603050405020304" pitchFamily="18" charset="0"/>
              <a:cs typeface="Times New Roman" panose="02020603050405020304" pitchFamily="18" charset="0"/>
            </a:endParaRPr>
          </a:p>
          <a:p>
            <a:pPr>
              <a:lnSpc>
                <a:spcPct val="120000"/>
              </a:lnSpc>
            </a:pP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即</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的支撑等于闭频繁项集中所有</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的超集中支撑的最大值，比如</a:t>
            </a:r>
            <a:r>
              <a:rPr lang="en-US" altLang="zh-CN" dirty="0"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为不封闭的频繁项集，</a:t>
            </a:r>
            <a:r>
              <a:rPr lang="en-US" altLang="zh-CN" dirty="0"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的超集中只有</a:t>
            </a:r>
            <a:r>
              <a:rPr lang="en-US" altLang="zh-CN" dirty="0" smtClean="0">
                <a:latin typeface="Times New Roman" panose="02020603050405020304" pitchFamily="18" charset="0"/>
                <a:cs typeface="Times New Roman" panose="02020603050405020304" pitchFamily="18" charset="0"/>
              </a:rPr>
              <a:t>ABDE</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ABE</a:t>
            </a:r>
            <a:r>
              <a:rPr lang="zh-CN" altLang="en-US" dirty="0" smtClean="0">
                <a:latin typeface="Times New Roman" panose="02020603050405020304" pitchFamily="18" charset="0"/>
                <a:cs typeface="Times New Roman" panose="02020603050405020304" pitchFamily="18" charset="0"/>
              </a:rPr>
              <a:t>为闭频繁项集，支撑分别为</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，那么</a:t>
            </a:r>
            <a:r>
              <a:rPr lang="en-US" altLang="zh-CN" dirty="0"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的支撑为</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572356111"/>
              </p:ext>
            </p:extLst>
          </p:nvPr>
        </p:nvGraphicFramePr>
        <p:xfrm>
          <a:off x="2267744" y="3645024"/>
          <a:ext cx="4948913" cy="576064"/>
        </p:xfrm>
        <a:graphic>
          <a:graphicData uri="http://schemas.openxmlformats.org/presentationml/2006/ole">
            <mc:AlternateContent xmlns:mc="http://schemas.openxmlformats.org/markup-compatibility/2006">
              <mc:Choice xmlns:v="urn:schemas-microsoft-com:vml" Requires="v">
                <p:oleObj spid="_x0000_s59394" name="Equation" r:id="rId3" imgW="2400120" imgH="279360" progId="Equation.DSMT4">
                  <p:embed/>
                </p:oleObj>
              </mc:Choice>
              <mc:Fallback>
                <p:oleObj name="Equation" r:id="rId3" imgW="2400120" imgH="279360" progId="Equation.DSMT4">
                  <p:embed/>
                  <p:pic>
                    <p:nvPicPr>
                      <p:cNvPr id="0" name=""/>
                      <p:cNvPicPr/>
                      <p:nvPr/>
                    </p:nvPicPr>
                    <p:blipFill>
                      <a:blip r:embed="rId4"/>
                      <a:stretch>
                        <a:fillRect/>
                      </a:stretch>
                    </p:blipFill>
                    <p:spPr>
                      <a:xfrm>
                        <a:off x="2267744" y="3645024"/>
                        <a:ext cx="4948913" cy="576064"/>
                      </a:xfrm>
                      <a:prstGeom prst="rect">
                        <a:avLst/>
                      </a:prstGeom>
                    </p:spPr>
                  </p:pic>
                </p:oleObj>
              </mc:Fallback>
            </mc:AlternateContent>
          </a:graphicData>
        </a:graphic>
      </p:graphicFrame>
    </p:spTree>
    <p:extLst>
      <p:ext uri="{BB962C8B-B14F-4D97-AF65-F5344CB8AC3E}">
        <p14:creationId xmlns:p14="http://schemas.microsoft.com/office/powerpoint/2010/main" val="120775581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证明</a:t>
            </a:r>
            <a:endParaRPr lang="zh-CN" altLang="en-US" dirty="0"/>
          </a:p>
        </p:txBody>
      </p:sp>
      <p:sp>
        <p:nvSpPr>
          <p:cNvPr id="3" name="内容占位符 2"/>
          <p:cNvSpPr>
            <a:spLocks noGrp="1"/>
          </p:cNvSpPr>
          <p:nvPr>
            <p:ph idx="1"/>
          </p:nvPr>
        </p:nvSpPr>
        <p:spPr>
          <a:xfrm>
            <a:off x="457200" y="1935480"/>
            <a:ext cx="8229600" cy="4661872"/>
          </a:xfrm>
        </p:spPr>
        <p:txBody>
          <a:bodyPr>
            <a:normAutofit/>
          </a:bodyPr>
          <a:lstStyle/>
          <a:p>
            <a:pPr>
              <a:lnSpc>
                <a:spcPct val="120000"/>
              </a:lnSpc>
            </a:pPr>
            <a:r>
              <a:rPr lang="zh-CN" altLang="en-US" dirty="0" smtClean="0"/>
              <a:t>假设项集</a:t>
            </a:r>
            <a:r>
              <a:rPr lang="en-US" altLang="zh-CN" dirty="0" smtClean="0"/>
              <a:t>X</a:t>
            </a:r>
            <a:r>
              <a:rPr lang="zh-CN" altLang="en-US" dirty="0" smtClean="0"/>
              <a:t>是不封闭的频繁项集，</a:t>
            </a:r>
            <a:r>
              <a:rPr lang="en-US" altLang="zh-CN" dirty="0" smtClean="0"/>
              <a:t>X</a:t>
            </a:r>
            <a:r>
              <a:rPr lang="zh-CN" altLang="en-US" dirty="0" smtClean="0"/>
              <a:t>的超集中有两个封闭的频繁项集，分别为</a:t>
            </a:r>
            <a:r>
              <a:rPr lang="en-US" altLang="zh-CN" dirty="0" smtClean="0"/>
              <a:t>Y</a:t>
            </a:r>
            <a:r>
              <a:rPr lang="zh-CN" altLang="en-US" dirty="0" smtClean="0"/>
              <a:t>和</a:t>
            </a:r>
            <a:r>
              <a:rPr lang="en-US" altLang="zh-CN" dirty="0" smtClean="0"/>
              <a:t>Z</a:t>
            </a:r>
            <a:r>
              <a:rPr lang="zh-CN" altLang="en-US" dirty="0" smtClean="0"/>
              <a:t>，有闭包算子的递增性可知</a:t>
            </a:r>
            <a:r>
              <a:rPr lang="en-US" altLang="zh-CN" dirty="0" smtClean="0"/>
              <a:t>c(X)</a:t>
            </a:r>
            <a:r>
              <a:rPr lang="zh-CN" altLang="en-US" dirty="0" smtClean="0"/>
              <a:t> 是</a:t>
            </a:r>
            <a:r>
              <a:rPr lang="en-US" altLang="zh-CN" dirty="0" smtClean="0"/>
              <a:t>X</a:t>
            </a:r>
            <a:r>
              <a:rPr lang="zh-CN" altLang="en-US" dirty="0" smtClean="0"/>
              <a:t>的超集，同时由闭包算子的幂等性可知，</a:t>
            </a:r>
            <a:r>
              <a:rPr lang="zh-CN" altLang="en-US" dirty="0"/>
              <a:t>项集</a:t>
            </a:r>
            <a:r>
              <a:rPr lang="en-US" altLang="zh-CN" dirty="0" smtClean="0"/>
              <a:t>c(X)</a:t>
            </a:r>
            <a:r>
              <a:rPr lang="zh-CN" altLang="en-US" dirty="0" smtClean="0"/>
              <a:t>是封闭的，所以</a:t>
            </a:r>
            <a:r>
              <a:rPr lang="en-US" altLang="zh-CN" dirty="0" smtClean="0"/>
              <a:t>c(X)</a:t>
            </a:r>
            <a:r>
              <a:rPr lang="zh-CN" altLang="en-US" dirty="0" smtClean="0"/>
              <a:t>等于</a:t>
            </a:r>
            <a:r>
              <a:rPr lang="en-US" altLang="zh-CN" dirty="0" smtClean="0"/>
              <a:t>Y</a:t>
            </a:r>
            <a:r>
              <a:rPr lang="zh-CN" altLang="en-US" dirty="0" smtClean="0"/>
              <a:t>或者</a:t>
            </a:r>
            <a:r>
              <a:rPr lang="en-US" altLang="zh-CN" dirty="0" smtClean="0"/>
              <a:t>Z</a:t>
            </a:r>
            <a:r>
              <a:rPr lang="zh-CN" altLang="en-US" dirty="0" smtClean="0"/>
              <a:t>。</a:t>
            </a:r>
            <a:endParaRPr lang="en-US" altLang="zh-CN" dirty="0" smtClean="0"/>
          </a:p>
          <a:p>
            <a:pPr>
              <a:lnSpc>
                <a:spcPct val="120000"/>
              </a:lnSpc>
            </a:pPr>
            <a:r>
              <a:rPr lang="zh-CN" altLang="en-US" dirty="0" smtClean="0">
                <a:solidFill>
                  <a:prstClr val="black"/>
                </a:solidFill>
              </a:rPr>
              <a:t>由于不管</a:t>
            </a:r>
            <a:r>
              <a:rPr lang="en-US" altLang="zh-CN" dirty="0">
                <a:solidFill>
                  <a:prstClr val="black"/>
                </a:solidFill>
              </a:rPr>
              <a:t>X</a:t>
            </a:r>
            <a:r>
              <a:rPr lang="zh-CN" altLang="en-US" dirty="0">
                <a:solidFill>
                  <a:prstClr val="black"/>
                </a:solidFill>
              </a:rPr>
              <a:t>是否是封闭的，都有</a:t>
            </a:r>
            <a:r>
              <a:rPr lang="en-US" altLang="zh-CN" dirty="0">
                <a:solidFill>
                  <a:prstClr val="black"/>
                </a:solidFill>
              </a:rPr>
              <a:t>X</a:t>
            </a:r>
            <a:r>
              <a:rPr lang="zh-CN" altLang="en-US" dirty="0">
                <a:solidFill>
                  <a:prstClr val="black"/>
                </a:solidFill>
              </a:rPr>
              <a:t>和</a:t>
            </a:r>
            <a:r>
              <a:rPr lang="en-US" altLang="zh-CN" dirty="0">
                <a:solidFill>
                  <a:prstClr val="black"/>
                </a:solidFill>
              </a:rPr>
              <a:t>c(X)</a:t>
            </a:r>
            <a:r>
              <a:rPr lang="zh-CN" altLang="en-US" dirty="0">
                <a:solidFill>
                  <a:prstClr val="black"/>
                </a:solidFill>
              </a:rPr>
              <a:t>有相同的事务标识符集，即</a:t>
            </a:r>
            <a:r>
              <a:rPr lang="en-US" altLang="zh-CN" dirty="0">
                <a:solidFill>
                  <a:prstClr val="black"/>
                </a:solidFill>
              </a:rPr>
              <a:t>t(X)=t(c(X</a:t>
            </a:r>
            <a:r>
              <a:rPr lang="en-US" altLang="zh-CN" dirty="0" smtClean="0">
                <a:solidFill>
                  <a:prstClr val="black"/>
                </a:solidFill>
              </a:rPr>
              <a:t>))</a:t>
            </a:r>
            <a:r>
              <a:rPr lang="zh-CN" altLang="en-US" dirty="0" smtClean="0">
                <a:solidFill>
                  <a:prstClr val="black"/>
                </a:solidFill>
              </a:rPr>
              <a:t>，所以</a:t>
            </a:r>
            <a:r>
              <a:rPr lang="en-US" altLang="zh-CN" dirty="0" smtClean="0">
                <a:solidFill>
                  <a:prstClr val="black"/>
                </a:solidFill>
              </a:rPr>
              <a:t>X</a:t>
            </a:r>
            <a:r>
              <a:rPr lang="zh-CN" altLang="en-US" dirty="0" smtClean="0">
                <a:solidFill>
                  <a:prstClr val="black"/>
                </a:solidFill>
              </a:rPr>
              <a:t>的支撑等于</a:t>
            </a:r>
            <a:r>
              <a:rPr lang="en-US" altLang="zh-CN" dirty="0" smtClean="0">
                <a:solidFill>
                  <a:prstClr val="black"/>
                </a:solidFill>
              </a:rPr>
              <a:t>c(X)</a:t>
            </a:r>
            <a:r>
              <a:rPr lang="zh-CN" altLang="en-US" dirty="0" smtClean="0">
                <a:solidFill>
                  <a:prstClr val="black"/>
                </a:solidFill>
              </a:rPr>
              <a:t>的支撑，即</a:t>
            </a:r>
            <a:r>
              <a:rPr lang="en-US" altLang="zh-CN" dirty="0" smtClean="0">
                <a:solidFill>
                  <a:prstClr val="black"/>
                </a:solidFill>
              </a:rPr>
              <a:t>X</a:t>
            </a:r>
            <a:r>
              <a:rPr lang="zh-CN" altLang="en-US" dirty="0" smtClean="0">
                <a:solidFill>
                  <a:prstClr val="black"/>
                </a:solidFill>
              </a:rPr>
              <a:t>的支撑等于</a:t>
            </a:r>
            <a:r>
              <a:rPr lang="en-US" altLang="zh-CN" dirty="0" smtClean="0">
                <a:solidFill>
                  <a:prstClr val="black"/>
                </a:solidFill>
              </a:rPr>
              <a:t>Y</a:t>
            </a:r>
            <a:r>
              <a:rPr lang="zh-CN" altLang="en-US" dirty="0" smtClean="0">
                <a:solidFill>
                  <a:prstClr val="black"/>
                </a:solidFill>
              </a:rPr>
              <a:t>或者</a:t>
            </a:r>
            <a:r>
              <a:rPr lang="en-US" altLang="zh-CN" dirty="0" smtClean="0">
                <a:solidFill>
                  <a:prstClr val="black"/>
                </a:solidFill>
              </a:rPr>
              <a:t>Z</a:t>
            </a:r>
            <a:r>
              <a:rPr lang="zh-CN" altLang="en-US" dirty="0" smtClean="0">
                <a:solidFill>
                  <a:prstClr val="black"/>
                </a:solidFill>
              </a:rPr>
              <a:t>的支撑。</a:t>
            </a:r>
            <a:endParaRPr lang="en-US" altLang="zh-CN" dirty="0" smtClean="0">
              <a:solidFill>
                <a:prstClr val="black"/>
              </a:solidFill>
            </a:endParaRPr>
          </a:p>
          <a:p>
            <a:pPr>
              <a:lnSpc>
                <a:spcPct val="120000"/>
              </a:lnSpc>
            </a:pPr>
            <a:r>
              <a:rPr lang="en-US" altLang="zh-CN" dirty="0" smtClean="0">
                <a:solidFill>
                  <a:prstClr val="black"/>
                </a:solidFill>
              </a:rPr>
              <a:t>Y</a:t>
            </a:r>
            <a:r>
              <a:rPr lang="zh-CN" altLang="en-US" dirty="0" smtClean="0">
                <a:solidFill>
                  <a:prstClr val="black"/>
                </a:solidFill>
              </a:rPr>
              <a:t>和</a:t>
            </a:r>
            <a:r>
              <a:rPr lang="en-US" altLang="zh-CN" dirty="0" smtClean="0">
                <a:solidFill>
                  <a:prstClr val="black"/>
                </a:solidFill>
              </a:rPr>
              <a:t>Z</a:t>
            </a:r>
            <a:r>
              <a:rPr lang="zh-CN" altLang="en-US" dirty="0" smtClean="0">
                <a:solidFill>
                  <a:prstClr val="black"/>
                </a:solidFill>
              </a:rPr>
              <a:t>是</a:t>
            </a:r>
            <a:r>
              <a:rPr lang="en-US" altLang="zh-CN" dirty="0" smtClean="0">
                <a:solidFill>
                  <a:prstClr val="black"/>
                </a:solidFill>
              </a:rPr>
              <a:t>X</a:t>
            </a:r>
            <a:r>
              <a:rPr lang="zh-CN" altLang="en-US" dirty="0" smtClean="0">
                <a:solidFill>
                  <a:prstClr val="black"/>
                </a:solidFill>
              </a:rPr>
              <a:t>的超集，</a:t>
            </a:r>
            <a:r>
              <a:rPr lang="en-US" altLang="zh-CN" dirty="0" smtClean="0">
                <a:solidFill>
                  <a:prstClr val="black"/>
                </a:solidFill>
              </a:rPr>
              <a:t>Y</a:t>
            </a:r>
            <a:r>
              <a:rPr lang="zh-CN" altLang="en-US" dirty="0" smtClean="0">
                <a:solidFill>
                  <a:prstClr val="black"/>
                </a:solidFill>
              </a:rPr>
              <a:t>和</a:t>
            </a:r>
            <a:r>
              <a:rPr lang="en-US" altLang="zh-CN" dirty="0" smtClean="0">
                <a:solidFill>
                  <a:prstClr val="black"/>
                </a:solidFill>
              </a:rPr>
              <a:t>Z</a:t>
            </a:r>
            <a:r>
              <a:rPr lang="zh-CN" altLang="en-US" dirty="0" smtClean="0">
                <a:solidFill>
                  <a:prstClr val="black"/>
                </a:solidFill>
              </a:rPr>
              <a:t>的支撑不可能超过</a:t>
            </a:r>
            <a:r>
              <a:rPr lang="en-US" altLang="zh-CN" dirty="0" smtClean="0">
                <a:solidFill>
                  <a:prstClr val="black"/>
                </a:solidFill>
              </a:rPr>
              <a:t>X</a:t>
            </a:r>
            <a:r>
              <a:rPr lang="zh-CN" altLang="en-US" dirty="0" smtClean="0">
                <a:solidFill>
                  <a:prstClr val="black"/>
                </a:solidFill>
              </a:rPr>
              <a:t>的支撑，</a:t>
            </a:r>
            <a:endParaRPr lang="zh-CN" altLang="en-US" dirty="0"/>
          </a:p>
        </p:txBody>
      </p:sp>
    </p:spTree>
    <p:extLst>
      <p:ext uri="{BB962C8B-B14F-4D97-AF65-F5344CB8AC3E}">
        <p14:creationId xmlns:p14="http://schemas.microsoft.com/office/powerpoint/2010/main" val="5298100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证明</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所以</a:t>
            </a:r>
            <a:r>
              <a:rPr lang="en-US" altLang="zh-CN" dirty="0" smtClean="0"/>
              <a:t>Y</a:t>
            </a:r>
            <a:r>
              <a:rPr lang="zh-CN" altLang="en-US" dirty="0" smtClean="0"/>
              <a:t>和</a:t>
            </a:r>
            <a:r>
              <a:rPr lang="en-US" altLang="zh-CN" dirty="0" smtClean="0"/>
              <a:t>Z</a:t>
            </a:r>
            <a:r>
              <a:rPr lang="zh-CN" altLang="en-US" dirty="0" smtClean="0"/>
              <a:t>两个项集中有一个的支撑等于</a:t>
            </a:r>
            <a:r>
              <a:rPr lang="en-US" altLang="zh-CN" dirty="0" smtClean="0"/>
              <a:t>X</a:t>
            </a:r>
            <a:r>
              <a:rPr lang="zh-CN" altLang="en-US" dirty="0" smtClean="0"/>
              <a:t>，另一个的支撑小于或者等于</a:t>
            </a:r>
            <a:r>
              <a:rPr lang="en-US" altLang="zh-CN" dirty="0" smtClean="0"/>
              <a:t>X</a:t>
            </a:r>
            <a:r>
              <a:rPr lang="zh-CN" altLang="en-US" dirty="0" smtClean="0"/>
              <a:t>，那么</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4005769787"/>
              </p:ext>
            </p:extLst>
          </p:nvPr>
        </p:nvGraphicFramePr>
        <p:xfrm>
          <a:off x="2267744" y="3212976"/>
          <a:ext cx="4948237" cy="576263"/>
        </p:xfrm>
        <a:graphic>
          <a:graphicData uri="http://schemas.openxmlformats.org/presentationml/2006/ole">
            <mc:AlternateContent xmlns:mc="http://schemas.openxmlformats.org/markup-compatibility/2006">
              <mc:Choice xmlns:v="urn:schemas-microsoft-com:vml" Requires="v">
                <p:oleObj spid="_x0000_s60418" name="Equation" r:id="rId3" imgW="2400120" imgH="279360" progId="Equation.DSMT4">
                  <p:embed/>
                </p:oleObj>
              </mc:Choice>
              <mc:Fallback>
                <p:oleObj name="Equation" r:id="rId3" imgW="2400120" imgH="2793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3212976"/>
                        <a:ext cx="494823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2935532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更直观的证明</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如下表，假设项集</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在</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共四个事务中出现，由于</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不是封闭的，所以这四个事务一定同时含有另外的项，假设为</a:t>
            </a:r>
            <a:r>
              <a:rPr lang="en-US" altLang="zh-CN" dirty="0" smtClean="0">
                <a:latin typeface="Times New Roman" panose="02020603050405020304" pitchFamily="18" charset="0"/>
                <a:cs typeface="Times New Roman" panose="02020603050405020304" pitchFamily="18" charset="0"/>
              </a:rPr>
              <a:t>Y</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Y</a:t>
            </a:r>
            <a:r>
              <a:rPr lang="zh-CN" altLang="en-US" dirty="0" smtClean="0">
                <a:latin typeface="Times New Roman" panose="02020603050405020304" pitchFamily="18" charset="0"/>
                <a:cs typeface="Times New Roman" panose="02020603050405020304" pitchFamily="18" charset="0"/>
              </a:rPr>
              <a:t>可能是一项，也可能是一个项集，同时我们假设</a:t>
            </a:r>
            <a:r>
              <a:rPr lang="en-US" altLang="zh-CN" dirty="0" smtClean="0">
                <a:latin typeface="Times New Roman" panose="02020603050405020304" pitchFamily="18" charset="0"/>
                <a:cs typeface="Times New Roman" panose="02020603050405020304" pitchFamily="18" charset="0"/>
              </a:rPr>
              <a:t>X+Y</a:t>
            </a:r>
            <a:r>
              <a:rPr lang="zh-CN" altLang="en-US" dirty="0" smtClean="0">
                <a:latin typeface="Times New Roman" panose="02020603050405020304" pitchFamily="18" charset="0"/>
                <a:cs typeface="Times New Roman" panose="02020603050405020304" pitchFamily="18" charset="0"/>
              </a:rPr>
              <a:t>是封闭的，那么</a:t>
            </a:r>
            <a:r>
              <a:rPr lang="en-US" altLang="zh-CN" dirty="0" smtClean="0">
                <a:latin typeface="Times New Roman" panose="02020603050405020304" pitchFamily="18" charset="0"/>
                <a:cs typeface="Times New Roman" panose="02020603050405020304" pitchFamily="18" charset="0"/>
              </a:rPr>
              <a:t>X+Y</a:t>
            </a:r>
            <a:r>
              <a:rPr lang="zh-CN" altLang="en-US" dirty="0" smtClean="0">
                <a:latin typeface="Times New Roman" panose="02020603050405020304" pitchFamily="18" charset="0"/>
                <a:cs typeface="Times New Roman" panose="02020603050405020304" pitchFamily="18" charset="0"/>
              </a:rPr>
              <a:t>就是</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的封闭的超集，且支撑与</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相等。而</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的其他超集的支撑不会超过</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，所以</a:t>
            </a:r>
            <a:endParaRPr lang="zh-CN" altLang="en-US" dirty="0">
              <a:latin typeface="Times New Roman" panose="02020603050405020304" pitchFamily="18" charset="0"/>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05965497"/>
              </p:ext>
            </p:extLst>
          </p:nvPr>
        </p:nvGraphicFramePr>
        <p:xfrm>
          <a:off x="5868144" y="4365104"/>
          <a:ext cx="2736304" cy="2492895"/>
        </p:xfrm>
        <a:graphic>
          <a:graphicData uri="http://schemas.openxmlformats.org/drawingml/2006/table">
            <a:tbl>
              <a:tblPr firstRow="1" bandRow="1">
                <a:tableStyleId>{5C22544A-7EE6-4342-B048-85BDC9FD1C3A}</a:tableStyleId>
              </a:tblPr>
              <a:tblGrid>
                <a:gridCol w="1368152"/>
                <a:gridCol w="1368152"/>
              </a:tblGrid>
              <a:tr h="498579">
                <a:tc>
                  <a:txBody>
                    <a:bodyPr/>
                    <a:lstStyle/>
                    <a:p>
                      <a:pPr algn="ctr"/>
                      <a:r>
                        <a:rPr lang="en-US" altLang="zh-CN" sz="2400" dirty="0" smtClean="0">
                          <a:latin typeface="Times New Roman" panose="02020603050405020304" pitchFamily="18" charset="0"/>
                          <a:cs typeface="Times New Roman" panose="02020603050405020304" pitchFamily="18" charset="0"/>
                        </a:rPr>
                        <a:t>t</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i(t)</a:t>
                      </a:r>
                      <a:endParaRPr lang="zh-CN" altLang="en-US" sz="2400" dirty="0">
                        <a:latin typeface="Times New Roman" panose="02020603050405020304" pitchFamily="18" charset="0"/>
                        <a:cs typeface="Times New Roman" panose="02020603050405020304" pitchFamily="18" charset="0"/>
                      </a:endParaRPr>
                    </a:p>
                  </a:txBody>
                  <a:tcPr anchor="ctr"/>
                </a:tc>
              </a:tr>
              <a:tr h="498579">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X+Y</a:t>
                      </a:r>
                      <a:endParaRPr lang="zh-CN" altLang="en-US" sz="2400" dirty="0">
                        <a:latin typeface="Times New Roman" panose="02020603050405020304" pitchFamily="18" charset="0"/>
                        <a:cs typeface="Times New Roman" panose="02020603050405020304" pitchFamily="18" charset="0"/>
                      </a:endParaRPr>
                    </a:p>
                  </a:txBody>
                  <a:tcPr anchor="ctr"/>
                </a:tc>
              </a:tr>
              <a:tr h="498579">
                <a:tc>
                  <a:txBody>
                    <a:bodyPr/>
                    <a:lstStyle/>
                    <a:p>
                      <a:pPr algn="ctr"/>
                      <a:r>
                        <a:rPr lang="en-US" altLang="zh-CN" sz="2400" dirty="0" smtClean="0">
                          <a:latin typeface="Times New Roman" panose="02020603050405020304" pitchFamily="18" charset="0"/>
                          <a:cs typeface="Times New Roman" panose="02020603050405020304" pitchFamily="18" charset="0"/>
                        </a:rPr>
                        <a:t>2</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X+Y</a:t>
                      </a:r>
                      <a:endParaRPr lang="zh-CN" altLang="en-US" sz="2400" dirty="0">
                        <a:latin typeface="Times New Roman" panose="02020603050405020304" pitchFamily="18" charset="0"/>
                        <a:cs typeface="Times New Roman" panose="02020603050405020304" pitchFamily="18" charset="0"/>
                      </a:endParaRPr>
                    </a:p>
                  </a:txBody>
                  <a:tcPr anchor="ctr"/>
                </a:tc>
              </a:tr>
              <a:tr h="498579">
                <a:tc>
                  <a:txBody>
                    <a:bodyPr/>
                    <a:lstStyle/>
                    <a:p>
                      <a:pPr algn="ctr"/>
                      <a:r>
                        <a:rPr lang="en-US" altLang="zh-CN" sz="2400" dirty="0" smtClean="0">
                          <a:latin typeface="Times New Roman" panose="02020603050405020304" pitchFamily="18" charset="0"/>
                          <a:cs typeface="Times New Roman" panose="02020603050405020304" pitchFamily="18" charset="0"/>
                        </a:rPr>
                        <a:t>3</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X+Y</a:t>
                      </a:r>
                      <a:endParaRPr lang="zh-CN" altLang="en-US" sz="2400" dirty="0">
                        <a:latin typeface="Times New Roman" panose="02020603050405020304" pitchFamily="18" charset="0"/>
                        <a:cs typeface="Times New Roman" panose="02020603050405020304" pitchFamily="18" charset="0"/>
                      </a:endParaRPr>
                    </a:p>
                  </a:txBody>
                  <a:tcPr anchor="ctr"/>
                </a:tc>
              </a:tr>
              <a:tr h="498579">
                <a:tc>
                  <a:txBody>
                    <a:bodyPr/>
                    <a:lstStyle/>
                    <a:p>
                      <a:pPr algn="ctr"/>
                      <a:r>
                        <a:rPr lang="en-US" altLang="zh-CN" sz="2400" dirty="0" smtClean="0">
                          <a:latin typeface="Times New Roman" panose="02020603050405020304" pitchFamily="18" charset="0"/>
                          <a:cs typeface="Times New Roman" panose="02020603050405020304" pitchFamily="18" charset="0"/>
                        </a:rPr>
                        <a:t>4</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X+Y</a:t>
                      </a:r>
                      <a:endParaRPr lang="zh-CN" altLang="en-US" sz="2400" dirty="0">
                        <a:latin typeface="Times New Roman" panose="02020603050405020304" pitchFamily="18" charset="0"/>
                        <a:cs typeface="Times New Roman" panose="02020603050405020304" pitchFamily="18" charset="0"/>
                      </a:endParaRPr>
                    </a:p>
                  </a:txBody>
                  <a:tcPr anchor="ctr"/>
                </a:tc>
              </a:tr>
            </a:tbl>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892484175"/>
              </p:ext>
            </p:extLst>
          </p:nvPr>
        </p:nvGraphicFramePr>
        <p:xfrm>
          <a:off x="827584" y="5157192"/>
          <a:ext cx="4946650" cy="576263"/>
        </p:xfrm>
        <a:graphic>
          <a:graphicData uri="http://schemas.openxmlformats.org/presentationml/2006/ole">
            <mc:AlternateContent xmlns:mc="http://schemas.openxmlformats.org/markup-compatibility/2006">
              <mc:Choice xmlns:v="urn:schemas-microsoft-com:vml" Requires="v">
                <p:oleObj spid="_x0000_s61442" name="Equation" r:id="rId3" imgW="2400300" imgH="279400" progId="Equation.DSMT4">
                  <p:embed/>
                </p:oleObj>
              </mc:Choice>
              <mc:Fallback>
                <p:oleObj name="Equation" r:id="rId3" imgW="2400300" imgH="279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5157192"/>
                        <a:ext cx="49466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306560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最小生成子</a:t>
            </a:r>
            <a:r>
              <a:rPr lang="en-US" altLang="zh-CN" dirty="0"/>
              <a:t>(Minimal Generator)</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若频繁项集</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没有子集与其有相同的支撑，那么称这个频繁项集为最小生成子。</a:t>
            </a: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en-US" altLang="zh-CN" dirty="0">
              <a:latin typeface="Times New Roman" panose="02020603050405020304" pitchFamily="18" charset="0"/>
              <a:cs typeface="Times New Roman" panose="02020603050405020304" pitchFamily="18" charset="0"/>
            </a:endParaRPr>
          </a:p>
          <a:p>
            <a:pPr>
              <a:lnSpc>
                <a:spcPct val="120000"/>
              </a:lnSpc>
            </a:pP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最小生成</a:t>
            </a:r>
            <a:r>
              <a:rPr lang="zh-CN" altLang="en-US" dirty="0" smtClean="0">
                <a:latin typeface="Times New Roman" panose="02020603050405020304" pitchFamily="18" charset="0"/>
                <a:cs typeface="Times New Roman" panose="02020603050405020304" pitchFamily="18" charset="0"/>
              </a:rPr>
              <a:t>子和闭频繁项集是紧密相连的，给定一个有相同事务标识符集的等价类，该类的唯一最大元素是一个闭项集，而该类的最小元素是最小生成子。</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项集都是最小生成子。</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819690597"/>
              </p:ext>
            </p:extLst>
          </p:nvPr>
        </p:nvGraphicFramePr>
        <p:xfrm>
          <a:off x="1619672" y="3350446"/>
          <a:ext cx="6408712" cy="582610"/>
        </p:xfrm>
        <a:graphic>
          <a:graphicData uri="http://schemas.openxmlformats.org/presentationml/2006/ole">
            <mc:AlternateContent xmlns:mc="http://schemas.openxmlformats.org/markup-compatibility/2006">
              <mc:Choice xmlns:v="urn:schemas-microsoft-com:vml" Requires="v">
                <p:oleObj spid="_x0000_s62466" name="Equation" r:id="rId3" imgW="3073320" imgH="279360" progId="Equation.DSMT4">
                  <p:embed/>
                </p:oleObj>
              </mc:Choice>
              <mc:Fallback>
                <p:oleObj name="Equation" r:id="rId3" imgW="3073320" imgH="279360" progId="Equation.DSMT4">
                  <p:embed/>
                  <p:pic>
                    <p:nvPicPr>
                      <p:cNvPr id="0" name=""/>
                      <p:cNvPicPr/>
                      <p:nvPr/>
                    </p:nvPicPr>
                    <p:blipFill>
                      <a:blip r:embed="rId4"/>
                      <a:stretch>
                        <a:fillRect/>
                      </a:stretch>
                    </p:blipFill>
                    <p:spPr>
                      <a:xfrm>
                        <a:off x="1619672" y="3350446"/>
                        <a:ext cx="6408712" cy="582610"/>
                      </a:xfrm>
                      <a:prstGeom prst="rect">
                        <a:avLst/>
                      </a:prstGeom>
                    </p:spPr>
                  </p:pic>
                </p:oleObj>
              </mc:Fallback>
            </mc:AlternateContent>
          </a:graphicData>
        </a:graphic>
      </p:graphicFrame>
      <p:cxnSp>
        <p:nvCxnSpPr>
          <p:cNvPr id="6" name="直接连接符 5"/>
          <p:cNvCxnSpPr/>
          <p:nvPr/>
        </p:nvCxnSpPr>
        <p:spPr>
          <a:xfrm flipH="1">
            <a:off x="3995936" y="3356992"/>
            <a:ext cx="72008" cy="50405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45400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pic>
        <p:nvPicPr>
          <p:cNvPr id="9218" name="Picture 2" descr="C:\Users\jiecaozi\AppData\Local\Temp\360zip$Temp\360$2\Figure9_2-DataMiningandAnaly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941" y="1167384"/>
            <a:ext cx="7891059" cy="550197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标注 3"/>
          <p:cNvSpPr/>
          <p:nvPr/>
        </p:nvSpPr>
        <p:spPr>
          <a:xfrm>
            <a:off x="5364088" y="6245352"/>
            <a:ext cx="1368152" cy="612648"/>
          </a:xfrm>
          <a:prstGeom prst="wedgeRectCallout">
            <a:avLst>
              <a:gd name="adj1" fmla="val -100398"/>
              <a:gd name="adj2" fmla="val -275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white"/>
                </a:solidFill>
              </a:rPr>
              <a:t>双线框的是最大项集</a:t>
            </a:r>
            <a:endParaRPr lang="zh-CN" altLang="en-US" dirty="0">
              <a:solidFill>
                <a:prstClr val="white"/>
              </a:solidFill>
            </a:endParaRPr>
          </a:p>
        </p:txBody>
      </p:sp>
      <p:sp>
        <p:nvSpPr>
          <p:cNvPr id="5" name="矩形标注 4"/>
          <p:cNvSpPr/>
          <p:nvPr/>
        </p:nvSpPr>
        <p:spPr>
          <a:xfrm>
            <a:off x="7437512" y="6245352"/>
            <a:ext cx="1706488" cy="612648"/>
          </a:xfrm>
          <a:prstGeom prst="wedgeRectCallout">
            <a:avLst>
              <a:gd name="adj1" fmla="val -126299"/>
              <a:gd name="adj2" fmla="val -2336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white"/>
                </a:solidFill>
              </a:rPr>
              <a:t>带阴影的是闭项集</a:t>
            </a:r>
            <a:endParaRPr lang="zh-CN" altLang="en-US" dirty="0">
              <a:solidFill>
                <a:prstClr val="white"/>
              </a:solidFill>
            </a:endParaRPr>
          </a:p>
        </p:txBody>
      </p:sp>
      <p:sp>
        <p:nvSpPr>
          <p:cNvPr id="6" name="矩形标注 5"/>
          <p:cNvSpPr/>
          <p:nvPr/>
        </p:nvSpPr>
        <p:spPr>
          <a:xfrm>
            <a:off x="6588224" y="1052736"/>
            <a:ext cx="2304256" cy="612648"/>
          </a:xfrm>
          <a:prstGeom prst="wedgeRectCallout">
            <a:avLst>
              <a:gd name="adj1" fmla="val -83192"/>
              <a:gd name="adj2" fmla="val 1264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white"/>
                </a:solidFill>
              </a:rPr>
              <a:t>有方框无阴影的是最小生成子</a:t>
            </a:r>
            <a:endParaRPr lang="zh-CN" altLang="en-US" dirty="0">
              <a:solidFill>
                <a:prstClr val="white"/>
              </a:solidFill>
            </a:endParaRPr>
          </a:p>
        </p:txBody>
      </p:sp>
    </p:spTree>
    <p:extLst>
      <p:ext uri="{BB962C8B-B14F-4D97-AF65-F5344CB8AC3E}">
        <p14:creationId xmlns:p14="http://schemas.microsoft.com/office/powerpoint/2010/main" val="39912533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r>
              <a:rPr lang="zh-CN" altLang="en-US" dirty="0" smtClean="0"/>
              <a:t>以本课程常用的那个数据库为例，有</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840" y="2780928"/>
            <a:ext cx="3548517" cy="2664296"/>
          </a:xfrm>
          <a:prstGeom prst="rect">
            <a:avLst/>
          </a:prstGeom>
        </p:spPr>
      </p:pic>
      <p:sp>
        <p:nvSpPr>
          <p:cNvPr id="5" name="TextBox 4"/>
          <p:cNvSpPr txBox="1"/>
          <p:nvPr/>
        </p:nvSpPr>
        <p:spPr>
          <a:xfrm>
            <a:off x="1115617" y="5733256"/>
            <a:ext cx="7416824" cy="830997"/>
          </a:xfrm>
          <a:prstGeom prst="rect">
            <a:avLst/>
          </a:prstGeom>
          <a:noFill/>
        </p:spPr>
        <p:txBody>
          <a:bodyPr wrap="square" rtlCol="0">
            <a:spAutoFit/>
          </a:bodyPr>
          <a:lstStyle/>
          <a:p>
            <a:r>
              <a:rPr lang="zh-CN" altLang="en-US" sz="2400" dirty="0" smtClean="0">
                <a:solidFill>
                  <a:prstClr val="black"/>
                </a:solidFill>
                <a:latin typeface="Times New Roman" panose="02020603050405020304" pitchFamily="18" charset="0"/>
                <a:cs typeface="Times New Roman" panose="02020603050405020304" pitchFamily="18" charset="0"/>
              </a:rPr>
              <a:t>项集</a:t>
            </a:r>
            <a:r>
              <a:rPr lang="en-US" altLang="zh-CN" sz="2400" dirty="0" smtClean="0">
                <a:solidFill>
                  <a:prstClr val="black"/>
                </a:solidFill>
                <a:latin typeface="Times New Roman" panose="02020603050405020304" pitchFamily="18" charset="0"/>
                <a:cs typeface="Times New Roman" panose="02020603050405020304" pitchFamily="18" charset="0"/>
              </a:rPr>
              <a:t>AB</a:t>
            </a:r>
            <a:r>
              <a:rPr lang="zh-CN" altLang="en-US" sz="2400" dirty="0" smtClean="0">
                <a:solidFill>
                  <a:prstClr val="black"/>
                </a:solidFill>
                <a:latin typeface="Times New Roman" panose="02020603050405020304" pitchFamily="18" charset="0"/>
                <a:cs typeface="Times New Roman" panose="02020603050405020304" pitchFamily="18" charset="0"/>
              </a:rPr>
              <a:t>为不封闭的频繁项集，它的封闭的超集有</a:t>
            </a:r>
            <a:r>
              <a:rPr lang="en-US" altLang="zh-CN" sz="2400" dirty="0" smtClean="0">
                <a:solidFill>
                  <a:prstClr val="black"/>
                </a:solidFill>
                <a:latin typeface="Times New Roman" panose="02020603050405020304" pitchFamily="18" charset="0"/>
                <a:cs typeface="Times New Roman" panose="02020603050405020304" pitchFamily="18" charset="0"/>
              </a:rPr>
              <a:t>ABE</a:t>
            </a:r>
            <a:r>
              <a:rPr lang="zh-CN" altLang="en-US" sz="2400" dirty="0" smtClean="0">
                <a:solidFill>
                  <a:prstClr val="black"/>
                </a:solidFill>
                <a:latin typeface="Times New Roman" panose="02020603050405020304" pitchFamily="18" charset="0"/>
                <a:cs typeface="Times New Roman" panose="02020603050405020304" pitchFamily="18" charset="0"/>
              </a:rPr>
              <a:t>和</a:t>
            </a:r>
            <a:r>
              <a:rPr lang="en-US" altLang="zh-CN" sz="2400" dirty="0" smtClean="0">
                <a:solidFill>
                  <a:prstClr val="black"/>
                </a:solidFill>
                <a:latin typeface="Times New Roman" panose="02020603050405020304" pitchFamily="18" charset="0"/>
                <a:cs typeface="Times New Roman" panose="02020603050405020304" pitchFamily="18" charset="0"/>
              </a:rPr>
              <a:t>ABDE</a:t>
            </a:r>
            <a:r>
              <a:rPr lang="zh-CN" altLang="en-US" sz="2400" dirty="0" smtClean="0">
                <a:solidFill>
                  <a:prstClr val="black"/>
                </a:solidFill>
                <a:latin typeface="Times New Roman" panose="02020603050405020304" pitchFamily="18" charset="0"/>
                <a:cs typeface="Times New Roman" panose="02020603050405020304" pitchFamily="18" charset="0"/>
              </a:rPr>
              <a:t>，所以</a:t>
            </a:r>
            <a:r>
              <a:rPr lang="en-US" altLang="zh-CN" sz="2400" dirty="0" smtClean="0">
                <a:solidFill>
                  <a:prstClr val="black"/>
                </a:solidFill>
                <a:latin typeface="Times New Roman" panose="02020603050405020304" pitchFamily="18" charset="0"/>
                <a:cs typeface="Times New Roman" panose="02020603050405020304" pitchFamily="18" charset="0"/>
              </a:rPr>
              <a:t>sup(AB)=max{sup(ABE),sup(ABDE)}=4</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408283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挖掘最大频繁</a:t>
            </a:r>
            <a:r>
              <a:rPr lang="zh-CN" altLang="en-US" dirty="0" smtClean="0"/>
              <a:t>项集：</a:t>
            </a:r>
            <a:r>
              <a:rPr lang="en-US" altLang="zh-CN" dirty="0" smtClean="0"/>
              <a:t>GenMax </a:t>
            </a:r>
            <a:endParaRPr lang="zh-CN" altLang="en-US" dirty="0"/>
          </a:p>
        </p:txBody>
      </p:sp>
      <p:sp>
        <p:nvSpPr>
          <p:cNvPr id="7" name="文本占位符 6"/>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91569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935480"/>
                <a:ext cx="8229600" cy="4805888"/>
              </a:xfrm>
            </p:spPr>
            <p:txBody>
              <a:bodyPr>
                <a:normAutofit/>
              </a:bodyPr>
              <a:lstStyle/>
              <a:p>
                <a:pPr>
                  <a:lnSpc>
                    <a:spcPct val="120000"/>
                  </a:lnSpc>
                </a:pPr>
                <a:r>
                  <a:rPr lang="zh-CN" altLang="en-US" dirty="0" smtClean="0">
                    <a:latin typeface="Times New Roman" panose="02020603050405020304" pitchFamily="18" charset="0"/>
                    <a:cs typeface="Times New Roman" panose="02020603050405020304" pitchFamily="18" charset="0"/>
                  </a:rPr>
                  <a:t>对于集合</a:t>
                </a:r>
                <a:r>
                  <a:rPr lang="en-US" altLang="zh-CN" dirty="0" smtClean="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面包，牛奶，</a:t>
                </a:r>
                <a:r>
                  <a:rPr lang="zh-CN" altLang="en-US" dirty="0" smtClean="0">
                    <a:latin typeface="Times New Roman" panose="02020603050405020304" pitchFamily="18" charset="0"/>
                    <a:cs typeface="Times New Roman" panose="02020603050405020304" pitchFamily="18" charset="0"/>
                  </a:rPr>
                  <a:t>啤酒</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的幂集为</a:t>
                </a:r>
                <a:r>
                  <a:rPr lang="en-US" altLang="zh-CN" dirty="0" smtClean="0">
                    <a:latin typeface="Times New Roman" panose="02020603050405020304" pitchFamily="18" charset="0"/>
                    <a:cs typeface="Times New Roman" panose="02020603050405020304" pitchFamily="18" charset="0"/>
                  </a:rPr>
                  <a:t>{</a:t>
                </a:r>
                <a14:m>
                  <m:oMath xmlns:m="http://schemas.openxmlformats.org/officeDocument/2006/math">
                    <m:r>
                      <a:rPr lang="en-US" altLang="zh-CN" i="1" smtClean="0">
                        <a:latin typeface="Cambria Math"/>
                        <a:ea typeface="Cambria Math"/>
                      </a:rPr>
                      <m:t>∅</m:t>
                    </m:r>
                  </m:oMath>
                </a14:m>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面包</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牛奶</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啤酒</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面包，牛奶</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面包，啤酒</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牛奶，啤酒</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面包，牛奶，啤酒</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，共计</a:t>
                </a:r>
                <a:r>
                  <a:rPr lang="en-US" altLang="zh-CN" dirty="0" smtClean="0">
                    <a:latin typeface="Times New Roman" panose="02020603050405020304" pitchFamily="18" charset="0"/>
                    <a:cs typeface="Times New Roman" panose="02020603050405020304" pitchFamily="18" charset="0"/>
                  </a:rPr>
                  <a:t>8</a:t>
                </a:r>
                <a:r>
                  <a:rPr lang="zh-CN" altLang="en-US" dirty="0" smtClean="0">
                    <a:latin typeface="Times New Roman" panose="02020603050405020304" pitchFamily="18" charset="0"/>
                    <a:cs typeface="Times New Roman" panose="02020603050405020304" pitchFamily="18" charset="0"/>
                  </a:rPr>
                  <a:t>个项集组成的集合。</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如果</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牛奶</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，那么</a:t>
                </a:r>
                <a:r>
                  <a:rPr lang="en-US" altLang="zh-CN" dirty="0" smtClean="0">
                    <a:latin typeface="Times New Roman" panose="02020603050405020304" pitchFamily="18" charset="0"/>
                    <a:cs typeface="Times New Roman" panose="02020603050405020304" pitchFamily="18" charset="0"/>
                  </a:rPr>
                  <a:t>t(</a:t>
                </a:r>
                <a:r>
                  <a:rPr lang="zh-CN" altLang="en-US" dirty="0" smtClean="0">
                    <a:latin typeface="Times New Roman" panose="02020603050405020304" pitchFamily="18" charset="0"/>
                    <a:cs typeface="Times New Roman" panose="02020603050405020304" pitchFamily="18" charset="0"/>
                  </a:rPr>
                  <a:t>牛奶</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5}</a:t>
                </a:r>
                <a:r>
                  <a:rPr lang="zh-CN" altLang="en-US" dirty="0" smtClean="0">
                    <a:latin typeface="Times New Roman" panose="02020603050405020304" pitchFamily="18" charset="0"/>
                    <a:cs typeface="Times New Roman" panose="02020603050405020304" pitchFamily="18" charset="0"/>
                  </a:rPr>
                  <a:t>，因为</a:t>
                </a:r>
                <a:r>
                  <a:rPr lang="en-US" altLang="zh-CN" dirty="0" smtClean="0">
                    <a:latin typeface="Times New Roman" panose="02020603050405020304" pitchFamily="18" charset="0"/>
                    <a:cs typeface="Times New Roman" panose="02020603050405020304" pitchFamily="18" charset="0"/>
                  </a:rPr>
                  <a:t>5</a:t>
                </a:r>
                <a:r>
                  <a:rPr lang="zh-CN" altLang="en-US" dirty="0" smtClean="0">
                    <a:latin typeface="Times New Roman" panose="02020603050405020304" pitchFamily="18" charset="0"/>
                    <a:cs typeface="Times New Roman" panose="02020603050405020304" pitchFamily="18" charset="0"/>
                  </a:rPr>
                  <a:t>个顾客都购买了牛奶。</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假设</a:t>
                </a:r>
                <a:r>
                  <a:rPr lang="en-US" altLang="zh-CN" dirty="0" smtClean="0">
                    <a:latin typeface="Times New Roman" panose="02020603050405020304" pitchFamily="18" charset="0"/>
                    <a:cs typeface="Times New Roman" panose="02020603050405020304" pitchFamily="18" charset="0"/>
                  </a:rPr>
                  <a:t>T={1</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，那么</a:t>
                </a:r>
                <a:r>
                  <a:rPr lang="en-US" altLang="zh-CN" dirty="0" err="1" smtClean="0">
                    <a:latin typeface="Times New Roman" panose="02020603050405020304" pitchFamily="18" charset="0"/>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(T)=</a:t>
                </a:r>
                <a:r>
                  <a:rPr lang="en-US" altLang="zh-CN" dirty="0">
                    <a:solidFill>
                      <a:prstClr val="black"/>
                    </a:solidFill>
                    <a:latin typeface="Times New Roman" panose="02020603050405020304" pitchFamily="18" charset="0"/>
                    <a:cs typeface="Times New Roman" panose="02020603050405020304" pitchFamily="18" charset="0"/>
                  </a:rPr>
                  <a:t> {</a:t>
                </a:r>
                <a:r>
                  <a:rPr lang="zh-CN" altLang="en-US" dirty="0">
                    <a:solidFill>
                      <a:prstClr val="black"/>
                    </a:solidFill>
                    <a:latin typeface="Times New Roman" panose="02020603050405020304" pitchFamily="18" charset="0"/>
                    <a:cs typeface="Times New Roman" panose="02020603050405020304" pitchFamily="18" charset="0"/>
                  </a:rPr>
                  <a:t>面包，牛奶</a:t>
                </a:r>
                <a:r>
                  <a:rPr lang="en-US" altLang="zh-CN" dirty="0" smtClean="0">
                    <a:solidFill>
                      <a:prstClr val="black"/>
                    </a:solidFill>
                    <a:latin typeface="Times New Roman" panose="02020603050405020304" pitchFamily="18" charset="0"/>
                    <a:cs typeface="Times New Roman" panose="02020603050405020304" pitchFamily="18" charset="0"/>
                  </a:rPr>
                  <a:t>}</a:t>
                </a:r>
                <a:r>
                  <a:rPr lang="zh-CN" altLang="en-US" dirty="0" smtClean="0">
                    <a:solidFill>
                      <a:prstClr val="black"/>
                    </a:solidFill>
                    <a:latin typeface="Times New Roman" panose="02020603050405020304" pitchFamily="18" charset="0"/>
                    <a:cs typeface="Times New Roman" panose="02020603050405020304" pitchFamily="18" charset="0"/>
                  </a:rPr>
                  <a:t>，因为在事务</a:t>
                </a:r>
                <a:r>
                  <a:rPr lang="en-US" altLang="zh-CN" dirty="0" smtClean="0">
                    <a:solidFill>
                      <a:prstClr val="black"/>
                    </a:solidFill>
                    <a:latin typeface="Times New Roman" panose="02020603050405020304" pitchFamily="18" charset="0"/>
                    <a:cs typeface="Times New Roman" panose="02020603050405020304" pitchFamily="18" charset="0"/>
                  </a:rPr>
                  <a:t>1</a:t>
                </a:r>
                <a:r>
                  <a:rPr lang="zh-CN" altLang="en-US" dirty="0" smtClean="0">
                    <a:solidFill>
                      <a:prstClr val="black"/>
                    </a:solidFill>
                    <a:latin typeface="Times New Roman" panose="02020603050405020304" pitchFamily="18" charset="0"/>
                    <a:cs typeface="Times New Roman" panose="02020603050405020304" pitchFamily="18" charset="0"/>
                  </a:rPr>
                  <a:t>和事务</a:t>
                </a:r>
                <a:r>
                  <a:rPr lang="en-US" altLang="zh-CN" dirty="0" smtClean="0">
                    <a:solidFill>
                      <a:prstClr val="black"/>
                    </a:solidFill>
                    <a:latin typeface="Times New Roman" panose="02020603050405020304" pitchFamily="18" charset="0"/>
                    <a:cs typeface="Times New Roman" panose="02020603050405020304" pitchFamily="18" charset="0"/>
                  </a:rPr>
                  <a:t>2</a:t>
                </a:r>
                <a:r>
                  <a:rPr lang="zh-CN" altLang="en-US" dirty="0" smtClean="0">
                    <a:solidFill>
                      <a:prstClr val="black"/>
                    </a:solidFill>
                    <a:latin typeface="Times New Roman" panose="02020603050405020304" pitchFamily="18" charset="0"/>
                    <a:cs typeface="Times New Roman" panose="02020603050405020304" pitchFamily="18" charset="0"/>
                  </a:rPr>
                  <a:t>中均包含面包和牛奶两项。</a:t>
                </a:r>
                <a:endParaRPr lang="en-US" altLang="zh-CN" dirty="0" smtClean="0">
                  <a:solidFill>
                    <a:prstClr val="black"/>
                  </a:solidFill>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935480"/>
                <a:ext cx="8229600" cy="4805888"/>
              </a:xfrm>
              <a:blipFill rotWithShape="1">
                <a:blip r:embed="rId2"/>
                <a:stretch>
                  <a:fillRect l="-889" t="-635" r="-8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989969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GenMax</a:t>
            </a:r>
            <a:r>
              <a:rPr lang="zh-CN" altLang="en-US" dirty="0" smtClean="0"/>
              <a:t>算法</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要挖掘最大频繁项集，首先需要挖掘所有的频繁项集，所以挖掘最大频繁项集就是在挖掘所有频繁项集的基础之上添加几个步骤。</a:t>
            </a:r>
            <a:endParaRPr lang="en-US" altLang="zh-CN" dirty="0" smtClean="0"/>
          </a:p>
          <a:p>
            <a:pPr>
              <a:lnSpc>
                <a:spcPct val="120000"/>
              </a:lnSpc>
            </a:pPr>
            <a:r>
              <a:rPr lang="zh-CN" altLang="en-US" dirty="0"/>
              <a:t>最简单</a:t>
            </a:r>
            <a:r>
              <a:rPr lang="zh-CN" altLang="en-US" dirty="0" smtClean="0"/>
              <a:t>的暴力解法可以以如下方式挖掘最大频繁项集：首先挖掘频繁项集，每找到一个频繁项集就对其进行检查，如果它的某个超集在</a:t>
            </a:r>
            <a:r>
              <a:rPr lang="en-US" altLang="zh-CN" dirty="0" smtClean="0"/>
              <a:t>M</a:t>
            </a:r>
            <a:r>
              <a:rPr lang="zh-CN" altLang="en-US" dirty="0" smtClean="0"/>
              <a:t>中，那么它就不能加入</a:t>
            </a:r>
            <a:r>
              <a:rPr lang="en-US" altLang="zh-CN" dirty="0" smtClean="0"/>
              <a:t>M</a:t>
            </a:r>
            <a:r>
              <a:rPr lang="zh-CN" altLang="en-US" dirty="0" smtClean="0"/>
              <a:t>，如果它的某个子集在</a:t>
            </a:r>
            <a:r>
              <a:rPr lang="en-US" altLang="zh-CN" dirty="0" smtClean="0"/>
              <a:t>M</a:t>
            </a:r>
            <a:r>
              <a:rPr lang="zh-CN" altLang="en-US" dirty="0" smtClean="0"/>
              <a:t>中，那么它的子集就需要从</a:t>
            </a:r>
            <a:r>
              <a:rPr lang="en-US" altLang="zh-CN" dirty="0" smtClean="0"/>
              <a:t>M</a:t>
            </a:r>
            <a:r>
              <a:rPr lang="zh-CN" altLang="en-US" dirty="0" smtClean="0"/>
              <a:t>中移除。</a:t>
            </a:r>
            <a:endParaRPr lang="zh-CN" altLang="en-US" dirty="0"/>
          </a:p>
        </p:txBody>
      </p:sp>
    </p:spTree>
    <p:extLst>
      <p:ext uri="{BB962C8B-B14F-4D97-AF65-F5344CB8AC3E}">
        <p14:creationId xmlns:p14="http://schemas.microsoft.com/office/powerpoint/2010/main" val="23618135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GenMax</a:t>
            </a:r>
            <a:r>
              <a:rPr lang="zh-CN" altLang="en-US" dirty="0"/>
              <a:t>算法</a:t>
            </a:r>
          </a:p>
        </p:txBody>
      </p:sp>
      <p:sp>
        <p:nvSpPr>
          <p:cNvPr id="3" name="内容占位符 2"/>
          <p:cNvSpPr>
            <a:spLocks noGrp="1"/>
          </p:cNvSpPr>
          <p:nvPr>
            <p:ph idx="1"/>
          </p:nvPr>
        </p:nvSpPr>
        <p:spPr/>
        <p:txBody>
          <a:bodyPr/>
          <a:lstStyle/>
          <a:p>
            <a:pPr>
              <a:lnSpc>
                <a:spcPct val="120000"/>
              </a:lnSpc>
            </a:pPr>
            <a:r>
              <a:rPr lang="zh-CN" altLang="en-US" dirty="0" smtClean="0"/>
              <a:t>这样两个检查是比较耗时的，而且也是没有必要的。</a:t>
            </a:r>
            <a:endParaRPr lang="en-US" altLang="zh-CN" dirty="0" smtClean="0"/>
          </a:p>
          <a:p>
            <a:pPr>
              <a:lnSpc>
                <a:spcPct val="120000"/>
              </a:lnSpc>
            </a:pPr>
            <a:r>
              <a:rPr lang="zh-CN" altLang="en-US" dirty="0"/>
              <a:t>为了保证</a:t>
            </a:r>
            <a:r>
              <a:rPr lang="zh-CN" altLang="en-US" dirty="0" smtClean="0"/>
              <a:t>效率，应该尽可能的减少检查的次数。</a:t>
            </a:r>
            <a:endParaRPr lang="en-US" altLang="zh-CN" dirty="0" smtClean="0"/>
          </a:p>
          <a:p>
            <a:pPr>
              <a:lnSpc>
                <a:spcPct val="120000"/>
              </a:lnSpc>
            </a:pPr>
            <a:r>
              <a:rPr lang="zh-CN" altLang="en-US" dirty="0"/>
              <a:t>可以</a:t>
            </a:r>
            <a:r>
              <a:rPr lang="zh-CN" altLang="en-US" dirty="0" smtClean="0"/>
              <a:t>通过对</a:t>
            </a:r>
            <a:r>
              <a:rPr lang="en-US" altLang="zh-CN" dirty="0" smtClean="0"/>
              <a:t>Eclat</a:t>
            </a:r>
            <a:r>
              <a:rPr lang="zh-CN" altLang="en-US" dirty="0" smtClean="0"/>
              <a:t>方法添加最大性检查</a:t>
            </a:r>
            <a:r>
              <a:rPr lang="en-US" altLang="zh-CN" dirty="0" smtClean="0"/>
              <a:t>(</a:t>
            </a:r>
            <a:r>
              <a:rPr lang="zh-CN" altLang="en-US" dirty="0" smtClean="0"/>
              <a:t>即找到一个频繁项集后检查它是否还能扩展及是否有超集在</a:t>
            </a:r>
            <a:r>
              <a:rPr lang="en-US" altLang="zh-CN" dirty="0" smtClean="0"/>
              <a:t>M</a:t>
            </a:r>
            <a:r>
              <a:rPr lang="zh-CN" altLang="en-US" dirty="0" smtClean="0"/>
              <a:t>中</a:t>
            </a:r>
            <a:r>
              <a:rPr lang="en-US" altLang="zh-CN" dirty="0" smtClean="0"/>
              <a:t>)</a:t>
            </a:r>
            <a:r>
              <a:rPr lang="zh-CN" altLang="en-US" dirty="0" smtClean="0"/>
              <a:t>来实现最大频繁项集的挖掘。</a:t>
            </a:r>
            <a:endParaRPr lang="en-US" altLang="zh-CN" dirty="0" smtClean="0"/>
          </a:p>
          <a:p>
            <a:pPr>
              <a:lnSpc>
                <a:spcPct val="120000"/>
              </a:lnSpc>
            </a:pPr>
            <a:r>
              <a:rPr lang="zh-CN" altLang="en-US" dirty="0"/>
              <a:t>此</a:t>
            </a:r>
            <a:r>
              <a:rPr lang="zh-CN" altLang="en-US" dirty="0" smtClean="0"/>
              <a:t>方法被称为</a:t>
            </a:r>
            <a:r>
              <a:rPr lang="en-US" altLang="zh-CN" dirty="0" smtClean="0"/>
              <a:t>GenMax</a:t>
            </a:r>
            <a:r>
              <a:rPr lang="zh-CN" altLang="en-US" dirty="0" smtClean="0"/>
              <a:t>算法。</a:t>
            </a:r>
            <a:endParaRPr lang="zh-CN" altLang="en-US" dirty="0"/>
          </a:p>
        </p:txBody>
      </p:sp>
    </p:spTree>
    <p:extLst>
      <p:ext uri="{BB962C8B-B14F-4D97-AF65-F5344CB8AC3E}">
        <p14:creationId xmlns:p14="http://schemas.microsoft.com/office/powerpoint/2010/main" val="32928585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GenMax</a:t>
            </a:r>
            <a:r>
              <a:rPr lang="zh-CN" altLang="en-US" dirty="0"/>
              <a:t>算法</a:t>
            </a:r>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6284" y="2057905"/>
            <a:ext cx="8024992" cy="4611455"/>
          </a:xfrm>
        </p:spPr>
      </p:pic>
    </p:spTree>
    <p:extLst>
      <p:ext uri="{BB962C8B-B14F-4D97-AF65-F5344CB8AC3E}">
        <p14:creationId xmlns:p14="http://schemas.microsoft.com/office/powerpoint/2010/main" val="21994603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流程说明</a:t>
            </a:r>
            <a:endParaRPr lang="zh-CN" altLang="en-US" dirty="0"/>
          </a:p>
        </p:txBody>
      </p:sp>
      <p:pic>
        <p:nvPicPr>
          <p:cNvPr id="13314" name="Picture 2" descr="C:\Users\jiecaozi\AppData\Local\Temp\360zip$Temp\360$0\Figure9_3-DataMiningandAnaly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804318"/>
            <a:ext cx="5627345" cy="51125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1521" y="2636912"/>
            <a:ext cx="1584175" cy="4247317"/>
          </a:xfrm>
          <a:prstGeom prst="rect">
            <a:avLst/>
          </a:prstGeom>
          <a:noFill/>
        </p:spPr>
        <p:txBody>
          <a:bodyPr wrap="square" rtlCol="0">
            <a:spAutoFit/>
          </a:bodyPr>
          <a:lstStyle/>
          <a:p>
            <a:r>
              <a:rPr lang="en-US" altLang="zh-CN" dirty="0" smtClean="0">
                <a:solidFill>
                  <a:prstClr val="black"/>
                </a:solidFill>
                <a:latin typeface="Times New Roman" panose="02020603050405020304" pitchFamily="18" charset="0"/>
                <a:cs typeface="Times New Roman" panose="02020603050405020304" pitchFamily="18" charset="0"/>
              </a:rPr>
              <a:t>GenMax</a:t>
            </a:r>
            <a:r>
              <a:rPr lang="zh-CN" altLang="en-US" dirty="0" smtClean="0">
                <a:solidFill>
                  <a:prstClr val="black"/>
                </a:solidFill>
                <a:latin typeface="Times New Roman" panose="02020603050405020304" pitchFamily="18" charset="0"/>
                <a:cs typeface="Times New Roman" panose="02020603050405020304" pitchFamily="18" charset="0"/>
              </a:rPr>
              <a:t>算法与</a:t>
            </a:r>
            <a:r>
              <a:rPr lang="en-US" altLang="zh-CN" dirty="0" smtClean="0">
                <a:solidFill>
                  <a:prstClr val="black"/>
                </a:solidFill>
                <a:latin typeface="Times New Roman" panose="02020603050405020304" pitchFamily="18" charset="0"/>
                <a:cs typeface="Times New Roman" panose="02020603050405020304" pitchFamily="18" charset="0"/>
              </a:rPr>
              <a:t>Eclat</a:t>
            </a:r>
            <a:r>
              <a:rPr lang="zh-CN" altLang="en-US" dirty="0" smtClean="0">
                <a:solidFill>
                  <a:prstClr val="black"/>
                </a:solidFill>
                <a:latin typeface="Times New Roman" panose="02020603050405020304" pitchFamily="18" charset="0"/>
                <a:cs typeface="Times New Roman" panose="02020603050405020304" pitchFamily="18" charset="0"/>
              </a:rPr>
              <a:t>算法基本相同，差别主要有两点：</a:t>
            </a:r>
            <a:r>
              <a:rPr lang="en-US" altLang="zh-CN" dirty="0" smtClean="0">
                <a:solidFill>
                  <a:prstClr val="black"/>
                </a:solidFill>
                <a:latin typeface="Times New Roman" panose="02020603050405020304" pitchFamily="18" charset="0"/>
                <a:cs typeface="Times New Roman" panose="02020603050405020304" pitchFamily="18" charset="0"/>
              </a:rPr>
              <a:t>1</a:t>
            </a:r>
            <a:r>
              <a:rPr lang="zh-CN" altLang="en-US" dirty="0" smtClean="0">
                <a:solidFill>
                  <a:prstClr val="black"/>
                </a:solidFill>
                <a:latin typeface="Times New Roman" panose="02020603050405020304" pitchFamily="18" charset="0"/>
                <a:cs typeface="Times New Roman" panose="02020603050405020304" pitchFamily="18" charset="0"/>
              </a:rPr>
              <a:t>：每个分支没有子节点时，判断在集合</a:t>
            </a:r>
            <a:r>
              <a:rPr lang="en-US" altLang="zh-CN" dirty="0" smtClean="0">
                <a:solidFill>
                  <a:prstClr val="black"/>
                </a:solidFill>
                <a:latin typeface="Times New Roman" panose="02020603050405020304" pitchFamily="18" charset="0"/>
                <a:cs typeface="Times New Roman" panose="02020603050405020304" pitchFamily="18" charset="0"/>
              </a:rPr>
              <a:t>M</a:t>
            </a:r>
            <a:r>
              <a:rPr lang="zh-CN" altLang="en-US" dirty="0" smtClean="0">
                <a:solidFill>
                  <a:prstClr val="black"/>
                </a:solidFill>
                <a:latin typeface="Times New Roman" panose="02020603050405020304" pitchFamily="18" charset="0"/>
                <a:cs typeface="Times New Roman" panose="02020603050405020304" pitchFamily="18" charset="0"/>
              </a:rPr>
              <a:t>中是否有这个分支最下层节点的超集，</a:t>
            </a:r>
            <a:r>
              <a:rPr lang="en-US" altLang="zh-CN" dirty="0" smtClean="0">
                <a:solidFill>
                  <a:prstClr val="black"/>
                </a:solidFill>
                <a:latin typeface="Times New Roman" panose="02020603050405020304" pitchFamily="18" charset="0"/>
                <a:cs typeface="Times New Roman" panose="02020603050405020304" pitchFamily="18" charset="0"/>
              </a:rPr>
              <a:t>2</a:t>
            </a:r>
            <a:r>
              <a:rPr lang="zh-CN" altLang="en-US" dirty="0" smtClean="0">
                <a:solidFill>
                  <a:prstClr val="black"/>
                </a:solidFill>
                <a:latin typeface="Times New Roman" panose="02020603050405020304" pitchFamily="18" charset="0"/>
                <a:cs typeface="Times New Roman" panose="02020603050405020304" pitchFamily="18" charset="0"/>
              </a:rPr>
              <a:t>：每个分支开始时判断所有集合的并集是否是</a:t>
            </a:r>
            <a:r>
              <a:rPr lang="en-US" altLang="zh-CN" dirty="0" smtClean="0">
                <a:solidFill>
                  <a:prstClr val="black"/>
                </a:solidFill>
                <a:latin typeface="Times New Roman" panose="02020603050405020304" pitchFamily="18" charset="0"/>
                <a:cs typeface="Times New Roman" panose="02020603050405020304" pitchFamily="18" charset="0"/>
              </a:rPr>
              <a:t>M</a:t>
            </a:r>
            <a:r>
              <a:rPr lang="zh-CN" altLang="en-US" dirty="0" smtClean="0">
                <a:solidFill>
                  <a:prstClr val="black"/>
                </a:solidFill>
                <a:latin typeface="Times New Roman" panose="02020603050405020304" pitchFamily="18" charset="0"/>
                <a:cs typeface="Times New Roman" panose="02020603050405020304" pitchFamily="18" charset="0"/>
              </a:rPr>
              <a:t>中某个元素的子集。</a:t>
            </a:r>
            <a:endParaRPr lang="zh-CN" altLang="en-US" dirty="0">
              <a:solidFill>
                <a:prstClr val="black"/>
              </a:solidFill>
              <a:latin typeface="Times New Roman" panose="02020603050405020304" pitchFamily="18" charset="0"/>
              <a:cs typeface="Times New Roman" panose="02020603050405020304" pitchFamily="18" charset="0"/>
            </a:endParaRPr>
          </a:p>
        </p:txBody>
      </p:sp>
      <p:sp>
        <p:nvSpPr>
          <p:cNvPr id="5" name="矩形标注 4"/>
          <p:cNvSpPr/>
          <p:nvPr/>
        </p:nvSpPr>
        <p:spPr>
          <a:xfrm>
            <a:off x="4139952" y="6130175"/>
            <a:ext cx="2915816" cy="828672"/>
          </a:xfrm>
          <a:prstGeom prst="wedgeRectCallout">
            <a:avLst>
              <a:gd name="adj1" fmla="val -54682"/>
              <a:gd name="adj2" fmla="val -1231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rPr>
              <a:t>ADE</a:t>
            </a:r>
            <a:r>
              <a:rPr lang="zh-CN" altLang="en-US" dirty="0" smtClean="0">
                <a:solidFill>
                  <a:prstClr val="white"/>
                </a:solidFill>
              </a:rPr>
              <a:t>无法再扩展，但</a:t>
            </a:r>
            <a:r>
              <a:rPr lang="en-US" altLang="zh-CN" dirty="0" smtClean="0">
                <a:solidFill>
                  <a:prstClr val="white"/>
                </a:solidFill>
              </a:rPr>
              <a:t>ABE</a:t>
            </a:r>
            <a:r>
              <a:rPr lang="zh-CN" altLang="en-US" dirty="0" smtClean="0">
                <a:solidFill>
                  <a:prstClr val="white"/>
                </a:solidFill>
              </a:rPr>
              <a:t>的超集</a:t>
            </a:r>
            <a:r>
              <a:rPr lang="en-US" altLang="zh-CN" dirty="0" smtClean="0">
                <a:solidFill>
                  <a:prstClr val="white"/>
                </a:solidFill>
              </a:rPr>
              <a:t>ABDE</a:t>
            </a:r>
            <a:r>
              <a:rPr lang="zh-CN" altLang="en-US" dirty="0" smtClean="0">
                <a:solidFill>
                  <a:prstClr val="white"/>
                </a:solidFill>
              </a:rPr>
              <a:t>在</a:t>
            </a:r>
            <a:r>
              <a:rPr lang="en-US" altLang="zh-CN" dirty="0" smtClean="0">
                <a:solidFill>
                  <a:prstClr val="white"/>
                </a:solidFill>
              </a:rPr>
              <a:t>M</a:t>
            </a:r>
            <a:r>
              <a:rPr lang="zh-CN" altLang="en-US" dirty="0" smtClean="0">
                <a:solidFill>
                  <a:prstClr val="white"/>
                </a:solidFill>
              </a:rPr>
              <a:t>中，所以</a:t>
            </a:r>
            <a:r>
              <a:rPr lang="en-US" altLang="zh-CN" dirty="0" smtClean="0">
                <a:solidFill>
                  <a:prstClr val="white"/>
                </a:solidFill>
              </a:rPr>
              <a:t>ADE</a:t>
            </a:r>
            <a:r>
              <a:rPr lang="zh-CN" altLang="en-US" dirty="0" smtClean="0">
                <a:solidFill>
                  <a:prstClr val="white"/>
                </a:solidFill>
              </a:rPr>
              <a:t>不能加入</a:t>
            </a:r>
            <a:r>
              <a:rPr lang="en-US" altLang="zh-CN" dirty="0" smtClean="0">
                <a:solidFill>
                  <a:prstClr val="white"/>
                </a:solidFill>
              </a:rPr>
              <a:t>M</a:t>
            </a:r>
            <a:r>
              <a:rPr lang="zh-CN" altLang="en-US" dirty="0" smtClean="0">
                <a:solidFill>
                  <a:prstClr val="white"/>
                </a:solidFill>
              </a:rPr>
              <a:t>中</a:t>
            </a:r>
            <a:endParaRPr lang="zh-CN" altLang="en-US" dirty="0">
              <a:solidFill>
                <a:prstClr val="white"/>
              </a:solidFill>
            </a:endParaRPr>
          </a:p>
        </p:txBody>
      </p:sp>
      <p:sp>
        <p:nvSpPr>
          <p:cNvPr id="6" name="矩形标注 5"/>
          <p:cNvSpPr/>
          <p:nvPr/>
        </p:nvSpPr>
        <p:spPr>
          <a:xfrm>
            <a:off x="7956376" y="279815"/>
            <a:ext cx="1069400" cy="6264696"/>
          </a:xfrm>
          <a:prstGeom prst="wedgeRectCallout">
            <a:avLst>
              <a:gd name="adj1" fmla="val -251859"/>
              <a:gd name="adj2" fmla="val -26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white"/>
                </a:solidFill>
              </a:rPr>
              <a:t>判断</a:t>
            </a:r>
            <a:r>
              <a:rPr lang="en-US" altLang="zh-CN" dirty="0" smtClean="0">
                <a:solidFill>
                  <a:prstClr val="white"/>
                </a:solidFill>
              </a:rPr>
              <a:t>BC,BD,BE </a:t>
            </a:r>
            <a:r>
              <a:rPr lang="zh-CN" altLang="en-US" dirty="0" smtClean="0">
                <a:solidFill>
                  <a:prstClr val="white"/>
                </a:solidFill>
              </a:rPr>
              <a:t>的并集是否是</a:t>
            </a:r>
            <a:r>
              <a:rPr lang="en-US" altLang="zh-CN" dirty="0" smtClean="0">
                <a:solidFill>
                  <a:prstClr val="white"/>
                </a:solidFill>
              </a:rPr>
              <a:t>M</a:t>
            </a:r>
            <a:r>
              <a:rPr lang="zh-CN" altLang="en-US" dirty="0" smtClean="0">
                <a:solidFill>
                  <a:prstClr val="white"/>
                </a:solidFill>
              </a:rPr>
              <a:t>中某个元素的子集，如果是，不如前面找到的最大频繁项集不只有</a:t>
            </a:r>
            <a:r>
              <a:rPr lang="en-US" altLang="zh-CN" dirty="0" smtClean="0">
                <a:solidFill>
                  <a:prstClr val="white"/>
                </a:solidFill>
              </a:rPr>
              <a:t>ABDE</a:t>
            </a:r>
            <a:r>
              <a:rPr lang="zh-CN" altLang="en-US" dirty="0" smtClean="0">
                <a:solidFill>
                  <a:prstClr val="white"/>
                </a:solidFill>
              </a:rPr>
              <a:t>还有</a:t>
            </a:r>
            <a:r>
              <a:rPr lang="en-US" altLang="zh-CN" dirty="0" smtClean="0">
                <a:solidFill>
                  <a:prstClr val="white"/>
                </a:solidFill>
              </a:rPr>
              <a:t>ABCDE</a:t>
            </a:r>
            <a:r>
              <a:rPr lang="zh-CN" altLang="en-US" dirty="0" smtClean="0">
                <a:solidFill>
                  <a:prstClr val="white"/>
                </a:solidFill>
              </a:rPr>
              <a:t>，那么</a:t>
            </a:r>
            <a:r>
              <a:rPr lang="en-US" altLang="zh-CN" dirty="0" err="1" smtClean="0">
                <a:solidFill>
                  <a:prstClr val="white"/>
                </a:solidFill>
              </a:rPr>
              <a:t>BC,BD,Be</a:t>
            </a:r>
            <a:r>
              <a:rPr lang="zh-CN" altLang="en-US" dirty="0" smtClean="0">
                <a:solidFill>
                  <a:prstClr val="white"/>
                </a:solidFill>
              </a:rPr>
              <a:t>全部剪去，不再进行扩展。</a:t>
            </a:r>
            <a:endParaRPr lang="zh-CN" altLang="en-US" dirty="0">
              <a:solidFill>
                <a:prstClr val="white"/>
              </a:solidFill>
            </a:endParaRPr>
          </a:p>
        </p:txBody>
      </p:sp>
    </p:spTree>
    <p:extLst>
      <p:ext uri="{BB962C8B-B14F-4D97-AF65-F5344CB8AC3E}">
        <p14:creationId xmlns:p14="http://schemas.microsoft.com/office/powerpoint/2010/main" val="301480860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挖掘最大频繁</a:t>
            </a:r>
            <a:r>
              <a:rPr lang="zh-CN" altLang="en-US" dirty="0" smtClean="0"/>
              <a:t>项集：</a:t>
            </a:r>
            <a:r>
              <a:rPr lang="en-US" altLang="zh-CN" dirty="0" smtClean="0"/>
              <a:t>GenMax </a:t>
            </a:r>
            <a:endParaRPr lang="zh-CN" altLang="en-US" dirty="0"/>
          </a:p>
        </p:txBody>
      </p:sp>
      <p:sp>
        <p:nvSpPr>
          <p:cNvPr id="7" name="文本占位符 6"/>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5393927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GenMax</a:t>
            </a:r>
            <a:r>
              <a:rPr lang="zh-CN" altLang="en-US" dirty="0" smtClean="0"/>
              <a:t>算法</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要挖掘最大频繁项集，可以首先需要挖掘所有的频繁项集，并在挖掘所有频繁项集的基础之上添加几个步骤。</a:t>
            </a:r>
            <a:endParaRPr lang="en-US" altLang="zh-CN" dirty="0" smtClean="0"/>
          </a:p>
          <a:p>
            <a:pPr>
              <a:lnSpc>
                <a:spcPct val="120000"/>
              </a:lnSpc>
            </a:pPr>
            <a:r>
              <a:rPr lang="zh-CN" altLang="en-US" dirty="0"/>
              <a:t>最简单</a:t>
            </a:r>
            <a:r>
              <a:rPr lang="zh-CN" altLang="en-US" dirty="0" smtClean="0"/>
              <a:t>的暴力解法可以以如下方式挖掘最大频繁项集：首先挖掘频繁项集，每找到一个频繁项集就对其进行检查，如果它的某个超集在</a:t>
            </a:r>
            <a:r>
              <a:rPr lang="en-US" altLang="zh-CN" dirty="0" smtClean="0"/>
              <a:t>M</a:t>
            </a:r>
            <a:r>
              <a:rPr lang="zh-CN" altLang="en-US" dirty="0" smtClean="0"/>
              <a:t>中，那么它就不能加入</a:t>
            </a:r>
            <a:r>
              <a:rPr lang="en-US" altLang="zh-CN" dirty="0" smtClean="0"/>
              <a:t>M</a:t>
            </a:r>
            <a:r>
              <a:rPr lang="zh-CN" altLang="en-US" dirty="0" smtClean="0"/>
              <a:t>，如果它的某个子集在</a:t>
            </a:r>
            <a:r>
              <a:rPr lang="en-US" altLang="zh-CN" dirty="0" smtClean="0"/>
              <a:t>M</a:t>
            </a:r>
            <a:r>
              <a:rPr lang="zh-CN" altLang="en-US" dirty="0" smtClean="0"/>
              <a:t>中，那么它的子集就需要从</a:t>
            </a:r>
            <a:r>
              <a:rPr lang="en-US" altLang="zh-CN" dirty="0" smtClean="0"/>
              <a:t>M</a:t>
            </a:r>
            <a:r>
              <a:rPr lang="zh-CN" altLang="en-US" dirty="0" smtClean="0"/>
              <a:t>中移除。</a:t>
            </a:r>
            <a:endParaRPr lang="zh-CN" altLang="en-US" dirty="0"/>
          </a:p>
        </p:txBody>
      </p:sp>
    </p:spTree>
    <p:extLst>
      <p:ext uri="{BB962C8B-B14F-4D97-AF65-F5344CB8AC3E}">
        <p14:creationId xmlns:p14="http://schemas.microsoft.com/office/powerpoint/2010/main" val="1686243179"/>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暴力方法</a:t>
            </a:r>
            <a:endParaRPr lang="zh-CN" altLang="en-US" dirty="0"/>
          </a:p>
        </p:txBody>
      </p:sp>
      <p:pic>
        <p:nvPicPr>
          <p:cNvPr id="8194" name="Picture 2" descr="C:\Users\jiecaozi\AppData\Local\Temp\360zip$Temp\360$0\Figure8_5-DataMiningandAnaly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825709"/>
            <a:ext cx="7272808" cy="4843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32195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GenMax</a:t>
            </a:r>
            <a:r>
              <a:rPr lang="zh-CN" altLang="en-US" dirty="0"/>
              <a:t>算法</a:t>
            </a:r>
          </a:p>
        </p:txBody>
      </p:sp>
      <p:sp>
        <p:nvSpPr>
          <p:cNvPr id="3" name="内容占位符 2"/>
          <p:cNvSpPr>
            <a:spLocks noGrp="1"/>
          </p:cNvSpPr>
          <p:nvPr>
            <p:ph idx="1"/>
          </p:nvPr>
        </p:nvSpPr>
        <p:spPr/>
        <p:txBody>
          <a:bodyPr/>
          <a:lstStyle/>
          <a:p>
            <a:pPr>
              <a:lnSpc>
                <a:spcPct val="120000"/>
              </a:lnSpc>
            </a:pPr>
            <a:r>
              <a:rPr lang="zh-CN" altLang="en-US" dirty="0" smtClean="0"/>
              <a:t>为了</a:t>
            </a:r>
            <a:r>
              <a:rPr lang="zh-CN" altLang="en-US" dirty="0"/>
              <a:t>保证</a:t>
            </a:r>
            <a:r>
              <a:rPr lang="zh-CN" altLang="en-US" dirty="0" smtClean="0"/>
              <a:t>效率，应该尽可能的减少检查的次数。</a:t>
            </a:r>
            <a:endParaRPr lang="en-US" altLang="zh-CN" dirty="0" smtClean="0"/>
          </a:p>
          <a:p>
            <a:pPr>
              <a:lnSpc>
                <a:spcPct val="120000"/>
              </a:lnSpc>
            </a:pPr>
            <a:r>
              <a:rPr lang="zh-CN" altLang="en-US" dirty="0"/>
              <a:t>可以</a:t>
            </a:r>
            <a:r>
              <a:rPr lang="zh-CN" altLang="en-US" dirty="0" smtClean="0"/>
              <a:t>通过对</a:t>
            </a:r>
            <a:r>
              <a:rPr lang="en-US" altLang="zh-CN" dirty="0" smtClean="0"/>
              <a:t>Eclat</a:t>
            </a:r>
            <a:r>
              <a:rPr lang="zh-CN" altLang="en-US" dirty="0" smtClean="0"/>
              <a:t>方法添加最大性检查</a:t>
            </a:r>
            <a:r>
              <a:rPr lang="en-US" altLang="zh-CN" dirty="0" smtClean="0"/>
              <a:t>(</a:t>
            </a:r>
            <a:r>
              <a:rPr lang="zh-CN" altLang="en-US" dirty="0" smtClean="0"/>
              <a:t>即找到一个频繁项集后检查它是否还能扩展及是否有超集在</a:t>
            </a:r>
            <a:r>
              <a:rPr lang="en-US" altLang="zh-CN" dirty="0" smtClean="0"/>
              <a:t>M</a:t>
            </a:r>
            <a:r>
              <a:rPr lang="zh-CN" altLang="en-US" dirty="0" smtClean="0"/>
              <a:t>中</a:t>
            </a:r>
            <a:r>
              <a:rPr lang="en-US" altLang="zh-CN" dirty="0" smtClean="0"/>
              <a:t>)</a:t>
            </a:r>
            <a:r>
              <a:rPr lang="zh-CN" altLang="en-US" dirty="0" smtClean="0"/>
              <a:t>来实现最大频繁项集的挖掘。</a:t>
            </a:r>
            <a:endParaRPr lang="en-US" altLang="zh-CN" dirty="0" smtClean="0"/>
          </a:p>
          <a:p>
            <a:pPr>
              <a:lnSpc>
                <a:spcPct val="120000"/>
              </a:lnSpc>
            </a:pPr>
            <a:r>
              <a:rPr lang="zh-CN" altLang="en-US" dirty="0"/>
              <a:t>此</a:t>
            </a:r>
            <a:r>
              <a:rPr lang="zh-CN" altLang="en-US" dirty="0" smtClean="0"/>
              <a:t>方法被称为</a:t>
            </a:r>
            <a:r>
              <a:rPr lang="en-US" altLang="zh-CN" dirty="0" smtClean="0"/>
              <a:t>GenMax</a:t>
            </a:r>
            <a:r>
              <a:rPr lang="zh-CN" altLang="en-US" dirty="0" smtClean="0"/>
              <a:t>算法。</a:t>
            </a:r>
            <a:endParaRPr lang="zh-CN" altLang="en-US" dirty="0"/>
          </a:p>
        </p:txBody>
      </p:sp>
    </p:spTree>
    <p:extLst>
      <p:ext uri="{BB962C8B-B14F-4D97-AF65-F5344CB8AC3E}">
        <p14:creationId xmlns:p14="http://schemas.microsoft.com/office/powerpoint/2010/main" val="329957777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GenMax</a:t>
            </a:r>
            <a:r>
              <a:rPr lang="zh-CN" altLang="en-US" dirty="0"/>
              <a:t>算法</a:t>
            </a:r>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6284" y="2057905"/>
            <a:ext cx="8024992" cy="4611455"/>
          </a:xfrm>
        </p:spPr>
      </p:pic>
    </p:spTree>
    <p:extLst>
      <p:ext uri="{BB962C8B-B14F-4D97-AF65-F5344CB8AC3E}">
        <p14:creationId xmlns:p14="http://schemas.microsoft.com/office/powerpoint/2010/main" val="288237768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流程说明</a:t>
            </a:r>
            <a:endParaRPr lang="zh-CN" altLang="en-US" dirty="0"/>
          </a:p>
        </p:txBody>
      </p:sp>
      <p:pic>
        <p:nvPicPr>
          <p:cNvPr id="13314" name="Picture 2" descr="C:\Users\jiecaozi\AppData\Local\Temp\360zip$Temp\360$0\Figure9_3-DataMiningandAnaly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804318"/>
            <a:ext cx="5627345" cy="51125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1521" y="2636912"/>
            <a:ext cx="1584175" cy="4247317"/>
          </a:xfrm>
          <a:prstGeom prst="rect">
            <a:avLst/>
          </a:prstGeom>
          <a:noFill/>
        </p:spPr>
        <p:txBody>
          <a:bodyPr wrap="square" rtlCol="0">
            <a:spAutoFit/>
          </a:bodyPr>
          <a:lstStyle/>
          <a:p>
            <a:r>
              <a:rPr lang="en-US" altLang="zh-CN" dirty="0" smtClean="0">
                <a:solidFill>
                  <a:prstClr val="black"/>
                </a:solidFill>
                <a:latin typeface="Times New Roman" panose="02020603050405020304" pitchFamily="18" charset="0"/>
                <a:cs typeface="Times New Roman" panose="02020603050405020304" pitchFamily="18" charset="0"/>
              </a:rPr>
              <a:t>GenMax</a:t>
            </a:r>
            <a:r>
              <a:rPr lang="zh-CN" altLang="en-US" dirty="0" smtClean="0">
                <a:solidFill>
                  <a:prstClr val="black"/>
                </a:solidFill>
                <a:latin typeface="Times New Roman" panose="02020603050405020304" pitchFamily="18" charset="0"/>
                <a:cs typeface="Times New Roman" panose="02020603050405020304" pitchFamily="18" charset="0"/>
              </a:rPr>
              <a:t>算法与</a:t>
            </a:r>
            <a:r>
              <a:rPr lang="en-US" altLang="zh-CN" dirty="0" smtClean="0">
                <a:solidFill>
                  <a:prstClr val="black"/>
                </a:solidFill>
                <a:latin typeface="Times New Roman" panose="02020603050405020304" pitchFamily="18" charset="0"/>
                <a:cs typeface="Times New Roman" panose="02020603050405020304" pitchFamily="18" charset="0"/>
              </a:rPr>
              <a:t>Eclat</a:t>
            </a:r>
            <a:r>
              <a:rPr lang="zh-CN" altLang="en-US" dirty="0" smtClean="0">
                <a:solidFill>
                  <a:prstClr val="black"/>
                </a:solidFill>
                <a:latin typeface="Times New Roman" panose="02020603050405020304" pitchFamily="18" charset="0"/>
                <a:cs typeface="Times New Roman" panose="02020603050405020304" pitchFamily="18" charset="0"/>
              </a:rPr>
              <a:t>算法基本相同，差别主要有两点：</a:t>
            </a:r>
            <a:r>
              <a:rPr lang="en-US" altLang="zh-CN" dirty="0" smtClean="0">
                <a:solidFill>
                  <a:prstClr val="black"/>
                </a:solidFill>
                <a:latin typeface="Times New Roman" panose="02020603050405020304" pitchFamily="18" charset="0"/>
                <a:cs typeface="Times New Roman" panose="02020603050405020304" pitchFamily="18" charset="0"/>
              </a:rPr>
              <a:t>1</a:t>
            </a:r>
            <a:r>
              <a:rPr lang="zh-CN" altLang="en-US" dirty="0" smtClean="0">
                <a:solidFill>
                  <a:prstClr val="black"/>
                </a:solidFill>
                <a:latin typeface="Times New Roman" panose="02020603050405020304" pitchFamily="18" charset="0"/>
                <a:cs typeface="Times New Roman" panose="02020603050405020304" pitchFamily="18" charset="0"/>
              </a:rPr>
              <a:t>：每个分支没有子节点时，判断在集合</a:t>
            </a:r>
            <a:r>
              <a:rPr lang="en-US" altLang="zh-CN" dirty="0" smtClean="0">
                <a:solidFill>
                  <a:prstClr val="black"/>
                </a:solidFill>
                <a:latin typeface="Times New Roman" panose="02020603050405020304" pitchFamily="18" charset="0"/>
                <a:cs typeface="Times New Roman" panose="02020603050405020304" pitchFamily="18" charset="0"/>
              </a:rPr>
              <a:t>M</a:t>
            </a:r>
            <a:r>
              <a:rPr lang="zh-CN" altLang="en-US" dirty="0" smtClean="0">
                <a:solidFill>
                  <a:prstClr val="black"/>
                </a:solidFill>
                <a:latin typeface="Times New Roman" panose="02020603050405020304" pitchFamily="18" charset="0"/>
                <a:cs typeface="Times New Roman" panose="02020603050405020304" pitchFamily="18" charset="0"/>
              </a:rPr>
              <a:t>中是否有这个分支最下层节点的超集，</a:t>
            </a:r>
            <a:r>
              <a:rPr lang="en-US" altLang="zh-CN" dirty="0" smtClean="0">
                <a:solidFill>
                  <a:prstClr val="black"/>
                </a:solidFill>
                <a:latin typeface="Times New Roman" panose="02020603050405020304" pitchFamily="18" charset="0"/>
                <a:cs typeface="Times New Roman" panose="02020603050405020304" pitchFamily="18" charset="0"/>
              </a:rPr>
              <a:t>2</a:t>
            </a:r>
            <a:r>
              <a:rPr lang="zh-CN" altLang="en-US" dirty="0" smtClean="0">
                <a:solidFill>
                  <a:prstClr val="black"/>
                </a:solidFill>
                <a:latin typeface="Times New Roman" panose="02020603050405020304" pitchFamily="18" charset="0"/>
                <a:cs typeface="Times New Roman" panose="02020603050405020304" pitchFamily="18" charset="0"/>
              </a:rPr>
              <a:t>：每个分支开始时判断所有集合的并集是否是</a:t>
            </a:r>
            <a:r>
              <a:rPr lang="en-US" altLang="zh-CN" dirty="0" smtClean="0">
                <a:solidFill>
                  <a:prstClr val="black"/>
                </a:solidFill>
                <a:latin typeface="Times New Roman" panose="02020603050405020304" pitchFamily="18" charset="0"/>
                <a:cs typeface="Times New Roman" panose="02020603050405020304" pitchFamily="18" charset="0"/>
              </a:rPr>
              <a:t>M</a:t>
            </a:r>
            <a:r>
              <a:rPr lang="zh-CN" altLang="en-US" dirty="0" smtClean="0">
                <a:solidFill>
                  <a:prstClr val="black"/>
                </a:solidFill>
                <a:latin typeface="Times New Roman" panose="02020603050405020304" pitchFamily="18" charset="0"/>
                <a:cs typeface="Times New Roman" panose="02020603050405020304" pitchFamily="18" charset="0"/>
              </a:rPr>
              <a:t>中某个元素的子集。</a:t>
            </a:r>
            <a:endParaRPr lang="zh-CN" altLang="en-US" dirty="0">
              <a:solidFill>
                <a:prstClr val="black"/>
              </a:solidFill>
              <a:latin typeface="Times New Roman" panose="02020603050405020304" pitchFamily="18" charset="0"/>
              <a:cs typeface="Times New Roman" panose="02020603050405020304" pitchFamily="18" charset="0"/>
            </a:endParaRPr>
          </a:p>
        </p:txBody>
      </p:sp>
      <p:sp>
        <p:nvSpPr>
          <p:cNvPr id="5" name="矩形标注 4"/>
          <p:cNvSpPr/>
          <p:nvPr/>
        </p:nvSpPr>
        <p:spPr>
          <a:xfrm>
            <a:off x="4139952" y="6130175"/>
            <a:ext cx="2915816" cy="828672"/>
          </a:xfrm>
          <a:prstGeom prst="wedgeRectCallout">
            <a:avLst>
              <a:gd name="adj1" fmla="val -54682"/>
              <a:gd name="adj2" fmla="val -1231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rPr>
              <a:t>ADE</a:t>
            </a:r>
            <a:r>
              <a:rPr lang="zh-CN" altLang="en-US" dirty="0" smtClean="0">
                <a:solidFill>
                  <a:prstClr val="white"/>
                </a:solidFill>
              </a:rPr>
              <a:t>无法再扩展，但</a:t>
            </a:r>
            <a:r>
              <a:rPr lang="en-US" altLang="zh-CN" dirty="0" smtClean="0">
                <a:solidFill>
                  <a:prstClr val="white"/>
                </a:solidFill>
              </a:rPr>
              <a:t>ADE</a:t>
            </a:r>
            <a:r>
              <a:rPr lang="zh-CN" altLang="en-US" dirty="0" smtClean="0">
                <a:solidFill>
                  <a:prstClr val="white"/>
                </a:solidFill>
              </a:rPr>
              <a:t>的超集</a:t>
            </a:r>
            <a:r>
              <a:rPr lang="en-US" altLang="zh-CN" dirty="0" smtClean="0">
                <a:solidFill>
                  <a:prstClr val="white"/>
                </a:solidFill>
              </a:rPr>
              <a:t>ABDE</a:t>
            </a:r>
            <a:r>
              <a:rPr lang="zh-CN" altLang="en-US" dirty="0" smtClean="0">
                <a:solidFill>
                  <a:prstClr val="white"/>
                </a:solidFill>
              </a:rPr>
              <a:t>在</a:t>
            </a:r>
            <a:r>
              <a:rPr lang="en-US" altLang="zh-CN" dirty="0" smtClean="0">
                <a:solidFill>
                  <a:prstClr val="white"/>
                </a:solidFill>
              </a:rPr>
              <a:t>M</a:t>
            </a:r>
            <a:r>
              <a:rPr lang="zh-CN" altLang="en-US" dirty="0" smtClean="0">
                <a:solidFill>
                  <a:prstClr val="white"/>
                </a:solidFill>
              </a:rPr>
              <a:t>中，所以</a:t>
            </a:r>
            <a:r>
              <a:rPr lang="en-US" altLang="zh-CN" dirty="0" smtClean="0">
                <a:solidFill>
                  <a:prstClr val="white"/>
                </a:solidFill>
              </a:rPr>
              <a:t>ADE</a:t>
            </a:r>
            <a:r>
              <a:rPr lang="zh-CN" altLang="en-US" dirty="0" smtClean="0">
                <a:solidFill>
                  <a:prstClr val="white"/>
                </a:solidFill>
              </a:rPr>
              <a:t>不能加入</a:t>
            </a:r>
            <a:r>
              <a:rPr lang="en-US" altLang="zh-CN" dirty="0" smtClean="0">
                <a:solidFill>
                  <a:prstClr val="white"/>
                </a:solidFill>
              </a:rPr>
              <a:t>M</a:t>
            </a:r>
            <a:r>
              <a:rPr lang="zh-CN" altLang="en-US" dirty="0" smtClean="0">
                <a:solidFill>
                  <a:prstClr val="white"/>
                </a:solidFill>
              </a:rPr>
              <a:t>中</a:t>
            </a:r>
            <a:endParaRPr lang="zh-CN" altLang="en-US" dirty="0">
              <a:solidFill>
                <a:prstClr val="white"/>
              </a:solidFill>
            </a:endParaRPr>
          </a:p>
        </p:txBody>
      </p:sp>
      <p:sp>
        <p:nvSpPr>
          <p:cNvPr id="6" name="矩形标注 5"/>
          <p:cNvSpPr/>
          <p:nvPr/>
        </p:nvSpPr>
        <p:spPr>
          <a:xfrm>
            <a:off x="7956376" y="279815"/>
            <a:ext cx="1069400" cy="6264696"/>
          </a:xfrm>
          <a:prstGeom prst="wedgeRectCallout">
            <a:avLst>
              <a:gd name="adj1" fmla="val -251859"/>
              <a:gd name="adj2" fmla="val -26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white"/>
                </a:solidFill>
              </a:rPr>
              <a:t>判断</a:t>
            </a:r>
            <a:r>
              <a:rPr lang="en-US" altLang="zh-CN" dirty="0" smtClean="0">
                <a:solidFill>
                  <a:prstClr val="white"/>
                </a:solidFill>
              </a:rPr>
              <a:t>BC,BD,BE </a:t>
            </a:r>
            <a:r>
              <a:rPr lang="zh-CN" altLang="en-US" dirty="0" smtClean="0">
                <a:solidFill>
                  <a:prstClr val="white"/>
                </a:solidFill>
              </a:rPr>
              <a:t>的并集是否是</a:t>
            </a:r>
            <a:r>
              <a:rPr lang="en-US" altLang="zh-CN" dirty="0" smtClean="0">
                <a:solidFill>
                  <a:prstClr val="white"/>
                </a:solidFill>
              </a:rPr>
              <a:t>M</a:t>
            </a:r>
            <a:r>
              <a:rPr lang="zh-CN" altLang="en-US" dirty="0" smtClean="0">
                <a:solidFill>
                  <a:prstClr val="white"/>
                </a:solidFill>
              </a:rPr>
              <a:t>中某个元素的子集，如果是，不如前面找到的最大频繁项集不只有</a:t>
            </a:r>
            <a:r>
              <a:rPr lang="en-US" altLang="zh-CN" dirty="0" smtClean="0">
                <a:solidFill>
                  <a:prstClr val="white"/>
                </a:solidFill>
              </a:rPr>
              <a:t>ABDE</a:t>
            </a:r>
            <a:r>
              <a:rPr lang="zh-CN" altLang="en-US" dirty="0" smtClean="0">
                <a:solidFill>
                  <a:prstClr val="white"/>
                </a:solidFill>
              </a:rPr>
              <a:t>还有</a:t>
            </a:r>
            <a:r>
              <a:rPr lang="en-US" altLang="zh-CN" dirty="0" smtClean="0">
                <a:solidFill>
                  <a:prstClr val="white"/>
                </a:solidFill>
              </a:rPr>
              <a:t>ABCDE</a:t>
            </a:r>
            <a:r>
              <a:rPr lang="zh-CN" altLang="en-US" dirty="0" smtClean="0">
                <a:solidFill>
                  <a:prstClr val="white"/>
                </a:solidFill>
              </a:rPr>
              <a:t>，那么</a:t>
            </a:r>
            <a:r>
              <a:rPr lang="en-US" altLang="zh-CN" dirty="0" smtClean="0">
                <a:solidFill>
                  <a:prstClr val="white"/>
                </a:solidFill>
              </a:rPr>
              <a:t>BC,BD,BE</a:t>
            </a:r>
            <a:r>
              <a:rPr lang="zh-CN" altLang="en-US" dirty="0" smtClean="0">
                <a:solidFill>
                  <a:prstClr val="white"/>
                </a:solidFill>
              </a:rPr>
              <a:t>全部剪去，不再进行扩展。</a:t>
            </a:r>
            <a:endParaRPr lang="zh-CN" altLang="en-US" dirty="0">
              <a:solidFill>
                <a:prstClr val="white"/>
              </a:solidFill>
            </a:endParaRPr>
          </a:p>
        </p:txBody>
      </p:sp>
    </p:spTree>
    <p:extLst>
      <p:ext uri="{BB962C8B-B14F-4D97-AF65-F5344CB8AC3E}">
        <p14:creationId xmlns:p14="http://schemas.microsoft.com/office/powerpoint/2010/main" val="663581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pPr lvl="0">
              <a:lnSpc>
                <a:spcPct val="120000"/>
              </a:lnSpc>
              <a:buClr>
                <a:srgbClr val="0BD0D9"/>
              </a:buClr>
            </a:pPr>
            <a:r>
              <a:rPr lang="zh-CN" altLang="en-US" dirty="0">
                <a:solidFill>
                  <a:srgbClr val="FF0000"/>
                </a:solidFill>
                <a:latin typeface="Times New Roman" panose="02020603050405020304" pitchFamily="18" charset="0"/>
                <a:cs typeface="Times New Roman" panose="02020603050405020304" pitchFamily="18" charset="0"/>
              </a:rPr>
              <a:t>为了方便起见，项集挖掘中并不需要严格按照集合的形式表示，如上面的</a:t>
            </a:r>
            <a:r>
              <a:rPr lang="en-US" altLang="zh-CN" dirty="0">
                <a:solidFill>
                  <a:srgbClr val="FF0000"/>
                </a:solidFill>
                <a:latin typeface="Times New Roman" panose="02020603050405020304" pitchFamily="18" charset="0"/>
                <a:cs typeface="Times New Roman" panose="02020603050405020304" pitchFamily="18" charset="0"/>
              </a:rPr>
              <a:t>t(</a:t>
            </a:r>
            <a:r>
              <a:rPr lang="zh-CN" altLang="en-US" dirty="0">
                <a:solidFill>
                  <a:srgbClr val="FF0000"/>
                </a:solidFill>
                <a:latin typeface="Times New Roman" panose="02020603050405020304" pitchFamily="18" charset="0"/>
                <a:cs typeface="Times New Roman" panose="02020603050405020304" pitchFamily="18" charset="0"/>
              </a:rPr>
              <a:t>牛奶</a:t>
            </a:r>
            <a:r>
              <a:rPr lang="en-US" altLang="zh-CN" dirty="0">
                <a:solidFill>
                  <a:srgbClr val="FF0000"/>
                </a:solidFill>
                <a:latin typeface="Times New Roman" panose="02020603050405020304" pitchFamily="18" charset="0"/>
                <a:cs typeface="Times New Roman" panose="02020603050405020304" pitchFamily="18" charset="0"/>
              </a:rPr>
              <a:t>)={1</a:t>
            </a:r>
            <a:r>
              <a:rPr lang="zh-CN" altLang="en-US" dirty="0">
                <a:solidFill>
                  <a:srgbClr val="FF0000"/>
                </a:solidFill>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2</a:t>
            </a:r>
            <a:r>
              <a:rPr lang="zh-CN" altLang="en-US" dirty="0">
                <a:solidFill>
                  <a:srgbClr val="FF0000"/>
                </a:solidFill>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3</a:t>
            </a:r>
            <a:r>
              <a:rPr lang="zh-CN" altLang="en-US" dirty="0">
                <a:solidFill>
                  <a:srgbClr val="FF0000"/>
                </a:solidFill>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4</a:t>
            </a:r>
            <a:r>
              <a:rPr lang="zh-CN" altLang="en-US" dirty="0">
                <a:solidFill>
                  <a:srgbClr val="FF0000"/>
                </a:solidFill>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5}</a:t>
            </a:r>
            <a:r>
              <a:rPr lang="zh-CN" altLang="en-US" dirty="0">
                <a:solidFill>
                  <a:srgbClr val="FF0000"/>
                </a:solidFill>
                <a:latin typeface="Times New Roman" panose="02020603050405020304" pitchFamily="18" charset="0"/>
                <a:cs typeface="Times New Roman" panose="02020603050405020304" pitchFamily="18" charset="0"/>
              </a:rPr>
              <a:t>也可以写为</a:t>
            </a:r>
            <a:r>
              <a:rPr lang="en-US" altLang="zh-CN" dirty="0">
                <a:solidFill>
                  <a:srgbClr val="FF0000"/>
                </a:solidFill>
                <a:latin typeface="Times New Roman" panose="02020603050405020304" pitchFamily="18" charset="0"/>
                <a:cs typeface="Times New Roman" panose="02020603050405020304" pitchFamily="18" charset="0"/>
              </a:rPr>
              <a:t>t(</a:t>
            </a:r>
            <a:r>
              <a:rPr lang="zh-CN" altLang="en-US" dirty="0">
                <a:solidFill>
                  <a:srgbClr val="FF0000"/>
                </a:solidFill>
                <a:latin typeface="Times New Roman" panose="02020603050405020304" pitchFamily="18" charset="0"/>
                <a:cs typeface="Times New Roman" panose="02020603050405020304" pitchFamily="18" charset="0"/>
              </a:rPr>
              <a:t>牛奶</a:t>
            </a:r>
            <a:r>
              <a:rPr lang="en-US" altLang="zh-CN" dirty="0">
                <a:solidFill>
                  <a:srgbClr val="FF0000"/>
                </a:solidFill>
                <a:latin typeface="Times New Roman" panose="02020603050405020304" pitchFamily="18" charset="0"/>
                <a:cs typeface="Times New Roman" panose="02020603050405020304" pitchFamily="18" charset="0"/>
              </a:rPr>
              <a:t>)=12345</a:t>
            </a:r>
            <a:r>
              <a:rPr lang="zh-CN" altLang="en-US" dirty="0">
                <a:solidFill>
                  <a:srgbClr val="FF0000"/>
                </a:solidFill>
                <a:latin typeface="Times New Roman" panose="02020603050405020304" pitchFamily="18" charset="0"/>
                <a:cs typeface="Times New Roman" panose="02020603050405020304" pitchFamily="18" charset="0"/>
              </a:rPr>
              <a:t>。</a:t>
            </a:r>
          </a:p>
          <a:p>
            <a:endParaRPr lang="zh-CN" altLang="en-US" dirty="0"/>
          </a:p>
        </p:txBody>
      </p:sp>
    </p:spTree>
    <p:extLst>
      <p:ext uri="{BB962C8B-B14F-4D97-AF65-F5344CB8AC3E}">
        <p14:creationId xmlns:p14="http://schemas.microsoft.com/office/powerpoint/2010/main" val="426579858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Charm</a:t>
            </a:r>
            <a:r>
              <a:rPr lang="zh-CN" altLang="en-US" dirty="0" smtClean="0"/>
              <a:t>算法</a:t>
            </a:r>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79744224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Charm</a:t>
            </a:r>
            <a:r>
              <a:rPr lang="zh-CN" altLang="en-US" dirty="0" smtClean="0"/>
              <a:t>算法</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判断一个项集</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是否是封闭的最直接的方法是进行闭包检验，即检查</a:t>
            </a:r>
            <a:r>
              <a:rPr lang="en-US" altLang="zh-CN" dirty="0">
                <a:latin typeface="Times New Roman" panose="02020603050405020304" pitchFamily="18" charset="0"/>
                <a:cs typeface="Times New Roman" panose="02020603050405020304" pitchFamily="18" charset="0"/>
              </a:rPr>
              <a:t>c</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与</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是否相等，但是每一次闭包检验的计算量都很大，而频繁项集的数量一般也比较多，这就导致直接对所有的频繁项集进行闭包检验是不可行的。</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en-US" altLang="zh-CN" dirty="0" smtClean="0">
                <a:latin typeface="Times New Roman" panose="02020603050405020304" pitchFamily="18" charset="0"/>
                <a:cs typeface="Times New Roman" panose="02020603050405020304" pitchFamily="18" charset="0"/>
              </a:rPr>
              <a:t>2005</a:t>
            </a:r>
            <a:r>
              <a:rPr lang="zh-CN" altLang="en-US" dirty="0" smtClean="0">
                <a:latin typeface="Times New Roman" panose="02020603050405020304" pitchFamily="18" charset="0"/>
                <a:cs typeface="Times New Roman" panose="02020603050405020304" pitchFamily="18" charset="0"/>
              </a:rPr>
              <a:t>年，</a:t>
            </a:r>
            <a:r>
              <a:rPr lang="en-US" altLang="zh-CN" dirty="0" smtClean="0">
                <a:latin typeface="Times New Roman" panose="02020603050405020304" pitchFamily="18" charset="0"/>
                <a:cs typeface="Times New Roman" panose="02020603050405020304" pitchFamily="18" charset="0"/>
              </a:rPr>
              <a:t>Eclat</a:t>
            </a:r>
            <a:r>
              <a:rPr lang="zh-CN" altLang="en-US" dirty="0" smtClean="0">
                <a:latin typeface="Times New Roman" panose="02020603050405020304" pitchFamily="18" charset="0"/>
                <a:cs typeface="Times New Roman" panose="02020603050405020304" pitchFamily="18" charset="0"/>
              </a:rPr>
              <a:t>算法和</a:t>
            </a:r>
            <a:r>
              <a:rPr lang="en-US" altLang="zh-CN" dirty="0" err="1" smtClean="0">
                <a:latin typeface="Times New Roman" panose="02020603050405020304" pitchFamily="18" charset="0"/>
                <a:cs typeface="Times New Roman" panose="02020603050405020304" pitchFamily="18" charset="0"/>
              </a:rPr>
              <a:t>Declat</a:t>
            </a:r>
            <a:r>
              <a:rPr lang="zh-CN" altLang="en-US" dirty="0" smtClean="0">
                <a:latin typeface="Times New Roman" panose="02020603050405020304" pitchFamily="18" charset="0"/>
                <a:cs typeface="Times New Roman" panose="02020603050405020304" pitchFamily="18" charset="0"/>
              </a:rPr>
              <a:t>算法的提出者</a:t>
            </a:r>
            <a:r>
              <a:rPr lang="en-US" altLang="zh-CN" dirty="0" smtClean="0">
                <a:latin typeface="Times New Roman" panose="02020603050405020304" pitchFamily="18" charset="0"/>
                <a:cs typeface="Times New Roman" panose="02020603050405020304" pitchFamily="18" charset="0"/>
              </a:rPr>
              <a:t>Zaki</a:t>
            </a:r>
            <a:r>
              <a:rPr lang="zh-CN" altLang="en-US" dirty="0" smtClean="0">
                <a:latin typeface="Times New Roman" panose="02020603050405020304" pitchFamily="18" charset="0"/>
                <a:cs typeface="Times New Roman" panose="02020603050405020304" pitchFamily="18" charset="0"/>
              </a:rPr>
              <a:t>提出了基于</a:t>
            </a:r>
            <a:r>
              <a:rPr lang="en-US" altLang="zh-CN" dirty="0" smtClean="0">
                <a:latin typeface="Times New Roman" panose="02020603050405020304" pitchFamily="18" charset="0"/>
                <a:cs typeface="Times New Roman" panose="02020603050405020304" pitchFamily="18" charset="0"/>
              </a:rPr>
              <a:t>Eclat</a:t>
            </a:r>
            <a:r>
              <a:rPr lang="zh-CN" altLang="en-US" dirty="0" smtClean="0">
                <a:latin typeface="Times New Roman" panose="02020603050405020304" pitchFamily="18" charset="0"/>
                <a:cs typeface="Times New Roman" panose="02020603050405020304" pitchFamily="18" charset="0"/>
              </a:rPr>
              <a:t>算法的挖掘闭频繁项集的算法</a:t>
            </a:r>
            <a:r>
              <a:rPr lang="en-US" altLang="zh-CN" dirty="0" smtClean="0">
                <a:latin typeface="Times New Roman" panose="02020603050405020304" pitchFamily="18" charset="0"/>
                <a:cs typeface="Times New Roman" panose="02020603050405020304" pitchFamily="18" charset="0"/>
              </a:rPr>
              <a:t>——Charm</a:t>
            </a:r>
            <a:r>
              <a:rPr lang="zh-CN" altLang="en-US" dirty="0" smtClean="0">
                <a:latin typeface="Times New Roman" panose="02020603050405020304" pitchFamily="18" charset="0"/>
                <a:cs typeface="Times New Roman" panose="02020603050405020304" pitchFamily="18" charset="0"/>
              </a:rPr>
              <a:t>算法</a:t>
            </a:r>
            <a:r>
              <a:rPr lang="en-US" altLang="zh-CN" dirty="0" smtClean="0">
                <a:latin typeface="Times New Roman" panose="02020603050405020304" pitchFamily="18" charset="0"/>
                <a:cs typeface="Times New Roman" panose="02020603050405020304" pitchFamily="18" charset="0"/>
              </a:rPr>
              <a:t>(GenMax</a:t>
            </a:r>
            <a:r>
              <a:rPr lang="zh-CN" altLang="en-US" dirty="0" smtClean="0">
                <a:latin typeface="Times New Roman" panose="02020603050405020304" pitchFamily="18" charset="0"/>
                <a:cs typeface="Times New Roman" panose="02020603050405020304" pitchFamily="18" charset="0"/>
              </a:rPr>
              <a:t>算法也是此人提出的</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641803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IT</a:t>
            </a:r>
            <a:r>
              <a:rPr lang="zh-CN" altLang="en-US" dirty="0" smtClean="0"/>
              <a:t>对及其三个性质</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一个项集和它的事务标识符集组成的元组称为</a:t>
            </a:r>
            <a:r>
              <a:rPr lang="en-US" altLang="zh-CN" dirty="0" smtClean="0"/>
              <a:t>IT</a:t>
            </a:r>
            <a:r>
              <a:rPr lang="zh-CN" altLang="en-US" dirty="0" smtClean="0"/>
              <a:t>对，形如</a:t>
            </a:r>
            <a:r>
              <a:rPr lang="en-US" altLang="zh-CN" dirty="0" smtClean="0"/>
              <a:t>&lt;X ,t(X)&gt;</a:t>
            </a:r>
            <a:r>
              <a:rPr lang="zh-CN" altLang="en-US" dirty="0" smtClean="0"/>
              <a:t>。</a:t>
            </a:r>
            <a:endParaRPr lang="en-US" altLang="zh-CN" dirty="0" smtClean="0"/>
          </a:p>
          <a:p>
            <a:pPr>
              <a:lnSpc>
                <a:spcPct val="120000"/>
              </a:lnSpc>
            </a:pPr>
            <a:r>
              <a:rPr lang="zh-CN" altLang="en-US" dirty="0"/>
              <a:t>一</a:t>
            </a:r>
            <a:r>
              <a:rPr lang="zh-CN" altLang="en-US" dirty="0" smtClean="0"/>
              <a:t>组</a:t>
            </a:r>
            <a:r>
              <a:rPr lang="en-US" altLang="zh-CN" dirty="0" smtClean="0"/>
              <a:t>IT</a:t>
            </a:r>
            <a:r>
              <a:rPr lang="zh-CN" altLang="en-US" dirty="0" smtClean="0"/>
              <a:t>对组成的集合满足三个性质：</a:t>
            </a:r>
            <a:endParaRPr lang="en-US" altLang="zh-CN" dirty="0" smtClean="0"/>
          </a:p>
          <a:p>
            <a:pPr marL="1176480" indent="-457200">
              <a:lnSpc>
                <a:spcPct val="120000"/>
              </a:lnSpc>
              <a:buFont typeface="Wingdings" panose="05000000000000000000" pitchFamily="2" charset="2"/>
              <a:buChar char="Ø"/>
            </a:pPr>
            <a:r>
              <a:rPr lang="zh-CN" altLang="en-US" sz="2400" dirty="0" smtClean="0"/>
              <a:t>若</a:t>
            </a:r>
            <a:r>
              <a:rPr lang="en-US" altLang="zh-CN" sz="2400" dirty="0" smtClean="0"/>
              <a:t>t(X</a:t>
            </a:r>
            <a:r>
              <a:rPr lang="en-US" altLang="zh-CN" sz="2400" baseline="-25000" dirty="0" smtClean="0"/>
              <a:t>i</a:t>
            </a:r>
            <a:r>
              <a:rPr lang="en-US" altLang="zh-CN" sz="2400" dirty="0" smtClean="0"/>
              <a:t>)=t(X</a:t>
            </a:r>
            <a:r>
              <a:rPr lang="en-US" altLang="zh-CN" sz="2400" baseline="-25000" dirty="0" smtClean="0"/>
              <a:t>j</a:t>
            </a:r>
            <a:r>
              <a:rPr lang="en-US" altLang="zh-CN" sz="2400" dirty="0" smtClean="0"/>
              <a:t>)</a:t>
            </a:r>
            <a:r>
              <a:rPr lang="zh-CN" altLang="en-US" sz="2400" dirty="0" smtClean="0"/>
              <a:t>，那么                                           ，那么就可以用              替换所有的</a:t>
            </a:r>
            <a:r>
              <a:rPr lang="en-US" altLang="zh-CN" sz="2400" dirty="0" smtClean="0"/>
              <a:t>X</a:t>
            </a:r>
            <a:r>
              <a:rPr lang="en-US" altLang="zh-CN" sz="2400" baseline="-25000" dirty="0" smtClean="0"/>
              <a:t>i</a:t>
            </a:r>
            <a:r>
              <a:rPr lang="zh-CN" altLang="en-US" sz="2400" dirty="0" smtClean="0"/>
              <a:t>，并剪去</a:t>
            </a:r>
            <a:r>
              <a:rPr lang="en-US" altLang="zh-CN" sz="2400" dirty="0" smtClean="0"/>
              <a:t>X</a:t>
            </a:r>
            <a:r>
              <a:rPr lang="en-US" altLang="zh-CN" sz="2400" baseline="-25000" dirty="0" smtClean="0"/>
              <a:t>j</a:t>
            </a:r>
            <a:r>
              <a:rPr lang="zh-CN" altLang="en-US" sz="2400" dirty="0" smtClean="0"/>
              <a:t>之下的分支。</a:t>
            </a:r>
            <a:endParaRPr lang="en-US" altLang="zh-CN" sz="2400" dirty="0" smtClean="0"/>
          </a:p>
          <a:p>
            <a:pPr marL="1176480" lvl="0" indent="-457200">
              <a:lnSpc>
                <a:spcPct val="120000"/>
              </a:lnSpc>
              <a:buClr>
                <a:srgbClr val="0BD0D9"/>
              </a:buClr>
              <a:buFont typeface="Wingdings" panose="05000000000000000000" pitchFamily="2" charset="2"/>
              <a:buChar char="Ø"/>
            </a:pPr>
            <a:r>
              <a:rPr lang="zh-CN" altLang="en-US" sz="2400" dirty="0">
                <a:solidFill>
                  <a:prstClr val="black"/>
                </a:solidFill>
              </a:rPr>
              <a:t>若</a:t>
            </a:r>
            <a:r>
              <a:rPr lang="en-US" altLang="zh-CN" sz="2400" dirty="0">
                <a:solidFill>
                  <a:prstClr val="black"/>
                </a:solidFill>
              </a:rPr>
              <a:t>t(X</a:t>
            </a:r>
            <a:r>
              <a:rPr lang="en-US" altLang="zh-CN" sz="2400" baseline="-25000" dirty="0">
                <a:solidFill>
                  <a:prstClr val="black"/>
                </a:solidFill>
              </a:rPr>
              <a:t>i</a:t>
            </a:r>
            <a:r>
              <a:rPr lang="en-US" altLang="zh-CN" sz="2400" dirty="0" smtClean="0">
                <a:solidFill>
                  <a:prstClr val="black"/>
                </a:solidFill>
              </a:rPr>
              <a:t>)</a:t>
            </a:r>
            <a:r>
              <a:rPr lang="zh-CN" altLang="en-US" sz="2400" dirty="0" smtClean="0">
                <a:solidFill>
                  <a:prstClr val="black"/>
                </a:solidFill>
              </a:rPr>
              <a:t>不等于</a:t>
            </a:r>
            <a:r>
              <a:rPr lang="en-US" altLang="zh-CN" sz="2400" dirty="0" smtClean="0">
                <a:solidFill>
                  <a:prstClr val="black"/>
                </a:solidFill>
              </a:rPr>
              <a:t>t(X</a:t>
            </a:r>
            <a:r>
              <a:rPr lang="en-US" altLang="zh-CN" sz="2400" baseline="-25000" dirty="0" smtClean="0">
                <a:solidFill>
                  <a:prstClr val="black"/>
                </a:solidFill>
              </a:rPr>
              <a:t>j</a:t>
            </a:r>
            <a:r>
              <a:rPr lang="en-US" altLang="zh-CN" sz="2400" dirty="0">
                <a:solidFill>
                  <a:prstClr val="black"/>
                </a:solidFill>
              </a:rPr>
              <a:t>)</a:t>
            </a:r>
            <a:r>
              <a:rPr lang="zh-CN" altLang="en-US" sz="2400" dirty="0" smtClean="0">
                <a:solidFill>
                  <a:prstClr val="black"/>
                </a:solidFill>
              </a:rPr>
              <a:t>，同时</a:t>
            </a:r>
            <a:r>
              <a:rPr lang="en-US" altLang="zh-CN" sz="2400" dirty="0" smtClean="0">
                <a:solidFill>
                  <a:prstClr val="black"/>
                </a:solidFill>
              </a:rPr>
              <a:t>t(X</a:t>
            </a:r>
            <a:r>
              <a:rPr lang="en-US" altLang="zh-CN" sz="2400" baseline="-25000" dirty="0" smtClean="0">
                <a:solidFill>
                  <a:prstClr val="black"/>
                </a:solidFill>
              </a:rPr>
              <a:t>i</a:t>
            </a:r>
            <a:r>
              <a:rPr lang="en-US" altLang="zh-CN" sz="2400" dirty="0" smtClean="0">
                <a:solidFill>
                  <a:prstClr val="black"/>
                </a:solidFill>
              </a:rPr>
              <a:t>)</a:t>
            </a:r>
            <a:r>
              <a:rPr lang="zh-CN" altLang="en-US" sz="2400" dirty="0" smtClean="0">
                <a:solidFill>
                  <a:prstClr val="black"/>
                </a:solidFill>
              </a:rPr>
              <a:t>是</a:t>
            </a:r>
            <a:r>
              <a:rPr lang="en-US" altLang="zh-CN" sz="2400" dirty="0" smtClean="0">
                <a:solidFill>
                  <a:prstClr val="black"/>
                </a:solidFill>
              </a:rPr>
              <a:t>t(X</a:t>
            </a:r>
            <a:r>
              <a:rPr lang="en-US" altLang="zh-CN" sz="2400" baseline="-25000" dirty="0" smtClean="0">
                <a:solidFill>
                  <a:prstClr val="black"/>
                </a:solidFill>
              </a:rPr>
              <a:t>j</a:t>
            </a:r>
            <a:r>
              <a:rPr lang="en-US" altLang="zh-CN" sz="2400" dirty="0" smtClean="0">
                <a:solidFill>
                  <a:prstClr val="black"/>
                </a:solidFill>
              </a:rPr>
              <a:t>)</a:t>
            </a:r>
            <a:r>
              <a:rPr lang="zh-CN" altLang="en-US" sz="2400" dirty="0" smtClean="0">
                <a:solidFill>
                  <a:prstClr val="black"/>
                </a:solidFill>
              </a:rPr>
              <a:t>的一个子集，那么                               </a:t>
            </a:r>
            <a:r>
              <a:rPr lang="zh-CN" altLang="en-US" sz="2400" dirty="0">
                <a:solidFill>
                  <a:prstClr val="black"/>
                </a:solidFill>
              </a:rPr>
              <a:t>，那么就可以用              替换所有的</a:t>
            </a:r>
            <a:r>
              <a:rPr lang="en-US" altLang="zh-CN" sz="2400" dirty="0">
                <a:solidFill>
                  <a:prstClr val="black"/>
                </a:solidFill>
              </a:rPr>
              <a:t>X</a:t>
            </a:r>
            <a:r>
              <a:rPr lang="en-US" altLang="zh-CN" sz="2400" baseline="-25000" dirty="0">
                <a:solidFill>
                  <a:prstClr val="black"/>
                </a:solidFill>
              </a:rPr>
              <a:t>i</a:t>
            </a:r>
            <a:r>
              <a:rPr lang="zh-CN" altLang="en-US" sz="2400" dirty="0" smtClean="0">
                <a:solidFill>
                  <a:prstClr val="black"/>
                </a:solidFill>
              </a:rPr>
              <a:t>，但不能剪</a:t>
            </a:r>
            <a:r>
              <a:rPr lang="zh-CN" altLang="en-US" sz="2400" dirty="0">
                <a:solidFill>
                  <a:prstClr val="black"/>
                </a:solidFill>
              </a:rPr>
              <a:t>去</a:t>
            </a:r>
            <a:r>
              <a:rPr lang="en-US" altLang="zh-CN" sz="2400" dirty="0">
                <a:solidFill>
                  <a:prstClr val="black"/>
                </a:solidFill>
              </a:rPr>
              <a:t>X</a:t>
            </a:r>
            <a:r>
              <a:rPr lang="en-US" altLang="zh-CN" sz="2400" baseline="-25000" dirty="0">
                <a:solidFill>
                  <a:prstClr val="black"/>
                </a:solidFill>
              </a:rPr>
              <a:t>j</a:t>
            </a:r>
            <a:r>
              <a:rPr lang="zh-CN" altLang="en-US" sz="2400" dirty="0">
                <a:solidFill>
                  <a:prstClr val="black"/>
                </a:solidFill>
              </a:rPr>
              <a:t>之下的分支。</a:t>
            </a:r>
          </a:p>
          <a:p>
            <a:pPr marL="1176480" indent="-457200">
              <a:lnSpc>
                <a:spcPct val="120000"/>
              </a:lnSpc>
              <a:buFont typeface="Wingdings" panose="05000000000000000000" pitchFamily="2" charset="2"/>
              <a:buChar char="Ø"/>
            </a:pPr>
            <a:endParaRPr lang="zh-CN" altLang="en-US" sz="2400" dirty="0"/>
          </a:p>
        </p:txBody>
      </p:sp>
      <p:graphicFrame>
        <p:nvGraphicFramePr>
          <p:cNvPr id="4" name="对象 3"/>
          <p:cNvGraphicFramePr>
            <a:graphicFrameLocks noChangeAspect="1"/>
          </p:cNvGraphicFramePr>
          <p:nvPr>
            <p:extLst>
              <p:ext uri="{D42A27DB-BD31-4B8C-83A1-F6EECF244321}">
                <p14:modId xmlns:p14="http://schemas.microsoft.com/office/powerpoint/2010/main" val="650087341"/>
              </p:ext>
            </p:extLst>
          </p:nvPr>
        </p:nvGraphicFramePr>
        <p:xfrm>
          <a:off x="4283968" y="3573016"/>
          <a:ext cx="3276364" cy="504056"/>
        </p:xfrm>
        <a:graphic>
          <a:graphicData uri="http://schemas.openxmlformats.org/presentationml/2006/ole">
            <mc:AlternateContent xmlns:mc="http://schemas.openxmlformats.org/markup-compatibility/2006">
              <mc:Choice xmlns:v="urn:schemas-microsoft-com:vml" Requires="v">
                <p:oleObj spid="_x0000_s63490" name="Equation" r:id="rId3" imgW="1815840" imgH="279360" progId="Equation.DSMT4">
                  <p:embed/>
                </p:oleObj>
              </mc:Choice>
              <mc:Fallback>
                <p:oleObj name="Equation" r:id="rId3" imgW="1815840" imgH="279360" progId="Equation.DSMT4">
                  <p:embed/>
                  <p:pic>
                    <p:nvPicPr>
                      <p:cNvPr id="0" name=""/>
                      <p:cNvPicPr/>
                      <p:nvPr/>
                    </p:nvPicPr>
                    <p:blipFill>
                      <a:blip r:embed="rId4"/>
                      <a:stretch>
                        <a:fillRect/>
                      </a:stretch>
                    </p:blipFill>
                    <p:spPr>
                      <a:xfrm>
                        <a:off x="4283968" y="3573016"/>
                        <a:ext cx="3276364" cy="504056"/>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764807927"/>
              </p:ext>
            </p:extLst>
          </p:nvPr>
        </p:nvGraphicFramePr>
        <p:xfrm>
          <a:off x="2987824" y="4005063"/>
          <a:ext cx="1008112" cy="445445"/>
        </p:xfrm>
        <a:graphic>
          <a:graphicData uri="http://schemas.openxmlformats.org/presentationml/2006/ole">
            <mc:AlternateContent xmlns:mc="http://schemas.openxmlformats.org/markup-compatibility/2006">
              <mc:Choice xmlns:v="urn:schemas-microsoft-com:vml" Requires="v">
                <p:oleObj spid="_x0000_s63491" name="Equation" r:id="rId5" imgW="545760" imgH="241200" progId="Equation.DSMT4">
                  <p:embed/>
                </p:oleObj>
              </mc:Choice>
              <mc:Fallback>
                <p:oleObj name="Equation" r:id="rId5" imgW="545760" imgH="241200" progId="Equation.DSMT4">
                  <p:embed/>
                  <p:pic>
                    <p:nvPicPr>
                      <p:cNvPr id="0" name=""/>
                      <p:cNvPicPr/>
                      <p:nvPr/>
                    </p:nvPicPr>
                    <p:blipFill>
                      <a:blip r:embed="rId6"/>
                      <a:stretch>
                        <a:fillRect/>
                      </a:stretch>
                    </p:blipFill>
                    <p:spPr>
                      <a:xfrm>
                        <a:off x="2987824" y="4005063"/>
                        <a:ext cx="1008112" cy="44544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067663136"/>
              </p:ext>
            </p:extLst>
          </p:nvPr>
        </p:nvGraphicFramePr>
        <p:xfrm>
          <a:off x="2339752" y="5373216"/>
          <a:ext cx="2312987" cy="504825"/>
        </p:xfrm>
        <a:graphic>
          <a:graphicData uri="http://schemas.openxmlformats.org/presentationml/2006/ole">
            <mc:AlternateContent xmlns:mc="http://schemas.openxmlformats.org/markup-compatibility/2006">
              <mc:Choice xmlns:v="urn:schemas-microsoft-com:vml" Requires="v">
                <p:oleObj spid="_x0000_s63492" name="Equation" r:id="rId7" imgW="1282680" imgH="279360" progId="Equation.DSMT4">
                  <p:embed/>
                </p:oleObj>
              </mc:Choice>
              <mc:Fallback>
                <p:oleObj name="Equation" r:id="rId7" imgW="1282680" imgH="279360" progId="Equation.DSMT4">
                  <p:embed/>
                  <p:pic>
                    <p:nvPicPr>
                      <p:cNvPr id="0" name=""/>
                      <p:cNvPicPr>
                        <a:picLocks noChangeAspect="1" noChangeArrowheads="1"/>
                      </p:cNvPicPr>
                      <p:nvPr/>
                    </p:nvPicPr>
                    <p:blipFill>
                      <a:blip r:embed="rId8"/>
                      <a:srcRect/>
                      <a:stretch>
                        <a:fillRect/>
                      </a:stretch>
                    </p:blipFill>
                    <p:spPr bwMode="auto">
                      <a:xfrm>
                        <a:off x="2339752" y="5373216"/>
                        <a:ext cx="231298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957823495"/>
              </p:ext>
            </p:extLst>
          </p:nvPr>
        </p:nvGraphicFramePr>
        <p:xfrm>
          <a:off x="6876256" y="5445224"/>
          <a:ext cx="1008063" cy="444500"/>
        </p:xfrm>
        <a:graphic>
          <a:graphicData uri="http://schemas.openxmlformats.org/presentationml/2006/ole">
            <mc:AlternateContent xmlns:mc="http://schemas.openxmlformats.org/markup-compatibility/2006">
              <mc:Choice xmlns:v="urn:schemas-microsoft-com:vml" Requires="v">
                <p:oleObj spid="_x0000_s63493" name="Equation" r:id="rId9" imgW="545760" imgH="241200" progId="Equation.DSMT4">
                  <p:embed/>
                </p:oleObj>
              </mc:Choice>
              <mc:Fallback>
                <p:oleObj name="Equation" r:id="rId9" imgW="545760" imgH="2412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76256" y="5445224"/>
                        <a:ext cx="100806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9599056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4617B"/>
                </a:solidFill>
              </a:rPr>
              <a:t>IT</a:t>
            </a:r>
            <a:r>
              <a:rPr lang="zh-CN" altLang="en-US" dirty="0">
                <a:solidFill>
                  <a:srgbClr val="04617B"/>
                </a:solidFill>
              </a:rPr>
              <a:t>对及其三个性质</a:t>
            </a:r>
            <a:endParaRPr lang="zh-CN" altLang="en-US" dirty="0"/>
          </a:p>
        </p:txBody>
      </p:sp>
      <p:sp>
        <p:nvSpPr>
          <p:cNvPr id="3" name="内容占位符 2"/>
          <p:cNvSpPr>
            <a:spLocks noGrp="1"/>
          </p:cNvSpPr>
          <p:nvPr>
            <p:ph idx="1"/>
          </p:nvPr>
        </p:nvSpPr>
        <p:spPr/>
        <p:txBody>
          <a:bodyPr/>
          <a:lstStyle/>
          <a:p>
            <a:pPr marL="1176480" lvl="0" indent="-457200">
              <a:lnSpc>
                <a:spcPct val="120000"/>
              </a:lnSpc>
              <a:buClr>
                <a:srgbClr val="0BD0D9"/>
              </a:buClr>
              <a:buFont typeface="Wingdings" panose="05000000000000000000" pitchFamily="2" charset="2"/>
              <a:buChar char="Ø"/>
            </a:pPr>
            <a:r>
              <a:rPr lang="zh-CN" altLang="en-US" sz="2400" dirty="0">
                <a:solidFill>
                  <a:prstClr val="black"/>
                </a:solidFill>
              </a:rPr>
              <a:t>若</a:t>
            </a:r>
            <a:r>
              <a:rPr lang="en-US" altLang="zh-CN" sz="2400" dirty="0">
                <a:solidFill>
                  <a:prstClr val="black"/>
                </a:solidFill>
              </a:rPr>
              <a:t>t(X</a:t>
            </a:r>
            <a:r>
              <a:rPr lang="en-US" altLang="zh-CN" sz="2400" baseline="-25000" dirty="0">
                <a:solidFill>
                  <a:prstClr val="black"/>
                </a:solidFill>
              </a:rPr>
              <a:t>i</a:t>
            </a:r>
            <a:r>
              <a:rPr lang="en-US" altLang="zh-CN" sz="2400" dirty="0">
                <a:solidFill>
                  <a:prstClr val="black"/>
                </a:solidFill>
              </a:rPr>
              <a:t>)</a:t>
            </a:r>
            <a:r>
              <a:rPr lang="zh-CN" altLang="en-US" sz="2400" dirty="0">
                <a:solidFill>
                  <a:prstClr val="black"/>
                </a:solidFill>
              </a:rPr>
              <a:t>不等于</a:t>
            </a:r>
            <a:r>
              <a:rPr lang="en-US" altLang="zh-CN" sz="2400" dirty="0">
                <a:solidFill>
                  <a:prstClr val="black"/>
                </a:solidFill>
              </a:rPr>
              <a:t>t(X</a:t>
            </a:r>
            <a:r>
              <a:rPr lang="en-US" altLang="zh-CN" sz="2400" baseline="-25000" dirty="0">
                <a:solidFill>
                  <a:prstClr val="black"/>
                </a:solidFill>
              </a:rPr>
              <a:t>j</a:t>
            </a:r>
            <a:r>
              <a:rPr lang="en-US" altLang="zh-CN" sz="2400" dirty="0">
                <a:solidFill>
                  <a:prstClr val="black"/>
                </a:solidFill>
              </a:rPr>
              <a:t>)</a:t>
            </a:r>
            <a:r>
              <a:rPr lang="zh-CN" altLang="en-US" sz="2400" dirty="0">
                <a:solidFill>
                  <a:prstClr val="black"/>
                </a:solidFill>
              </a:rPr>
              <a:t>，同时</a:t>
            </a:r>
            <a:r>
              <a:rPr lang="en-US" altLang="zh-CN" sz="2400" dirty="0">
                <a:solidFill>
                  <a:prstClr val="black"/>
                </a:solidFill>
              </a:rPr>
              <a:t>t(X</a:t>
            </a:r>
            <a:r>
              <a:rPr lang="en-US" altLang="zh-CN" sz="2400" baseline="-25000" dirty="0">
                <a:solidFill>
                  <a:prstClr val="black"/>
                </a:solidFill>
              </a:rPr>
              <a:t>i</a:t>
            </a:r>
            <a:r>
              <a:rPr lang="en-US" altLang="zh-CN" sz="2400" dirty="0" smtClean="0">
                <a:solidFill>
                  <a:prstClr val="black"/>
                </a:solidFill>
              </a:rPr>
              <a:t>)</a:t>
            </a:r>
            <a:r>
              <a:rPr lang="zh-CN" altLang="en-US" sz="2400" dirty="0" smtClean="0">
                <a:solidFill>
                  <a:prstClr val="black"/>
                </a:solidFill>
              </a:rPr>
              <a:t>也不是</a:t>
            </a:r>
            <a:r>
              <a:rPr lang="en-US" altLang="zh-CN" sz="2400" dirty="0" smtClean="0">
                <a:solidFill>
                  <a:prstClr val="black"/>
                </a:solidFill>
              </a:rPr>
              <a:t>t(X</a:t>
            </a:r>
            <a:r>
              <a:rPr lang="en-US" altLang="zh-CN" sz="2400" baseline="-25000" dirty="0" smtClean="0">
                <a:solidFill>
                  <a:prstClr val="black"/>
                </a:solidFill>
              </a:rPr>
              <a:t>j</a:t>
            </a:r>
            <a:r>
              <a:rPr lang="en-US" altLang="zh-CN" sz="2400" dirty="0">
                <a:solidFill>
                  <a:prstClr val="black"/>
                </a:solidFill>
              </a:rPr>
              <a:t>)</a:t>
            </a:r>
            <a:r>
              <a:rPr lang="zh-CN" altLang="en-US" sz="2400" dirty="0">
                <a:solidFill>
                  <a:prstClr val="black"/>
                </a:solidFill>
              </a:rPr>
              <a:t>的一个子集，那么                               </a:t>
            </a:r>
            <a:r>
              <a:rPr lang="zh-CN" altLang="en-US" sz="2400" dirty="0" smtClean="0">
                <a:solidFill>
                  <a:prstClr val="black"/>
                </a:solidFill>
              </a:rPr>
              <a:t>，        ，那么就不能</a:t>
            </a:r>
            <a:r>
              <a:rPr lang="zh-CN" altLang="en-US" sz="2400" dirty="0">
                <a:solidFill>
                  <a:prstClr val="black"/>
                </a:solidFill>
              </a:rPr>
              <a:t>剪</a:t>
            </a:r>
            <a:r>
              <a:rPr lang="zh-CN" altLang="en-US" sz="2400" dirty="0" smtClean="0">
                <a:solidFill>
                  <a:prstClr val="black"/>
                </a:solidFill>
              </a:rPr>
              <a:t>去</a:t>
            </a:r>
            <a:r>
              <a:rPr lang="en-US" altLang="zh-CN" sz="2400" dirty="0">
                <a:solidFill>
                  <a:prstClr val="black"/>
                </a:solidFill>
              </a:rPr>
              <a:t>X</a:t>
            </a:r>
            <a:r>
              <a:rPr lang="en-US" altLang="zh-CN" sz="2400" baseline="-25000" dirty="0">
                <a:solidFill>
                  <a:prstClr val="black"/>
                </a:solidFill>
              </a:rPr>
              <a:t>i</a:t>
            </a:r>
            <a:r>
              <a:rPr lang="zh-CN" altLang="en-US" sz="2400" dirty="0" smtClean="0">
                <a:solidFill>
                  <a:prstClr val="black"/>
                </a:solidFill>
              </a:rPr>
              <a:t>和</a:t>
            </a:r>
            <a:r>
              <a:rPr lang="en-US" altLang="zh-CN" sz="2400" dirty="0" smtClean="0">
                <a:solidFill>
                  <a:prstClr val="black"/>
                </a:solidFill>
              </a:rPr>
              <a:t>X</a:t>
            </a:r>
            <a:r>
              <a:rPr lang="en-US" altLang="zh-CN" sz="2400" baseline="-25000" dirty="0" smtClean="0">
                <a:solidFill>
                  <a:prstClr val="black"/>
                </a:solidFill>
              </a:rPr>
              <a:t>j</a:t>
            </a:r>
            <a:r>
              <a:rPr lang="zh-CN" altLang="en-US" sz="2400" dirty="0">
                <a:solidFill>
                  <a:prstClr val="black"/>
                </a:solidFill>
              </a:rPr>
              <a:t>之下的分支。</a:t>
            </a: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946731869"/>
              </p:ext>
            </p:extLst>
          </p:nvPr>
        </p:nvGraphicFramePr>
        <p:xfrm>
          <a:off x="2905125" y="2420938"/>
          <a:ext cx="3297238" cy="504825"/>
        </p:xfrm>
        <a:graphic>
          <a:graphicData uri="http://schemas.openxmlformats.org/presentationml/2006/ole">
            <mc:AlternateContent xmlns:mc="http://schemas.openxmlformats.org/markup-compatibility/2006">
              <mc:Choice xmlns:v="urn:schemas-microsoft-com:vml" Requires="v">
                <p:oleObj spid="_x0000_s64514" name="Equation" r:id="rId3" imgW="1828800" imgH="279360" progId="Equation.DSMT4">
                  <p:embed/>
                </p:oleObj>
              </mc:Choice>
              <mc:Fallback>
                <p:oleObj name="Equation" r:id="rId3" imgW="1828800" imgH="279360" progId="Equation.DSMT4">
                  <p:embed/>
                  <p:pic>
                    <p:nvPicPr>
                      <p:cNvPr id="0" name=""/>
                      <p:cNvPicPr>
                        <a:picLocks noChangeAspect="1" noChangeArrowheads="1"/>
                      </p:cNvPicPr>
                      <p:nvPr/>
                    </p:nvPicPr>
                    <p:blipFill>
                      <a:blip r:embed="rId4"/>
                      <a:srcRect/>
                      <a:stretch>
                        <a:fillRect/>
                      </a:stretch>
                    </p:blipFill>
                    <p:spPr bwMode="auto">
                      <a:xfrm>
                        <a:off x="2905125" y="2420938"/>
                        <a:ext cx="32972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4406723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第一个性质</a:t>
            </a:r>
            <a:endParaRPr lang="zh-CN" altLang="en-US" dirty="0"/>
          </a:p>
        </p:txBody>
      </p:sp>
      <p:sp>
        <p:nvSpPr>
          <p:cNvPr id="3" name="内容占位符 2"/>
          <p:cNvSpPr>
            <a:spLocks noGrp="1"/>
          </p:cNvSpPr>
          <p:nvPr>
            <p:ph idx="1"/>
          </p:nvPr>
        </p:nvSpPr>
        <p:spPr>
          <a:xfrm>
            <a:off x="323528" y="1916832"/>
            <a:ext cx="6408712" cy="4824536"/>
          </a:xfrm>
        </p:spPr>
        <p:txBody>
          <a:bodyPr>
            <a:normAutofit/>
          </a:bodyPr>
          <a:lstStyle/>
          <a:p>
            <a:pPr>
              <a:lnSpc>
                <a:spcPct val="120000"/>
              </a:lnSpc>
            </a:pPr>
            <a:r>
              <a:rPr lang="zh-CN" altLang="en-US" dirty="0" smtClean="0">
                <a:latin typeface="Times New Roman" panose="02020603050405020304" pitchFamily="18" charset="0"/>
                <a:cs typeface="Times New Roman" panose="02020603050405020304" pitchFamily="18" charset="0"/>
              </a:rPr>
              <a:t>如下表所示，</a:t>
            </a:r>
            <a:r>
              <a:rPr lang="en-US" altLang="zh-CN" dirty="0" smtClean="0">
                <a:latin typeface="Times New Roman" panose="02020603050405020304" pitchFamily="18" charset="0"/>
                <a:cs typeface="Times New Roman" panose="02020603050405020304" pitchFamily="18" charset="0"/>
              </a:rPr>
              <a:t>t(AB)=t(AD)=123</a:t>
            </a:r>
            <a:r>
              <a:rPr lang="zh-CN" altLang="en-US" dirty="0" smtClean="0">
                <a:latin typeface="Times New Roman" panose="02020603050405020304" pitchFamily="18" charset="0"/>
                <a:cs typeface="Times New Roman" panose="02020603050405020304" pitchFamily="18" charset="0"/>
              </a:rPr>
              <a:t>，那么</a:t>
            </a: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也就是说包含</a:t>
            </a:r>
            <a:r>
              <a:rPr lang="en-US" altLang="zh-CN" dirty="0"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的那些事务也一定包含</a:t>
            </a:r>
            <a:r>
              <a:rPr lang="en-US" altLang="zh-CN" dirty="0" smtClean="0">
                <a:latin typeface="Times New Roman" panose="02020603050405020304" pitchFamily="18" charset="0"/>
                <a:cs typeface="Times New Roman" panose="02020603050405020304" pitchFamily="18" charset="0"/>
              </a:rPr>
              <a:t>D</a:t>
            </a:r>
            <a:r>
              <a:rPr lang="zh-CN" altLang="en-US" dirty="0" smtClean="0">
                <a:latin typeface="Times New Roman" panose="02020603050405020304" pitchFamily="18" charset="0"/>
                <a:cs typeface="Times New Roman" panose="02020603050405020304" pitchFamily="18" charset="0"/>
              </a:rPr>
              <a:t>，那么本来所有的频繁项集都有可能是闭频繁项集，比如</a:t>
            </a:r>
            <a:r>
              <a:rPr lang="en-US" altLang="zh-CN" dirty="0" smtClean="0">
                <a:latin typeface="Times New Roman" panose="02020603050405020304" pitchFamily="18" charset="0"/>
                <a:cs typeface="Times New Roman" panose="02020603050405020304" pitchFamily="18" charset="0"/>
              </a:rPr>
              <a:t>ABE</a:t>
            </a:r>
            <a:r>
              <a:rPr lang="zh-CN" altLang="en-US" dirty="0" smtClean="0">
                <a:latin typeface="Times New Roman" panose="02020603050405020304" pitchFamily="18" charset="0"/>
                <a:cs typeface="Times New Roman" panose="02020603050405020304" pitchFamily="18" charset="0"/>
              </a:rPr>
              <a:t>，但</a:t>
            </a:r>
            <a:r>
              <a:rPr lang="zh-CN" altLang="en-US" dirty="0">
                <a:latin typeface="Times New Roman" panose="02020603050405020304" pitchFamily="18" charset="0"/>
                <a:cs typeface="Times New Roman" panose="02020603050405020304" pitchFamily="18" charset="0"/>
              </a:rPr>
              <a:t>现在由于包含</a:t>
            </a:r>
            <a:r>
              <a:rPr lang="en-US" altLang="zh-CN" dirty="0">
                <a:latin typeface="Times New Roman" panose="02020603050405020304" pitchFamily="18" charset="0"/>
                <a:cs typeface="Times New Roman" panose="02020603050405020304" pitchFamily="18" charset="0"/>
              </a:rPr>
              <a:t>AB</a:t>
            </a:r>
            <a:r>
              <a:rPr lang="zh-CN" altLang="en-US" dirty="0">
                <a:latin typeface="Times New Roman" panose="02020603050405020304" pitchFamily="18" charset="0"/>
                <a:cs typeface="Times New Roman" panose="02020603050405020304" pitchFamily="18" charset="0"/>
              </a:rPr>
              <a:t>的那些事务也一定包含</a:t>
            </a:r>
            <a:r>
              <a:rPr lang="en-US" altLang="zh-CN" dirty="0" smtClean="0">
                <a:latin typeface="Times New Roman" panose="02020603050405020304" pitchFamily="18" charset="0"/>
                <a:cs typeface="Times New Roman" panose="02020603050405020304" pitchFamily="18" charset="0"/>
              </a:rPr>
              <a:t>D</a:t>
            </a:r>
            <a:r>
              <a:rPr lang="zh-CN" altLang="en-US" dirty="0" smtClean="0">
                <a:latin typeface="Times New Roman" panose="02020603050405020304" pitchFamily="18" charset="0"/>
                <a:cs typeface="Times New Roman" panose="02020603050405020304" pitchFamily="18" charset="0"/>
              </a:rPr>
              <a:t>，所以包含</a:t>
            </a:r>
            <a:r>
              <a:rPr lang="en-US" altLang="zh-CN" dirty="0" smtClean="0">
                <a:latin typeface="Times New Roman" panose="02020603050405020304" pitchFamily="18" charset="0"/>
                <a:cs typeface="Times New Roman" panose="02020603050405020304" pitchFamily="18" charset="0"/>
              </a:rPr>
              <a:t>ABE</a:t>
            </a:r>
            <a:r>
              <a:rPr lang="zh-CN" altLang="en-US" dirty="0" smtClean="0">
                <a:latin typeface="Times New Roman" panose="02020603050405020304" pitchFamily="18" charset="0"/>
                <a:cs typeface="Times New Roman" panose="02020603050405020304" pitchFamily="18" charset="0"/>
              </a:rPr>
              <a:t>的那些事务一定包含</a:t>
            </a:r>
            <a:r>
              <a:rPr lang="en-US" altLang="zh-CN" dirty="0" smtClean="0">
                <a:latin typeface="Times New Roman" panose="02020603050405020304" pitchFamily="18" charset="0"/>
                <a:cs typeface="Times New Roman" panose="02020603050405020304" pitchFamily="18" charset="0"/>
              </a:rPr>
              <a:t>ABDE</a:t>
            </a:r>
            <a:r>
              <a:rPr lang="zh-CN" altLang="en-US" dirty="0" smtClean="0">
                <a:latin typeface="Times New Roman" panose="02020603050405020304" pitchFamily="18" charset="0"/>
                <a:cs typeface="Times New Roman" panose="02020603050405020304" pitchFamily="18" charset="0"/>
              </a:rPr>
              <a:t>，那么</a:t>
            </a:r>
            <a:r>
              <a:rPr lang="en-US" altLang="zh-CN" dirty="0" smtClean="0">
                <a:latin typeface="Times New Roman" panose="02020603050405020304" pitchFamily="18" charset="0"/>
                <a:cs typeface="Times New Roman" panose="02020603050405020304" pitchFamily="18" charset="0"/>
              </a:rPr>
              <a:t>ABE</a:t>
            </a:r>
            <a:r>
              <a:rPr lang="zh-CN" altLang="en-US" dirty="0" smtClean="0">
                <a:latin typeface="Times New Roman" panose="02020603050405020304" pitchFamily="18" charset="0"/>
                <a:cs typeface="Times New Roman" panose="02020603050405020304" pitchFamily="18" charset="0"/>
              </a:rPr>
              <a:t>就不可能是闭频繁项集。所有包含</a:t>
            </a:r>
            <a:r>
              <a:rPr lang="en-US" altLang="zh-CN" dirty="0"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但不包含</a:t>
            </a:r>
            <a:r>
              <a:rPr lang="en-US" altLang="zh-CN" dirty="0" smtClean="0">
                <a:latin typeface="Times New Roman" panose="02020603050405020304" pitchFamily="18" charset="0"/>
                <a:cs typeface="Times New Roman" panose="02020603050405020304" pitchFamily="18" charset="0"/>
              </a:rPr>
              <a:t>D</a:t>
            </a:r>
            <a:r>
              <a:rPr lang="zh-CN" altLang="en-US" dirty="0" smtClean="0">
                <a:latin typeface="Times New Roman" panose="02020603050405020304" pitchFamily="18" charset="0"/>
                <a:cs typeface="Times New Roman" panose="02020603050405020304" pitchFamily="18" charset="0"/>
              </a:rPr>
              <a:t>的项集都不会是封闭的。</a:t>
            </a:r>
            <a:endParaRPr lang="zh-CN" altLang="en-US" dirty="0">
              <a:latin typeface="Times New Roman" panose="02020603050405020304" pitchFamily="18" charset="0"/>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745189759"/>
              </p:ext>
            </p:extLst>
          </p:nvPr>
        </p:nvGraphicFramePr>
        <p:xfrm>
          <a:off x="6804248" y="3068960"/>
          <a:ext cx="2339752" cy="3456385"/>
        </p:xfrm>
        <a:graphic>
          <a:graphicData uri="http://schemas.openxmlformats.org/drawingml/2006/table">
            <a:tbl>
              <a:tblPr firstRow="1" bandRow="1">
                <a:tableStyleId>{5C22544A-7EE6-4342-B048-85BDC9FD1C3A}</a:tableStyleId>
              </a:tblPr>
              <a:tblGrid>
                <a:gridCol w="1169876"/>
                <a:gridCol w="1169876"/>
              </a:tblGrid>
              <a:tr h="691277">
                <a:tc>
                  <a:txBody>
                    <a:bodyPr/>
                    <a:lstStyle/>
                    <a:p>
                      <a:pPr algn="ctr"/>
                      <a:r>
                        <a:rPr lang="en-US" altLang="zh-CN" sz="2400" dirty="0" smtClean="0">
                          <a:latin typeface="Times New Roman" panose="02020603050405020304" pitchFamily="18" charset="0"/>
                          <a:cs typeface="Times New Roman" panose="02020603050405020304" pitchFamily="18" charset="0"/>
                        </a:rPr>
                        <a:t>t</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i(t)</a:t>
                      </a:r>
                      <a:endParaRPr lang="zh-CN" altLang="en-US" sz="2400" dirty="0">
                        <a:latin typeface="Times New Roman" panose="02020603050405020304" pitchFamily="18" charset="0"/>
                        <a:cs typeface="Times New Roman" panose="02020603050405020304" pitchFamily="18" charset="0"/>
                      </a:endParaRPr>
                    </a:p>
                  </a:txBody>
                  <a:tcPr anchor="ctr"/>
                </a:tc>
              </a:tr>
              <a:tr h="691277">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ABDE</a:t>
                      </a:r>
                      <a:endParaRPr lang="zh-CN" altLang="en-US" sz="2400" dirty="0">
                        <a:latin typeface="Times New Roman" panose="02020603050405020304" pitchFamily="18" charset="0"/>
                        <a:cs typeface="Times New Roman" panose="02020603050405020304" pitchFamily="18" charset="0"/>
                      </a:endParaRPr>
                    </a:p>
                  </a:txBody>
                  <a:tcPr anchor="ctr"/>
                </a:tc>
              </a:tr>
              <a:tr h="691277">
                <a:tc>
                  <a:txBody>
                    <a:bodyPr/>
                    <a:lstStyle/>
                    <a:p>
                      <a:pPr algn="ctr"/>
                      <a:r>
                        <a:rPr lang="en-US" altLang="zh-CN" sz="2400" dirty="0" smtClean="0">
                          <a:latin typeface="Times New Roman" panose="02020603050405020304" pitchFamily="18" charset="0"/>
                          <a:cs typeface="Times New Roman" panose="02020603050405020304" pitchFamily="18" charset="0"/>
                        </a:rPr>
                        <a:t>2</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ABDE</a:t>
                      </a:r>
                      <a:endParaRPr lang="zh-CN" altLang="en-US" sz="2400" dirty="0">
                        <a:latin typeface="Times New Roman" panose="02020603050405020304" pitchFamily="18" charset="0"/>
                        <a:cs typeface="Times New Roman" panose="02020603050405020304" pitchFamily="18" charset="0"/>
                      </a:endParaRPr>
                    </a:p>
                  </a:txBody>
                  <a:tcPr anchor="ctr"/>
                </a:tc>
              </a:tr>
              <a:tr h="691277">
                <a:tc>
                  <a:txBody>
                    <a:bodyPr/>
                    <a:lstStyle/>
                    <a:p>
                      <a:pPr algn="ctr"/>
                      <a:r>
                        <a:rPr lang="en-US" altLang="zh-CN" sz="2400" dirty="0" smtClean="0">
                          <a:latin typeface="Times New Roman" panose="02020603050405020304" pitchFamily="18" charset="0"/>
                          <a:cs typeface="Times New Roman" panose="02020603050405020304" pitchFamily="18" charset="0"/>
                        </a:rPr>
                        <a:t>3</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ABD</a:t>
                      </a:r>
                      <a:endParaRPr lang="zh-CN" altLang="en-US" sz="2400" dirty="0">
                        <a:latin typeface="Times New Roman" panose="02020603050405020304" pitchFamily="18" charset="0"/>
                        <a:cs typeface="Times New Roman" panose="02020603050405020304" pitchFamily="18" charset="0"/>
                      </a:endParaRPr>
                    </a:p>
                  </a:txBody>
                  <a:tcPr anchor="ctr"/>
                </a:tc>
              </a:tr>
              <a:tr h="691277">
                <a:tc>
                  <a:txBody>
                    <a:bodyPr/>
                    <a:lstStyle/>
                    <a:p>
                      <a:pPr algn="ctr"/>
                      <a:r>
                        <a:rPr lang="en-US" altLang="zh-CN" sz="2400" dirty="0" smtClean="0">
                          <a:latin typeface="Times New Roman" panose="02020603050405020304" pitchFamily="18" charset="0"/>
                          <a:cs typeface="Times New Roman" panose="02020603050405020304" pitchFamily="18" charset="0"/>
                        </a:rPr>
                        <a:t>4</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BCE</a:t>
                      </a:r>
                      <a:endParaRPr lang="zh-CN" altLang="en-US" sz="2400" dirty="0">
                        <a:latin typeface="Times New Roman" panose="02020603050405020304" pitchFamily="18" charset="0"/>
                        <a:cs typeface="Times New Roman" panose="02020603050405020304" pitchFamily="18" charset="0"/>
                      </a:endParaRPr>
                    </a:p>
                  </a:txBody>
                  <a:tcPr anchor="ctr"/>
                </a:tc>
              </a:tr>
            </a:tbl>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77960559"/>
              </p:ext>
            </p:extLst>
          </p:nvPr>
        </p:nvGraphicFramePr>
        <p:xfrm>
          <a:off x="1547664" y="2564904"/>
          <a:ext cx="3701719" cy="517723"/>
        </p:xfrm>
        <a:graphic>
          <a:graphicData uri="http://schemas.openxmlformats.org/presentationml/2006/ole">
            <mc:AlternateContent xmlns:mc="http://schemas.openxmlformats.org/markup-compatibility/2006">
              <mc:Choice xmlns:v="urn:schemas-microsoft-com:vml" Requires="v">
                <p:oleObj spid="_x0000_s65538" name="Equation" r:id="rId3" imgW="1815840" imgH="253800" progId="Equation.DSMT4">
                  <p:embed/>
                </p:oleObj>
              </mc:Choice>
              <mc:Fallback>
                <p:oleObj name="Equation" r:id="rId3" imgW="1815840" imgH="253800" progId="Equation.DSMT4">
                  <p:embed/>
                  <p:pic>
                    <p:nvPicPr>
                      <p:cNvPr id="0" name=""/>
                      <p:cNvPicPr/>
                      <p:nvPr/>
                    </p:nvPicPr>
                    <p:blipFill>
                      <a:blip r:embed="rId4"/>
                      <a:stretch>
                        <a:fillRect/>
                      </a:stretch>
                    </p:blipFill>
                    <p:spPr>
                      <a:xfrm>
                        <a:off x="1547664" y="2564904"/>
                        <a:ext cx="3701719" cy="517723"/>
                      </a:xfrm>
                      <a:prstGeom prst="rect">
                        <a:avLst/>
                      </a:prstGeom>
                    </p:spPr>
                  </p:pic>
                </p:oleObj>
              </mc:Fallback>
            </mc:AlternateContent>
          </a:graphicData>
        </a:graphic>
      </p:graphicFrame>
    </p:spTree>
    <p:extLst>
      <p:ext uri="{BB962C8B-B14F-4D97-AF65-F5344CB8AC3E}">
        <p14:creationId xmlns:p14="http://schemas.microsoft.com/office/powerpoint/2010/main" val="106804534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第一个性质</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从图中可以看出，以</a:t>
            </a:r>
            <a:r>
              <a:rPr lang="en-US" altLang="zh-CN" dirty="0" smtClean="0"/>
              <a:t>AB</a:t>
            </a:r>
            <a:r>
              <a:rPr lang="zh-CN" altLang="en-US" dirty="0" smtClean="0"/>
              <a:t>为前缀的那些项集，比如</a:t>
            </a:r>
            <a:r>
              <a:rPr lang="en-US" altLang="zh-CN" dirty="0" smtClean="0"/>
              <a:t>ABE</a:t>
            </a:r>
            <a:r>
              <a:rPr lang="zh-CN" altLang="en-US" dirty="0" smtClean="0"/>
              <a:t>把</a:t>
            </a:r>
            <a:r>
              <a:rPr lang="en-US" altLang="zh-CN" dirty="0" smtClean="0"/>
              <a:t>AB</a:t>
            </a:r>
            <a:r>
              <a:rPr lang="zh-CN" altLang="en-US" dirty="0" smtClean="0"/>
              <a:t>换成</a:t>
            </a:r>
            <a:r>
              <a:rPr lang="en-US" altLang="zh-CN" dirty="0" smtClean="0"/>
              <a:t>ABD</a:t>
            </a:r>
            <a:r>
              <a:rPr lang="zh-CN" altLang="en-US" dirty="0" smtClean="0"/>
              <a:t>，那么还有可能是封闭的</a:t>
            </a:r>
            <a:r>
              <a:rPr lang="en-US" altLang="zh-CN" dirty="0" smtClean="0"/>
              <a:t>(</a:t>
            </a:r>
            <a:r>
              <a:rPr lang="zh-CN" altLang="en-US" dirty="0" smtClean="0"/>
              <a:t>比如</a:t>
            </a:r>
            <a:r>
              <a:rPr lang="en-US" altLang="zh-CN" dirty="0" smtClean="0"/>
              <a:t>ABE</a:t>
            </a:r>
            <a:r>
              <a:rPr lang="zh-CN" altLang="en-US" dirty="0"/>
              <a:t>不</a:t>
            </a:r>
            <a:r>
              <a:rPr lang="zh-CN" altLang="en-US" dirty="0" smtClean="0"/>
              <a:t>封闭，但</a:t>
            </a:r>
            <a:r>
              <a:rPr lang="en-US" altLang="zh-CN" dirty="0" smtClean="0"/>
              <a:t>ABDE</a:t>
            </a:r>
            <a:r>
              <a:rPr lang="zh-CN" altLang="en-US" dirty="0" smtClean="0"/>
              <a:t>可能封闭</a:t>
            </a:r>
            <a:r>
              <a:rPr lang="en-US" altLang="zh-CN" dirty="0" smtClean="0"/>
              <a:t>)</a:t>
            </a:r>
            <a:r>
              <a:rPr lang="zh-CN" altLang="en-US" dirty="0" smtClean="0"/>
              <a:t>，但是以</a:t>
            </a:r>
            <a:r>
              <a:rPr lang="en-US" altLang="zh-CN" dirty="0" smtClean="0"/>
              <a:t>AD</a:t>
            </a:r>
            <a:r>
              <a:rPr lang="zh-CN" altLang="en-US" dirty="0" smtClean="0"/>
              <a:t>为前缀的那些项集一定不会是封闭的，因为这些项集中不含有</a:t>
            </a:r>
            <a:r>
              <a:rPr lang="en-US" altLang="zh-CN" dirty="0" smtClean="0"/>
              <a:t>B</a:t>
            </a:r>
            <a:r>
              <a:rPr lang="zh-CN" altLang="en-US" dirty="0" smtClean="0"/>
              <a:t>，所以需要剪掉</a:t>
            </a:r>
            <a:r>
              <a:rPr lang="en-US" altLang="zh-CN" dirty="0" smtClean="0"/>
              <a:t>AD</a:t>
            </a:r>
            <a:r>
              <a:rPr lang="zh-CN" altLang="en-US" dirty="0" smtClean="0"/>
              <a:t>分支。</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3888" y="3859919"/>
            <a:ext cx="5364088" cy="2998081"/>
          </a:xfrm>
          <a:prstGeom prst="rect">
            <a:avLst/>
          </a:prstGeom>
        </p:spPr>
      </p:pic>
    </p:spTree>
    <p:extLst>
      <p:ext uri="{BB962C8B-B14F-4D97-AF65-F5344CB8AC3E}">
        <p14:creationId xmlns:p14="http://schemas.microsoft.com/office/powerpoint/2010/main" val="306099625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第二个性质</a:t>
            </a:r>
            <a:endParaRPr lang="zh-CN" altLang="en-US" dirty="0"/>
          </a:p>
        </p:txBody>
      </p:sp>
      <p:sp>
        <p:nvSpPr>
          <p:cNvPr id="3" name="内容占位符 2"/>
          <p:cNvSpPr>
            <a:spLocks noGrp="1"/>
          </p:cNvSpPr>
          <p:nvPr>
            <p:ph idx="1"/>
          </p:nvPr>
        </p:nvSpPr>
        <p:spPr>
          <a:xfrm>
            <a:off x="457200" y="1935480"/>
            <a:ext cx="6419056" cy="4389120"/>
          </a:xfrm>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如下表所示：</a:t>
            </a:r>
            <a:r>
              <a:rPr lang="en-US" altLang="zh-CN" dirty="0" smtClean="0">
                <a:latin typeface="Times New Roman" panose="02020603050405020304" pitchFamily="18" charset="0"/>
                <a:cs typeface="Times New Roman" panose="02020603050405020304" pitchFamily="18" charset="0"/>
              </a:rPr>
              <a:t>t(AB)=12, t(AD)=123</a:t>
            </a:r>
            <a:r>
              <a:rPr lang="zh-CN" altLang="en-US" dirty="0" smtClean="0">
                <a:latin typeface="Times New Roman" panose="02020603050405020304" pitchFamily="18" charset="0"/>
                <a:cs typeface="Times New Roman" panose="02020603050405020304" pitchFamily="18" charset="0"/>
              </a:rPr>
              <a:t>，那么</a:t>
            </a: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en-US" altLang="zh-CN" dirty="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与第一个性质相同，含有</a:t>
            </a:r>
            <a:r>
              <a:rPr lang="en-US" altLang="zh-CN" dirty="0"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的那些事务一定含有</a:t>
            </a:r>
            <a:r>
              <a:rPr lang="en-US" altLang="zh-CN" dirty="0" smtClean="0">
                <a:latin typeface="Times New Roman" panose="02020603050405020304" pitchFamily="18" charset="0"/>
                <a:cs typeface="Times New Roman" panose="02020603050405020304" pitchFamily="18" charset="0"/>
              </a:rPr>
              <a:t>D</a:t>
            </a:r>
            <a:r>
              <a:rPr lang="zh-CN" altLang="en-US" dirty="0" smtClean="0">
                <a:latin typeface="Times New Roman" panose="02020603050405020304" pitchFamily="18" charset="0"/>
                <a:cs typeface="Times New Roman" panose="02020603050405020304" pitchFamily="18" charset="0"/>
              </a:rPr>
              <a:t>，所以所有含有</a:t>
            </a:r>
            <a:r>
              <a:rPr lang="en-US" altLang="zh-CN" dirty="0"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不含有</a:t>
            </a:r>
            <a:r>
              <a:rPr lang="en-US" altLang="zh-CN" dirty="0" smtClean="0">
                <a:latin typeface="Times New Roman" panose="02020603050405020304" pitchFamily="18" charset="0"/>
                <a:cs typeface="Times New Roman" panose="02020603050405020304" pitchFamily="18" charset="0"/>
              </a:rPr>
              <a:t>D</a:t>
            </a:r>
            <a:r>
              <a:rPr lang="zh-CN" altLang="en-US" dirty="0" smtClean="0">
                <a:latin typeface="Times New Roman" panose="02020603050405020304" pitchFamily="18" charset="0"/>
                <a:cs typeface="Times New Roman" panose="02020603050405020304" pitchFamily="18" charset="0"/>
              </a:rPr>
              <a:t>的项集替换为</a:t>
            </a:r>
            <a:r>
              <a:rPr lang="en-US" altLang="zh-CN" dirty="0" smtClean="0">
                <a:latin typeface="Times New Roman" panose="02020603050405020304" pitchFamily="18" charset="0"/>
                <a:cs typeface="Times New Roman" panose="02020603050405020304" pitchFamily="18" charset="0"/>
              </a:rPr>
              <a:t>ABD</a:t>
            </a:r>
            <a:r>
              <a:rPr lang="zh-CN" altLang="en-US" dirty="0" smtClean="0">
                <a:latin typeface="Times New Roman" panose="02020603050405020304" pitchFamily="18" charset="0"/>
                <a:cs typeface="Times New Roman" panose="02020603050405020304" pitchFamily="18" charset="0"/>
              </a:rPr>
              <a:t>才有可能是封闭的。</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但是</a:t>
            </a:r>
            <a:r>
              <a:rPr lang="en-US" altLang="zh-CN" dirty="0" smtClean="0">
                <a:latin typeface="Times New Roman" panose="02020603050405020304" pitchFamily="18" charset="0"/>
                <a:cs typeface="Times New Roman" panose="02020603050405020304" pitchFamily="18" charset="0"/>
              </a:rPr>
              <a:t>t(AD)</a:t>
            </a:r>
            <a:r>
              <a:rPr lang="zh-CN" altLang="en-US" dirty="0" smtClean="0">
                <a:latin typeface="Times New Roman" panose="02020603050405020304" pitchFamily="18" charset="0"/>
                <a:cs typeface="Times New Roman" panose="02020603050405020304" pitchFamily="18" charset="0"/>
              </a:rPr>
              <a:t>不等于</a:t>
            </a:r>
            <a:r>
              <a:rPr lang="en-US" altLang="zh-CN" dirty="0" smtClean="0">
                <a:latin typeface="Times New Roman" panose="02020603050405020304" pitchFamily="18" charset="0"/>
                <a:cs typeface="Times New Roman" panose="02020603050405020304" pitchFamily="18" charset="0"/>
              </a:rPr>
              <a:t>t(ABD)</a:t>
            </a:r>
            <a:r>
              <a:rPr lang="zh-CN" altLang="en-US" dirty="0" smtClean="0">
                <a:latin typeface="Times New Roman" panose="02020603050405020304" pitchFamily="18" charset="0"/>
                <a:cs typeface="Times New Roman" panose="02020603050405020304" pitchFamily="18" charset="0"/>
              </a:rPr>
              <a:t>，所以以</a:t>
            </a:r>
            <a:r>
              <a:rPr lang="en-US" altLang="zh-CN" dirty="0" smtClean="0">
                <a:latin typeface="Times New Roman" panose="02020603050405020304" pitchFamily="18" charset="0"/>
                <a:cs typeface="Times New Roman" panose="02020603050405020304" pitchFamily="18" charset="0"/>
              </a:rPr>
              <a:t>AD</a:t>
            </a:r>
            <a:r>
              <a:rPr lang="zh-CN" altLang="en-US" dirty="0" smtClean="0">
                <a:latin typeface="Times New Roman" panose="02020603050405020304" pitchFamily="18" charset="0"/>
                <a:cs typeface="Times New Roman" panose="02020603050405020304" pitchFamily="18" charset="0"/>
              </a:rPr>
              <a:t>为前缀的那些项集不能被剪去。</a:t>
            </a:r>
            <a:endParaRPr lang="zh-CN" altLang="en-US" dirty="0">
              <a:latin typeface="Times New Roman" panose="02020603050405020304" pitchFamily="18" charset="0"/>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432568373"/>
              </p:ext>
            </p:extLst>
          </p:nvPr>
        </p:nvGraphicFramePr>
        <p:xfrm>
          <a:off x="6804248" y="3068960"/>
          <a:ext cx="2339752" cy="3456385"/>
        </p:xfrm>
        <a:graphic>
          <a:graphicData uri="http://schemas.openxmlformats.org/drawingml/2006/table">
            <a:tbl>
              <a:tblPr firstRow="1" bandRow="1">
                <a:tableStyleId>{5C22544A-7EE6-4342-B048-85BDC9FD1C3A}</a:tableStyleId>
              </a:tblPr>
              <a:tblGrid>
                <a:gridCol w="1169876"/>
                <a:gridCol w="1169876"/>
              </a:tblGrid>
              <a:tr h="691277">
                <a:tc>
                  <a:txBody>
                    <a:bodyPr/>
                    <a:lstStyle/>
                    <a:p>
                      <a:pPr algn="ctr"/>
                      <a:r>
                        <a:rPr lang="en-US" altLang="zh-CN" sz="2400" dirty="0" smtClean="0">
                          <a:latin typeface="Times New Roman" panose="02020603050405020304" pitchFamily="18" charset="0"/>
                          <a:cs typeface="Times New Roman" panose="02020603050405020304" pitchFamily="18" charset="0"/>
                        </a:rPr>
                        <a:t>t</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i(t)</a:t>
                      </a:r>
                      <a:endParaRPr lang="zh-CN" altLang="en-US" sz="2400" dirty="0">
                        <a:latin typeface="Times New Roman" panose="02020603050405020304" pitchFamily="18" charset="0"/>
                        <a:cs typeface="Times New Roman" panose="02020603050405020304" pitchFamily="18" charset="0"/>
                      </a:endParaRPr>
                    </a:p>
                  </a:txBody>
                  <a:tcPr anchor="ctr"/>
                </a:tc>
              </a:tr>
              <a:tr h="691277">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ABDE</a:t>
                      </a:r>
                      <a:endParaRPr lang="zh-CN" altLang="en-US" sz="2400" dirty="0">
                        <a:latin typeface="Times New Roman" panose="02020603050405020304" pitchFamily="18" charset="0"/>
                        <a:cs typeface="Times New Roman" panose="02020603050405020304" pitchFamily="18" charset="0"/>
                      </a:endParaRPr>
                    </a:p>
                  </a:txBody>
                  <a:tcPr anchor="ctr"/>
                </a:tc>
              </a:tr>
              <a:tr h="691277">
                <a:tc>
                  <a:txBody>
                    <a:bodyPr/>
                    <a:lstStyle/>
                    <a:p>
                      <a:pPr algn="ctr"/>
                      <a:r>
                        <a:rPr lang="en-US" altLang="zh-CN" sz="2400" dirty="0" smtClean="0">
                          <a:latin typeface="Times New Roman" panose="02020603050405020304" pitchFamily="18" charset="0"/>
                          <a:cs typeface="Times New Roman" panose="02020603050405020304" pitchFamily="18" charset="0"/>
                        </a:rPr>
                        <a:t>2</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ABDE</a:t>
                      </a:r>
                      <a:endParaRPr lang="zh-CN" altLang="en-US" sz="2400" dirty="0">
                        <a:latin typeface="Times New Roman" panose="02020603050405020304" pitchFamily="18" charset="0"/>
                        <a:cs typeface="Times New Roman" panose="02020603050405020304" pitchFamily="18" charset="0"/>
                      </a:endParaRPr>
                    </a:p>
                  </a:txBody>
                  <a:tcPr anchor="ctr"/>
                </a:tc>
              </a:tr>
              <a:tr h="691277">
                <a:tc>
                  <a:txBody>
                    <a:bodyPr/>
                    <a:lstStyle/>
                    <a:p>
                      <a:pPr algn="ctr"/>
                      <a:r>
                        <a:rPr lang="en-US" altLang="zh-CN" sz="2400" dirty="0" smtClean="0">
                          <a:latin typeface="Times New Roman" panose="02020603050405020304" pitchFamily="18" charset="0"/>
                          <a:cs typeface="Times New Roman" panose="02020603050405020304" pitchFamily="18" charset="0"/>
                        </a:rPr>
                        <a:t>3</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ADE</a:t>
                      </a:r>
                      <a:endParaRPr lang="zh-CN" altLang="en-US" sz="2400" dirty="0">
                        <a:latin typeface="Times New Roman" panose="02020603050405020304" pitchFamily="18" charset="0"/>
                        <a:cs typeface="Times New Roman" panose="02020603050405020304" pitchFamily="18" charset="0"/>
                      </a:endParaRPr>
                    </a:p>
                  </a:txBody>
                  <a:tcPr anchor="ctr"/>
                </a:tc>
              </a:tr>
              <a:tr h="691277">
                <a:tc>
                  <a:txBody>
                    <a:bodyPr/>
                    <a:lstStyle/>
                    <a:p>
                      <a:pPr algn="ctr"/>
                      <a:r>
                        <a:rPr lang="en-US" altLang="zh-CN" sz="2400" dirty="0" smtClean="0">
                          <a:latin typeface="Times New Roman" panose="02020603050405020304" pitchFamily="18" charset="0"/>
                          <a:cs typeface="Times New Roman" panose="02020603050405020304" pitchFamily="18" charset="0"/>
                        </a:rPr>
                        <a:t>4</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BCE</a:t>
                      </a:r>
                      <a:endParaRPr lang="zh-CN" altLang="en-US" sz="2400" dirty="0">
                        <a:latin typeface="Times New Roman" panose="02020603050405020304" pitchFamily="18" charset="0"/>
                        <a:cs typeface="Times New Roman" panose="02020603050405020304" pitchFamily="18" charset="0"/>
                      </a:endParaRPr>
                    </a:p>
                  </a:txBody>
                  <a:tcPr anchor="ctr"/>
                </a:tc>
              </a:tr>
            </a:tbl>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009102349"/>
              </p:ext>
            </p:extLst>
          </p:nvPr>
        </p:nvGraphicFramePr>
        <p:xfrm>
          <a:off x="1907704" y="2564904"/>
          <a:ext cx="3338512" cy="517525"/>
        </p:xfrm>
        <a:graphic>
          <a:graphicData uri="http://schemas.openxmlformats.org/presentationml/2006/ole">
            <mc:AlternateContent xmlns:mc="http://schemas.openxmlformats.org/markup-compatibility/2006">
              <mc:Choice xmlns:v="urn:schemas-microsoft-com:vml" Requires="v">
                <p:oleObj spid="_x0000_s66562" name="Equation" r:id="rId3" imgW="1638000" imgH="253800" progId="Equation.DSMT4">
                  <p:embed/>
                </p:oleObj>
              </mc:Choice>
              <mc:Fallback>
                <p:oleObj name="Equation" r:id="rId3" imgW="1638000" imgH="253800" progId="Equation.DSMT4">
                  <p:embed/>
                  <p:pic>
                    <p:nvPicPr>
                      <p:cNvPr id="0" name=""/>
                      <p:cNvPicPr>
                        <a:picLocks noChangeAspect="1" noChangeArrowheads="1"/>
                      </p:cNvPicPr>
                      <p:nvPr/>
                    </p:nvPicPr>
                    <p:blipFill>
                      <a:blip r:embed="rId4"/>
                      <a:srcRect/>
                      <a:stretch>
                        <a:fillRect/>
                      </a:stretch>
                    </p:blipFill>
                    <p:spPr bwMode="auto">
                      <a:xfrm>
                        <a:off x="1907704" y="2564904"/>
                        <a:ext cx="333851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4998372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zh-CN" altLang="en-US" dirty="0" smtClean="0"/>
              <a:t>三个性质</a:t>
            </a:r>
            <a:endParaRPr lang="zh-CN" altLang="en-US" dirty="0"/>
          </a:p>
        </p:txBody>
      </p:sp>
      <p:sp>
        <p:nvSpPr>
          <p:cNvPr id="3" name="内容占位符 2"/>
          <p:cNvSpPr>
            <a:spLocks noGrp="1"/>
          </p:cNvSpPr>
          <p:nvPr>
            <p:ph idx="1"/>
          </p:nvPr>
        </p:nvSpPr>
        <p:spPr/>
        <p:txBody>
          <a:bodyPr>
            <a:normAutofit/>
          </a:bodyPr>
          <a:lstStyle/>
          <a:p>
            <a:pPr>
              <a:lnSpc>
                <a:spcPct val="120000"/>
              </a:lnSpc>
            </a:pPr>
            <a:r>
              <a:rPr lang="zh-CN" altLang="en-US" dirty="0">
                <a:solidFill>
                  <a:prstClr val="black"/>
                </a:solidFill>
              </a:rPr>
              <a:t>若</a:t>
            </a:r>
            <a:r>
              <a:rPr lang="en-US" altLang="zh-CN" dirty="0">
                <a:solidFill>
                  <a:prstClr val="black"/>
                </a:solidFill>
              </a:rPr>
              <a:t>t(X</a:t>
            </a:r>
            <a:r>
              <a:rPr lang="en-US" altLang="zh-CN" baseline="-25000" dirty="0">
                <a:solidFill>
                  <a:prstClr val="black"/>
                </a:solidFill>
              </a:rPr>
              <a:t>i</a:t>
            </a:r>
            <a:r>
              <a:rPr lang="en-US" altLang="zh-CN" dirty="0">
                <a:solidFill>
                  <a:prstClr val="black"/>
                </a:solidFill>
              </a:rPr>
              <a:t>)</a:t>
            </a:r>
            <a:r>
              <a:rPr lang="zh-CN" altLang="en-US" dirty="0">
                <a:solidFill>
                  <a:prstClr val="black"/>
                </a:solidFill>
              </a:rPr>
              <a:t>不等于</a:t>
            </a:r>
            <a:r>
              <a:rPr lang="en-US" altLang="zh-CN" dirty="0">
                <a:solidFill>
                  <a:prstClr val="black"/>
                </a:solidFill>
              </a:rPr>
              <a:t>t(X</a:t>
            </a:r>
            <a:r>
              <a:rPr lang="en-US" altLang="zh-CN" baseline="-25000" dirty="0">
                <a:solidFill>
                  <a:prstClr val="black"/>
                </a:solidFill>
              </a:rPr>
              <a:t>j</a:t>
            </a:r>
            <a:r>
              <a:rPr lang="en-US" altLang="zh-CN" dirty="0" smtClean="0">
                <a:solidFill>
                  <a:prstClr val="black"/>
                </a:solidFill>
              </a:rPr>
              <a:t>)</a:t>
            </a:r>
            <a:r>
              <a:rPr lang="zh-CN" altLang="en-US" dirty="0" smtClean="0">
                <a:solidFill>
                  <a:prstClr val="black"/>
                </a:solidFill>
              </a:rPr>
              <a:t>，两者之间也没有包含关系，那么它们是否封闭以及它们之间的关系无从判定，只能认为两者都有可能是封闭的，然后进行下一步判断。</a:t>
            </a:r>
            <a:endParaRPr lang="zh-CN" altLang="en-US" dirty="0"/>
          </a:p>
        </p:txBody>
      </p:sp>
    </p:spTree>
    <p:extLst>
      <p:ext uri="{BB962C8B-B14F-4D97-AF65-F5344CB8AC3E}">
        <p14:creationId xmlns:p14="http://schemas.microsoft.com/office/powerpoint/2010/main" val="1788473604"/>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伪代码</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7664" y="1935163"/>
            <a:ext cx="6482062" cy="4922837"/>
          </a:xfrm>
        </p:spPr>
      </p:pic>
    </p:spTree>
    <p:extLst>
      <p:ext uri="{BB962C8B-B14F-4D97-AF65-F5344CB8AC3E}">
        <p14:creationId xmlns:p14="http://schemas.microsoft.com/office/powerpoint/2010/main" val="137386369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流程说明</a:t>
            </a:r>
            <a:endParaRPr lang="zh-CN" altLang="en-US" dirty="0"/>
          </a:p>
        </p:txBody>
      </p:sp>
      <p:sp>
        <p:nvSpPr>
          <p:cNvPr id="3" name="内容占位符 2"/>
          <p:cNvSpPr>
            <a:spLocks noGrp="1"/>
          </p:cNvSpPr>
          <p:nvPr>
            <p:ph idx="1"/>
          </p:nvPr>
        </p:nvSpPr>
        <p:spPr/>
        <p:txBody>
          <a:bodyPr/>
          <a:lstStyle/>
          <a:p>
            <a:pPr>
              <a:lnSpc>
                <a:spcPct val="120000"/>
              </a:lnSpc>
            </a:pPr>
            <a:r>
              <a:rPr lang="en-US" altLang="zh-CN" dirty="0" smtClean="0">
                <a:latin typeface="Times New Roman" panose="02020603050405020304" pitchFamily="18" charset="0"/>
                <a:cs typeface="Times New Roman" panose="02020603050405020304" pitchFamily="18" charset="0"/>
              </a:rPr>
              <a:t>Charm</a:t>
            </a:r>
            <a:r>
              <a:rPr lang="zh-CN" altLang="en-US" dirty="0" smtClean="0">
                <a:latin typeface="Times New Roman" panose="02020603050405020304" pitchFamily="18" charset="0"/>
                <a:cs typeface="Times New Roman" panose="02020603050405020304" pitchFamily="18" charset="0"/>
              </a:rPr>
              <a:t>算法以</a:t>
            </a:r>
            <a:r>
              <a:rPr lang="en-US" altLang="zh-CN" dirty="0" smtClean="0">
                <a:latin typeface="Times New Roman" panose="02020603050405020304" pitchFamily="18" charset="0"/>
                <a:cs typeface="Times New Roman" panose="02020603050405020304" pitchFamily="18" charset="0"/>
              </a:rPr>
              <a:t>Eclat</a:t>
            </a:r>
            <a:r>
              <a:rPr lang="zh-CN" altLang="en-US" dirty="0" smtClean="0">
                <a:latin typeface="Times New Roman" panose="02020603050405020304" pitchFamily="18" charset="0"/>
                <a:cs typeface="Times New Roman" panose="02020603050405020304" pitchFamily="18" charset="0"/>
              </a:rPr>
              <a:t>算法为基础，以所有的频繁单项及其事务标识符集为输入。</a:t>
            </a:r>
            <a:r>
              <a:rPr lang="zh-CN" altLang="en-US" dirty="0">
                <a:latin typeface="Times New Roman" panose="02020603050405020304" pitchFamily="18" charset="0"/>
                <a:cs typeface="Times New Roman" panose="02020603050405020304" pitchFamily="18" charset="0"/>
              </a:rPr>
              <a:t>给定任意</a:t>
            </a:r>
            <a:r>
              <a:rPr lang="zh-CN" altLang="en-US" dirty="0" smtClean="0">
                <a:latin typeface="Times New Roman" panose="02020603050405020304" pitchFamily="18" charset="0"/>
                <a:cs typeface="Times New Roman" panose="02020603050405020304" pitchFamily="18" charset="0"/>
              </a:rPr>
              <a:t>的</a:t>
            </a:r>
            <a:r>
              <a:rPr lang="en-US" altLang="zh-CN" dirty="0" smtClean="0">
                <a:latin typeface="Times New Roman" panose="02020603050405020304" pitchFamily="18" charset="0"/>
                <a:cs typeface="Times New Roman" panose="02020603050405020304" pitchFamily="18" charset="0"/>
              </a:rPr>
              <a:t>IT</a:t>
            </a:r>
            <a:r>
              <a:rPr lang="zh-CN" altLang="en-US" dirty="0" smtClean="0">
                <a:latin typeface="Times New Roman" panose="02020603050405020304" pitchFamily="18" charset="0"/>
                <a:cs typeface="Times New Roman" panose="02020603050405020304" pitchFamily="18" charset="0"/>
              </a:rPr>
              <a:t>对集合</a:t>
            </a:r>
            <a:r>
              <a:rPr lang="en-US" altLang="zh-CN" dirty="0" smtClean="0">
                <a:latin typeface="Times New Roman" panose="02020603050405020304" pitchFamily="18" charset="0"/>
                <a:cs typeface="Times New Roman" panose="02020603050405020304" pitchFamily="18" charset="0"/>
              </a:rPr>
              <a:t>P={&lt;X</a:t>
            </a:r>
            <a:r>
              <a:rPr lang="en-US" altLang="zh-CN" baseline="-25000" dirty="0" smtClean="0">
                <a:latin typeface="Times New Roman" panose="02020603050405020304" pitchFamily="18" charset="0"/>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 t(X</a:t>
            </a:r>
            <a:r>
              <a:rPr lang="en-US" altLang="zh-CN" baseline="-25000" dirty="0" smtClean="0">
                <a:latin typeface="Times New Roman" panose="02020603050405020304" pitchFamily="18" charset="0"/>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)&gt;}</a:t>
            </a:r>
            <a:r>
              <a:rPr lang="zh-CN" altLang="en-US" dirty="0" smtClean="0">
                <a:latin typeface="Times New Roman" panose="02020603050405020304" pitchFamily="18" charset="0"/>
                <a:cs typeface="Times New Roman" panose="02020603050405020304" pitchFamily="18" charset="0"/>
              </a:rPr>
              <a:t>，首先将集合中的所有元素按照支撑的升序进行排列，然后应用上面的三个性质进行剪枝。</a:t>
            </a:r>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59350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支撑和频繁项集</a:t>
            </a:r>
            <a:endParaRPr lang="zh-CN" altLang="en-US" dirty="0"/>
          </a:p>
        </p:txBody>
      </p:sp>
      <p:sp>
        <p:nvSpPr>
          <p:cNvPr id="3" name="内容占位符 2"/>
          <p:cNvSpPr>
            <a:spLocks noGrp="1"/>
          </p:cNvSpPr>
          <p:nvPr>
            <p:ph idx="1"/>
          </p:nvPr>
        </p:nvSpPr>
        <p:spPr/>
        <p:txBody>
          <a:bodyPr/>
          <a:lstStyle/>
          <a:p>
            <a:r>
              <a:rPr lang="zh-CN" altLang="en-US" dirty="0" smtClean="0"/>
              <a:t>由于</a:t>
            </a:r>
            <a:r>
              <a:rPr lang="en-US" altLang="zh-CN" dirty="0" err="1" smtClean="0"/>
              <a:t>i</a:t>
            </a:r>
            <a:r>
              <a:rPr lang="en-US" altLang="zh-CN" dirty="0" smtClean="0"/>
              <a:t>(t)</a:t>
            </a:r>
            <a:r>
              <a:rPr lang="zh-CN" altLang="en-US" dirty="0" smtClean="0"/>
              <a:t>表示的是事务标识符</a:t>
            </a:r>
            <a:r>
              <a:rPr lang="en-US" altLang="zh-CN" dirty="0" smtClean="0"/>
              <a:t>t</a:t>
            </a:r>
            <a:r>
              <a:rPr lang="zh-CN" altLang="en-US" dirty="0" smtClean="0"/>
              <a:t>所包含的项的集合，而事务           中的</a:t>
            </a:r>
            <a:r>
              <a:rPr lang="en-US" altLang="zh-CN" dirty="0" smtClean="0"/>
              <a:t>X</a:t>
            </a:r>
            <a:r>
              <a:rPr lang="zh-CN" altLang="en-US" dirty="0" smtClean="0"/>
              <a:t>表示的</a:t>
            </a:r>
            <a:r>
              <a:rPr lang="zh-CN" altLang="en-US" dirty="0"/>
              <a:t>也是事务标识符</a:t>
            </a:r>
            <a:r>
              <a:rPr lang="en-US" altLang="zh-CN" dirty="0"/>
              <a:t>t</a:t>
            </a:r>
            <a:r>
              <a:rPr lang="zh-CN" altLang="en-US" dirty="0"/>
              <a:t>所包含的项的</a:t>
            </a:r>
            <a:r>
              <a:rPr lang="zh-CN" altLang="en-US" dirty="0" smtClean="0"/>
              <a:t>集合，所以           也可以表示为             。</a:t>
            </a:r>
            <a:endParaRPr lang="en-US" altLang="zh-CN" dirty="0" smtClean="0"/>
          </a:p>
          <a:p>
            <a:r>
              <a:rPr lang="zh-CN" altLang="en-US" dirty="0" smtClean="0"/>
              <a:t>数据库</a:t>
            </a:r>
            <a:r>
              <a:rPr lang="en-US" altLang="zh-CN" dirty="0" smtClean="0"/>
              <a:t>D</a:t>
            </a:r>
            <a:r>
              <a:rPr lang="zh-CN" altLang="en-US" dirty="0" smtClean="0"/>
              <a:t>中所有包含项集</a:t>
            </a:r>
            <a:r>
              <a:rPr lang="en-US" altLang="zh-CN" dirty="0" smtClean="0"/>
              <a:t>X</a:t>
            </a:r>
            <a:r>
              <a:rPr lang="zh-CN" altLang="en-US" dirty="0" smtClean="0"/>
              <a:t>的事务的数目称为数据库</a:t>
            </a:r>
            <a:r>
              <a:rPr lang="en-US" altLang="zh-CN" dirty="0" smtClean="0"/>
              <a:t>D</a:t>
            </a:r>
            <a:r>
              <a:rPr lang="zh-CN" altLang="en-US" dirty="0" smtClean="0"/>
              <a:t>的支撑</a:t>
            </a:r>
            <a:r>
              <a:rPr lang="en-US" altLang="zh-CN" dirty="0" smtClean="0"/>
              <a:t>(support)</a:t>
            </a:r>
            <a:r>
              <a:rPr lang="zh-CN" altLang="en-US" dirty="0" smtClean="0"/>
              <a:t>，表示为</a:t>
            </a:r>
            <a:r>
              <a:rPr lang="en-US" altLang="zh-CN" dirty="0" smtClean="0"/>
              <a:t>sup(X,D)</a:t>
            </a:r>
          </a:p>
          <a:p>
            <a:endParaRPr lang="en-US" altLang="zh-CN" dirty="0"/>
          </a:p>
          <a:p>
            <a:endParaRPr lang="en-US" altLang="zh-CN" dirty="0" smtClean="0"/>
          </a:p>
          <a:p>
            <a:r>
              <a:rPr lang="zh-CN" altLang="en-US" dirty="0" smtClean="0"/>
              <a:t>包含</a:t>
            </a:r>
            <a:r>
              <a:rPr lang="en-US" altLang="zh-CN" dirty="0" smtClean="0"/>
              <a:t>X</a:t>
            </a:r>
            <a:r>
              <a:rPr lang="zh-CN" altLang="en-US" dirty="0" smtClean="0"/>
              <a:t>的事务的比例称为</a:t>
            </a:r>
            <a:r>
              <a:rPr lang="en-US" altLang="zh-CN" dirty="0" smtClean="0"/>
              <a:t>X</a:t>
            </a:r>
            <a:r>
              <a:rPr lang="zh-CN" altLang="en-US" dirty="0" smtClean="0"/>
              <a:t>的相对支撑</a:t>
            </a:r>
            <a:r>
              <a:rPr lang="en-US" altLang="zh-CN" dirty="0" smtClean="0"/>
              <a:t>(relative support)</a:t>
            </a: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4114539023"/>
              </p:ext>
            </p:extLst>
          </p:nvPr>
        </p:nvGraphicFramePr>
        <p:xfrm>
          <a:off x="1547664" y="2348880"/>
          <a:ext cx="801688" cy="519112"/>
        </p:xfrm>
        <a:graphic>
          <a:graphicData uri="http://schemas.openxmlformats.org/presentationml/2006/ole">
            <mc:AlternateContent xmlns:mc="http://schemas.openxmlformats.org/markup-compatibility/2006">
              <mc:Choice xmlns:v="urn:schemas-microsoft-com:vml" Requires="v">
                <p:oleObj spid="_x0000_s7170" name="Equation" r:id="rId3" imgW="393480" imgH="253800" progId="Equation.DSMT4">
                  <p:embed/>
                </p:oleObj>
              </mc:Choice>
              <mc:Fallback>
                <p:oleObj name="Equation" r:id="rId3" imgW="393480" imgH="253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348880"/>
                        <a:ext cx="801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190198607"/>
              </p:ext>
            </p:extLst>
          </p:nvPr>
        </p:nvGraphicFramePr>
        <p:xfrm>
          <a:off x="2834209" y="2708920"/>
          <a:ext cx="801687" cy="519113"/>
        </p:xfrm>
        <a:graphic>
          <a:graphicData uri="http://schemas.openxmlformats.org/presentationml/2006/ole">
            <mc:AlternateContent xmlns:mc="http://schemas.openxmlformats.org/markup-compatibility/2006">
              <mc:Choice xmlns:v="urn:schemas-microsoft-com:vml" Requires="v">
                <p:oleObj spid="_x0000_s7171" name="Equation" r:id="rId5" imgW="393529" imgH="253890" progId="Equation.DSMT4">
                  <p:embed/>
                </p:oleObj>
              </mc:Choice>
              <mc:Fallback>
                <p:oleObj name="Equation" r:id="rId5" imgW="393529"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209" y="2708920"/>
                        <a:ext cx="8016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465501247"/>
              </p:ext>
            </p:extLst>
          </p:nvPr>
        </p:nvGraphicFramePr>
        <p:xfrm>
          <a:off x="5724128" y="2708920"/>
          <a:ext cx="1008062" cy="569913"/>
        </p:xfrm>
        <a:graphic>
          <a:graphicData uri="http://schemas.openxmlformats.org/presentationml/2006/ole">
            <mc:AlternateContent xmlns:mc="http://schemas.openxmlformats.org/markup-compatibility/2006">
              <mc:Choice xmlns:v="urn:schemas-microsoft-com:vml" Requires="v">
                <p:oleObj spid="_x0000_s7172" name="Equation" r:id="rId6" imgW="495000" imgH="279360" progId="Equation.DSMT4">
                  <p:embed/>
                </p:oleObj>
              </mc:Choice>
              <mc:Fallback>
                <p:oleObj name="Equation" r:id="rId6" imgW="495000" imgH="279360" progId="Equation.DSMT4">
                  <p:embed/>
                  <p:pic>
                    <p:nvPicPr>
                      <p:cNvPr id="0" name=""/>
                      <p:cNvPicPr>
                        <a:picLocks noChangeAspect="1" noChangeArrowheads="1"/>
                      </p:cNvPicPr>
                      <p:nvPr/>
                    </p:nvPicPr>
                    <p:blipFill>
                      <a:blip r:embed="rId7"/>
                      <a:srcRect/>
                      <a:stretch>
                        <a:fillRect/>
                      </a:stretch>
                    </p:blipFill>
                    <p:spPr bwMode="auto">
                      <a:xfrm>
                        <a:off x="5724128" y="2708920"/>
                        <a:ext cx="1008062"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210264301"/>
              </p:ext>
            </p:extLst>
          </p:nvPr>
        </p:nvGraphicFramePr>
        <p:xfrm>
          <a:off x="1331640" y="4221088"/>
          <a:ext cx="6951542" cy="720080"/>
        </p:xfrm>
        <a:graphic>
          <a:graphicData uri="http://schemas.openxmlformats.org/presentationml/2006/ole">
            <mc:AlternateContent xmlns:mc="http://schemas.openxmlformats.org/markup-compatibility/2006">
              <mc:Choice xmlns:v="urn:schemas-microsoft-com:vml" Requires="v">
                <p:oleObj spid="_x0000_s7173" name="Equation" r:id="rId8" imgW="3187440" imgH="330120" progId="Equation.DSMT4">
                  <p:embed/>
                </p:oleObj>
              </mc:Choice>
              <mc:Fallback>
                <p:oleObj name="Equation" r:id="rId8" imgW="3187440" imgH="330120" progId="Equation.DSMT4">
                  <p:embed/>
                  <p:pic>
                    <p:nvPicPr>
                      <p:cNvPr id="0" name=""/>
                      <p:cNvPicPr/>
                      <p:nvPr/>
                    </p:nvPicPr>
                    <p:blipFill>
                      <a:blip r:embed="rId9"/>
                      <a:stretch>
                        <a:fillRect/>
                      </a:stretch>
                    </p:blipFill>
                    <p:spPr>
                      <a:xfrm>
                        <a:off x="1331640" y="4221088"/>
                        <a:ext cx="6951542" cy="72008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642210836"/>
              </p:ext>
            </p:extLst>
          </p:nvPr>
        </p:nvGraphicFramePr>
        <p:xfrm>
          <a:off x="2843808" y="5557488"/>
          <a:ext cx="3816424" cy="1111871"/>
        </p:xfrm>
        <a:graphic>
          <a:graphicData uri="http://schemas.openxmlformats.org/presentationml/2006/ole">
            <mc:AlternateContent xmlns:mc="http://schemas.openxmlformats.org/markup-compatibility/2006">
              <mc:Choice xmlns:v="urn:schemas-microsoft-com:vml" Requires="v">
                <p:oleObj spid="_x0000_s7174" name="Equation" r:id="rId10" imgW="1612800" imgH="469800" progId="Equation.DSMT4">
                  <p:embed/>
                </p:oleObj>
              </mc:Choice>
              <mc:Fallback>
                <p:oleObj name="Equation" r:id="rId10" imgW="1612800" imgH="469800" progId="Equation.DSMT4">
                  <p:embed/>
                  <p:pic>
                    <p:nvPicPr>
                      <p:cNvPr id="0" name=""/>
                      <p:cNvPicPr/>
                      <p:nvPr/>
                    </p:nvPicPr>
                    <p:blipFill>
                      <a:blip r:embed="rId11"/>
                      <a:stretch>
                        <a:fillRect/>
                      </a:stretch>
                    </p:blipFill>
                    <p:spPr>
                      <a:xfrm>
                        <a:off x="2843808" y="5557488"/>
                        <a:ext cx="3816424" cy="1111871"/>
                      </a:xfrm>
                      <a:prstGeom prst="rect">
                        <a:avLst/>
                      </a:prstGeom>
                    </p:spPr>
                  </p:pic>
                </p:oleObj>
              </mc:Fallback>
            </mc:AlternateContent>
          </a:graphicData>
        </a:graphic>
      </p:graphicFrame>
    </p:spTree>
    <p:extLst>
      <p:ext uri="{BB962C8B-B14F-4D97-AF65-F5344CB8AC3E}">
        <p14:creationId xmlns:p14="http://schemas.microsoft.com/office/powerpoint/2010/main" val="80198738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以此数据库为例，首先计算各个</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项集的支撑并排序，得到：</a:t>
            </a:r>
            <a:endParaRPr lang="zh-CN" altLang="en-US" dirty="0">
              <a:latin typeface="Times New Roman" panose="02020603050405020304" pitchFamily="18" charset="0"/>
              <a:cs typeface="Times New Roman" panose="02020603050405020304" pitchFamily="18" charset="0"/>
            </a:endParaRPr>
          </a:p>
        </p:txBody>
      </p:sp>
      <p:pic>
        <p:nvPicPr>
          <p:cNvPr id="4" name="Picture 2" descr="C:\Users\jiecaozi\AppData\Local\Temp\360zip$Temp\360$0\Figure8_1-DataMiningandAnalysi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4293096"/>
            <a:ext cx="7627247" cy="241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对象 4"/>
          <p:cNvGraphicFramePr>
            <a:graphicFrameLocks noChangeAspect="1"/>
          </p:cNvGraphicFramePr>
          <p:nvPr>
            <p:extLst>
              <p:ext uri="{D42A27DB-BD31-4B8C-83A1-F6EECF244321}">
                <p14:modId xmlns:p14="http://schemas.microsoft.com/office/powerpoint/2010/main" val="2460776269"/>
              </p:ext>
            </p:extLst>
          </p:nvPr>
        </p:nvGraphicFramePr>
        <p:xfrm>
          <a:off x="971600" y="2996952"/>
          <a:ext cx="7403571" cy="590140"/>
        </p:xfrm>
        <a:graphic>
          <a:graphicData uri="http://schemas.openxmlformats.org/presentationml/2006/ole">
            <mc:AlternateContent xmlns:mc="http://schemas.openxmlformats.org/markup-compatibility/2006">
              <mc:Choice xmlns:v="urn:schemas-microsoft-com:vml" Requires="v">
                <p:oleObj spid="_x0000_s67586" name="Equation" r:id="rId4" imgW="3504960" imgH="279360" progId="Equation.DSMT4">
                  <p:embed/>
                </p:oleObj>
              </mc:Choice>
              <mc:Fallback>
                <p:oleObj name="Equation" r:id="rId4" imgW="3504960" imgH="279360" progId="Equation.DSMT4">
                  <p:embed/>
                  <p:pic>
                    <p:nvPicPr>
                      <p:cNvPr id="0" name=""/>
                      <p:cNvPicPr/>
                      <p:nvPr/>
                    </p:nvPicPr>
                    <p:blipFill>
                      <a:blip r:embed="rId5"/>
                      <a:stretch>
                        <a:fillRect/>
                      </a:stretch>
                    </p:blipFill>
                    <p:spPr>
                      <a:xfrm>
                        <a:off x="971600" y="2996952"/>
                        <a:ext cx="7403571" cy="590140"/>
                      </a:xfrm>
                      <a:prstGeom prst="rect">
                        <a:avLst/>
                      </a:prstGeom>
                    </p:spPr>
                  </p:pic>
                </p:oleObj>
              </mc:Fallback>
            </mc:AlternateContent>
          </a:graphicData>
        </a:graphic>
      </p:graphicFrame>
    </p:spTree>
    <p:extLst>
      <p:ext uri="{BB962C8B-B14F-4D97-AF65-F5344CB8AC3E}">
        <p14:creationId xmlns:p14="http://schemas.microsoft.com/office/powerpoint/2010/main" val="2406001535"/>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a:t>
            </a:r>
          </a:p>
        </p:txBody>
      </p:sp>
      <p:pic>
        <p:nvPicPr>
          <p:cNvPr id="6" name="Picture 2" descr="C:\Users\jiecaozi\AppData\Local\Temp\360zip$Temp\360$0\Figure9_4-DataMiningandAnalysi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35696" y="194678"/>
            <a:ext cx="5976664" cy="6521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51508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normAutofit/>
          </a:bodyPr>
          <a:lstStyle/>
          <a:p>
            <a:pPr>
              <a:lnSpc>
                <a:spcPct val="120000"/>
              </a:lnSpc>
            </a:pPr>
            <a:r>
              <a:rPr lang="zh-CN" altLang="en-US" dirty="0" smtClean="0">
                <a:latin typeface="Times New Roman" panose="02020603050405020304" pitchFamily="18" charset="0"/>
                <a:cs typeface="Times New Roman" panose="02020603050405020304" pitchFamily="18" charset="0"/>
              </a:rPr>
              <a:t>以</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为前缀，得到</a:t>
            </a:r>
            <a:r>
              <a:rPr lang="en-US" altLang="zh-CN" dirty="0" smtClean="0">
                <a:latin typeface="Times New Roman" panose="02020603050405020304" pitchFamily="18" charset="0"/>
                <a:cs typeface="Times New Roman" panose="02020603050405020304" pitchFamily="18" charset="0"/>
              </a:rPr>
              <a:t>&lt;AC,45&gt;</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AC</a:t>
            </a:r>
            <a:r>
              <a:rPr lang="zh-CN" altLang="en-US" dirty="0" smtClean="0">
                <a:latin typeface="Times New Roman" panose="02020603050405020304" pitchFamily="18" charset="0"/>
                <a:cs typeface="Times New Roman" panose="02020603050405020304" pitchFamily="18" charset="0"/>
              </a:rPr>
              <a:t>非频繁，剪掉，</a:t>
            </a:r>
            <a:r>
              <a:rPr lang="en-US" altLang="zh-CN" dirty="0">
                <a:latin typeface="Times New Roman" panose="02020603050405020304" pitchFamily="18" charset="0"/>
                <a:cs typeface="Times New Roman" panose="02020603050405020304" pitchFamily="18" charset="0"/>
              </a:rPr>
              <a:t> &lt;</a:t>
            </a:r>
            <a:r>
              <a:rPr lang="en-US" altLang="zh-CN" dirty="0" smtClean="0">
                <a:latin typeface="Times New Roman" panose="02020603050405020304" pitchFamily="18" charset="0"/>
                <a:cs typeface="Times New Roman" panose="02020603050405020304" pitchFamily="18" charset="0"/>
              </a:rPr>
              <a:t>AD,135&gt;</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AD</a:t>
            </a:r>
            <a:r>
              <a:rPr lang="zh-CN" altLang="en-US" dirty="0" smtClean="0">
                <a:latin typeface="Times New Roman" panose="02020603050405020304" pitchFamily="18" charset="0"/>
                <a:cs typeface="Times New Roman" panose="02020603050405020304" pitchFamily="18" charset="0"/>
              </a:rPr>
              <a:t>为频繁项集，且</a:t>
            </a:r>
            <a:r>
              <a:rPr lang="en-US" altLang="zh-CN" dirty="0" smtClean="0">
                <a:latin typeface="Times New Roman" panose="02020603050405020304" pitchFamily="18" charset="0"/>
                <a:cs typeface="Times New Roman" panose="02020603050405020304" pitchFamily="18" charset="0"/>
              </a:rPr>
              <a:t>t(A)</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t(D)</a:t>
            </a:r>
            <a:r>
              <a:rPr lang="zh-CN" altLang="en-US" dirty="0" smtClean="0">
                <a:latin typeface="Times New Roman" panose="02020603050405020304" pitchFamily="18" charset="0"/>
                <a:cs typeface="Times New Roman" panose="02020603050405020304" pitchFamily="18" charset="0"/>
              </a:rPr>
              <a:t>不相等，满足第三条性质，</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D</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AD</a:t>
            </a:r>
            <a:r>
              <a:rPr lang="zh-CN" altLang="en-US" dirty="0" smtClean="0">
                <a:latin typeface="Times New Roman" panose="02020603050405020304" pitchFamily="18" charset="0"/>
                <a:cs typeface="Times New Roman" panose="02020603050405020304" pitchFamily="18" charset="0"/>
              </a:rPr>
              <a:t>都有可能是闭频繁项集，但是</a:t>
            </a:r>
            <a:r>
              <a:rPr lang="en-US" altLang="zh-CN" dirty="0" smtClean="0">
                <a:latin typeface="Times New Roman" panose="02020603050405020304" pitchFamily="18" charset="0"/>
                <a:cs typeface="Times New Roman" panose="02020603050405020304" pitchFamily="18" charset="0"/>
              </a:rPr>
              <a:t>D</a:t>
            </a:r>
            <a:r>
              <a:rPr lang="zh-CN" altLang="en-US" dirty="0" smtClean="0">
                <a:latin typeface="Times New Roman" panose="02020603050405020304" pitchFamily="18" charset="0"/>
                <a:cs typeface="Times New Roman" panose="02020603050405020304" pitchFamily="18" charset="0"/>
              </a:rPr>
              <a:t>会在下面处理，所以此处只处理</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AD</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&lt;A,1345&gt;</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&lt;AD,135&gt;</a:t>
            </a:r>
            <a:r>
              <a:rPr lang="zh-CN" altLang="en-US" dirty="0" smtClean="0">
                <a:latin typeface="Times New Roman" panose="02020603050405020304" pitchFamily="18" charset="0"/>
                <a:cs typeface="Times New Roman" panose="02020603050405020304" pitchFamily="18" charset="0"/>
              </a:rPr>
              <a:t>都作为闭频繁项集的候选，并且需要把</a:t>
            </a:r>
            <a:r>
              <a:rPr lang="en-US" altLang="zh-CN" dirty="0" smtClean="0">
                <a:latin typeface="Times New Roman" panose="02020603050405020304" pitchFamily="18" charset="0"/>
                <a:cs typeface="Times New Roman" panose="02020603050405020304" pitchFamily="18" charset="0"/>
              </a:rPr>
              <a:t>&lt;AD,135&gt;</a:t>
            </a:r>
            <a:r>
              <a:rPr lang="zh-CN" altLang="en-US" dirty="0" smtClean="0">
                <a:latin typeface="Times New Roman" panose="02020603050405020304" pitchFamily="18" charset="0"/>
                <a:cs typeface="Times New Roman" panose="02020603050405020304" pitchFamily="18" charset="0"/>
              </a:rPr>
              <a:t>加入到集合</a:t>
            </a:r>
            <a:r>
              <a:rPr lang="en-US" altLang="zh-CN" dirty="0" smtClean="0">
                <a:latin typeface="Times New Roman" panose="02020603050405020304" pitchFamily="18" charset="0"/>
                <a:cs typeface="Times New Roman" panose="02020603050405020304" pitchFamily="18" charset="0"/>
              </a:rPr>
              <a:t>P</a:t>
            </a:r>
            <a:r>
              <a:rPr lang="en-US" altLang="zh-CN" baseline="-25000"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中。然后处理</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E</a:t>
            </a:r>
            <a:r>
              <a:rPr lang="zh-CN" altLang="en-US" dirty="0" smtClean="0">
                <a:latin typeface="Times New Roman" panose="02020603050405020304" pitchFamily="18" charset="0"/>
                <a:cs typeface="Times New Roman" panose="02020603050405020304" pitchFamily="18" charset="0"/>
              </a:rPr>
              <a:t>的并集，发现</a:t>
            </a:r>
            <a:r>
              <a:rPr lang="en-US" altLang="zh-CN" dirty="0" smtClean="0">
                <a:latin typeface="Times New Roman" panose="02020603050405020304" pitchFamily="18" charset="0"/>
                <a:cs typeface="Times New Roman" panose="02020603050405020304" pitchFamily="18" charset="0"/>
              </a:rPr>
              <a:t>t(A)</a:t>
            </a:r>
            <a:r>
              <a:rPr lang="zh-CN" altLang="en-US" dirty="0" smtClean="0">
                <a:latin typeface="Times New Roman" panose="02020603050405020304" pitchFamily="18" charset="0"/>
                <a:cs typeface="Times New Roman" panose="02020603050405020304" pitchFamily="18" charset="0"/>
              </a:rPr>
              <a:t>是</a:t>
            </a:r>
            <a:r>
              <a:rPr lang="en-US" altLang="zh-CN" dirty="0" smtClean="0">
                <a:latin typeface="Times New Roman" panose="02020603050405020304" pitchFamily="18" charset="0"/>
                <a:cs typeface="Times New Roman" panose="02020603050405020304" pitchFamily="18" charset="0"/>
              </a:rPr>
              <a:t>t(E)</a:t>
            </a:r>
            <a:r>
              <a:rPr lang="zh-CN" altLang="en-US" dirty="0" smtClean="0">
                <a:latin typeface="Times New Roman" panose="02020603050405020304" pitchFamily="18" charset="0"/>
                <a:cs typeface="Times New Roman" panose="02020603050405020304" pitchFamily="18" charset="0"/>
              </a:rPr>
              <a:t>的真子集，满足第二条性质，即所有包含</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的事务一定包含</a:t>
            </a:r>
            <a:r>
              <a:rPr lang="en-US" altLang="zh-CN" dirty="0" smtClean="0">
                <a:latin typeface="Times New Roman" panose="02020603050405020304" pitchFamily="18" charset="0"/>
                <a:cs typeface="Times New Roman" panose="02020603050405020304" pitchFamily="18" charset="0"/>
              </a:rPr>
              <a:t>E</a:t>
            </a:r>
            <a:r>
              <a:rPr lang="zh-CN" altLang="en-US" dirty="0" smtClean="0">
                <a:latin typeface="Times New Roman" panose="02020603050405020304" pitchFamily="18" charset="0"/>
                <a:cs typeface="Times New Roman" panose="02020603050405020304" pitchFamily="18" charset="0"/>
              </a:rPr>
              <a:t>，那么原来</a:t>
            </a:r>
            <a:r>
              <a:rPr lang="zh-CN" altLang="en-US" dirty="0">
                <a:latin typeface="Times New Roman" panose="02020603050405020304" pitchFamily="18" charset="0"/>
                <a:cs typeface="Times New Roman" panose="02020603050405020304" pitchFamily="18" charset="0"/>
              </a:rPr>
              <a:t>的两</a:t>
            </a:r>
            <a:r>
              <a:rPr lang="zh-CN" altLang="en-US" dirty="0" smtClean="0">
                <a:latin typeface="Times New Roman" panose="02020603050405020304" pitchFamily="18" charset="0"/>
                <a:cs typeface="Times New Roman" panose="02020603050405020304" pitchFamily="18" charset="0"/>
              </a:rPr>
              <a:t>个闭频繁项集的候选</a:t>
            </a:r>
            <a:r>
              <a:rPr lang="en-US" altLang="zh-CN" dirty="0">
                <a:latin typeface="Times New Roman" panose="02020603050405020304" pitchFamily="18" charset="0"/>
                <a:cs typeface="Times New Roman" panose="02020603050405020304" pitchFamily="18" charset="0"/>
              </a:rPr>
              <a:t>&lt;A,1345&gt;</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&lt;AD,135&gt;</a:t>
            </a:r>
            <a:r>
              <a:rPr lang="zh-CN" altLang="en-US" dirty="0" smtClean="0">
                <a:latin typeface="Times New Roman" panose="02020603050405020304" pitchFamily="18" charset="0"/>
                <a:cs typeface="Times New Roman" panose="02020603050405020304" pitchFamily="18" charset="0"/>
              </a:rPr>
              <a:t>就应该变为</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602513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a:xfrm>
            <a:off x="457200" y="1935480"/>
            <a:ext cx="8229600" cy="4922520"/>
          </a:xfrm>
        </p:spPr>
        <p:txBody>
          <a:bodyPr>
            <a:normAutofit lnSpcReduction="10000"/>
          </a:bodyPr>
          <a:lstStyle/>
          <a:p>
            <a:pPr>
              <a:lnSpc>
                <a:spcPct val="120000"/>
              </a:lnSpc>
            </a:pPr>
            <a:r>
              <a:rPr lang="en-US" altLang="zh-CN" dirty="0">
                <a:latin typeface="Times New Roman" panose="02020603050405020304" pitchFamily="18" charset="0"/>
                <a:cs typeface="Times New Roman" panose="02020603050405020304" pitchFamily="18" charset="0"/>
              </a:rPr>
              <a:t>&lt;AE,1345&gt;</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&lt;ADE,135&gt;(</a:t>
            </a:r>
            <a:r>
              <a:rPr lang="zh-CN" altLang="en-US" dirty="0">
                <a:latin typeface="Times New Roman" panose="02020603050405020304" pitchFamily="18" charset="0"/>
                <a:cs typeface="Times New Roman" panose="02020603050405020304" pitchFamily="18" charset="0"/>
              </a:rPr>
              <a:t>含有</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的那些事务一定含有</a:t>
            </a:r>
            <a:r>
              <a:rPr lang="en-US" altLang="zh-CN" dirty="0">
                <a:latin typeface="Times New Roman" panose="02020603050405020304" pitchFamily="18" charset="0"/>
                <a:cs typeface="Times New Roman" panose="02020603050405020304" pitchFamily="18" charset="0"/>
              </a:rPr>
              <a:t>D</a:t>
            </a:r>
            <a:r>
              <a:rPr lang="zh-CN" altLang="en-US" dirty="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含有</a:t>
            </a:r>
            <a:r>
              <a:rPr lang="en-US" altLang="zh-CN" dirty="0" smtClean="0">
                <a:latin typeface="Times New Roman" panose="02020603050405020304" pitchFamily="18" charset="0"/>
                <a:cs typeface="Times New Roman" panose="02020603050405020304" pitchFamily="18" charset="0"/>
              </a:rPr>
              <a:t>AD</a:t>
            </a:r>
            <a:r>
              <a:rPr lang="zh-CN" altLang="en-US" dirty="0" smtClean="0">
                <a:latin typeface="Times New Roman" panose="02020603050405020304" pitchFamily="18" charset="0"/>
                <a:cs typeface="Times New Roman" panose="02020603050405020304" pitchFamily="18" charset="0"/>
              </a:rPr>
              <a:t>的那些事务也一定含有</a:t>
            </a:r>
            <a:r>
              <a:rPr lang="en-US" altLang="zh-CN" dirty="0" smtClean="0">
                <a:latin typeface="Times New Roman" panose="02020603050405020304" pitchFamily="18" charset="0"/>
                <a:cs typeface="Times New Roman" panose="02020603050405020304" pitchFamily="18" charset="0"/>
              </a:rPr>
              <a:t>ADE</a:t>
            </a:r>
            <a:r>
              <a:rPr lang="zh-CN" altLang="en-US" dirty="0" smtClean="0">
                <a:latin typeface="Times New Roman" panose="02020603050405020304" pitchFamily="18" charset="0"/>
                <a:cs typeface="Times New Roman" panose="02020603050405020304" pitchFamily="18" charset="0"/>
              </a:rPr>
              <a:t>，所以</a:t>
            </a:r>
            <a:r>
              <a:rPr lang="en-US" altLang="zh-CN" dirty="0" smtClean="0">
                <a:latin typeface="Times New Roman" panose="02020603050405020304" pitchFamily="18" charset="0"/>
                <a:cs typeface="Times New Roman" panose="02020603050405020304" pitchFamily="18" charset="0"/>
              </a:rPr>
              <a:t>AE</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ADE</a:t>
            </a:r>
            <a:r>
              <a:rPr lang="zh-CN" altLang="en-US" dirty="0" smtClean="0">
                <a:latin typeface="Times New Roman" panose="02020603050405020304" pitchFamily="18" charset="0"/>
                <a:cs typeface="Times New Roman" panose="02020603050405020304" pitchFamily="18" charset="0"/>
              </a:rPr>
              <a:t>才有可能封闭的</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，现在候选的闭频繁项集有两个，集合</a:t>
            </a:r>
            <a:r>
              <a:rPr lang="en-US" altLang="zh-CN" dirty="0" smtClean="0">
                <a:latin typeface="Times New Roman" panose="02020603050405020304" pitchFamily="18" charset="0"/>
                <a:cs typeface="Times New Roman" panose="02020603050405020304" pitchFamily="18" charset="0"/>
              </a:rPr>
              <a:t>P</a:t>
            </a:r>
            <a:r>
              <a:rPr lang="en-US" altLang="zh-CN" baseline="-25000"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中有一个元素</a:t>
            </a:r>
            <a:r>
              <a:rPr lang="en-US" altLang="zh-CN"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&lt;ADE,135</a:t>
            </a:r>
            <a:r>
              <a:rPr lang="en-US" altLang="zh-CN" dirty="0" smtClean="0">
                <a:latin typeface="Times New Roman" panose="02020603050405020304" pitchFamily="18" charset="0"/>
                <a:cs typeface="Times New Roman" panose="02020603050405020304" pitchFamily="18" charset="0"/>
              </a:rPr>
              <a:t>&gt;)</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接着处理</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B</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t(A)</a:t>
            </a:r>
            <a:r>
              <a:rPr lang="zh-CN" altLang="en-US" dirty="0" smtClean="0">
                <a:latin typeface="Times New Roman" panose="02020603050405020304" pitchFamily="18" charset="0"/>
                <a:cs typeface="Times New Roman" panose="02020603050405020304" pitchFamily="18" charset="0"/>
              </a:rPr>
              <a:t>同样是</a:t>
            </a:r>
            <a:r>
              <a:rPr lang="en-US" altLang="zh-CN" dirty="0" smtClean="0">
                <a:latin typeface="Times New Roman" panose="02020603050405020304" pitchFamily="18" charset="0"/>
                <a:cs typeface="Times New Roman" panose="02020603050405020304" pitchFamily="18" charset="0"/>
              </a:rPr>
              <a:t>t(B)</a:t>
            </a:r>
            <a:r>
              <a:rPr lang="zh-CN" altLang="en-US" dirty="0" smtClean="0">
                <a:latin typeface="Times New Roman" panose="02020603050405020304" pitchFamily="18" charset="0"/>
                <a:cs typeface="Times New Roman" panose="02020603050405020304" pitchFamily="18" charset="0"/>
              </a:rPr>
              <a:t>的真子集，处理方法与</a:t>
            </a:r>
            <a:r>
              <a:rPr lang="en-US" altLang="zh-CN" dirty="0" smtClean="0">
                <a:latin typeface="Times New Roman" panose="02020603050405020304" pitchFamily="18" charset="0"/>
                <a:cs typeface="Times New Roman" panose="02020603050405020304" pitchFamily="18" charset="0"/>
              </a:rPr>
              <a:t>E</a:t>
            </a:r>
            <a:r>
              <a:rPr lang="zh-CN" altLang="en-US" dirty="0" smtClean="0">
                <a:latin typeface="Times New Roman" panose="02020603050405020304" pitchFamily="18" charset="0"/>
                <a:cs typeface="Times New Roman" panose="02020603050405020304" pitchFamily="18" charset="0"/>
              </a:rPr>
              <a:t>相同，以</a:t>
            </a:r>
            <a:r>
              <a:rPr lang="en-US" altLang="zh-CN" dirty="0" smtClean="0">
                <a:latin typeface="Times New Roman" panose="02020603050405020304" pitchFamily="18" charset="0"/>
                <a:cs typeface="Times New Roman" panose="02020603050405020304" pitchFamily="18" charset="0"/>
              </a:rPr>
              <a:t>AE</a:t>
            </a:r>
            <a:r>
              <a:rPr lang="zh-CN" altLang="en-US" dirty="0" smtClean="0">
                <a:latin typeface="Times New Roman" panose="02020603050405020304" pitchFamily="18" charset="0"/>
                <a:cs typeface="Times New Roman" panose="02020603050405020304" pitchFamily="18" charset="0"/>
              </a:rPr>
              <a:t>取代所有的</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，此时候选的闭频繁项集有两个</a:t>
            </a:r>
            <a:r>
              <a:rPr lang="en-US" altLang="zh-CN" dirty="0" smtClean="0">
                <a:latin typeface="Times New Roman" panose="02020603050405020304" pitchFamily="18" charset="0"/>
                <a:cs typeface="Times New Roman" panose="02020603050405020304" pitchFamily="18" charset="0"/>
              </a:rPr>
              <a:t>&lt;AEB,1345&gt;</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&lt;ADEB,135&gt;</a:t>
            </a:r>
            <a:r>
              <a:rPr lang="zh-CN" altLang="en-US" dirty="0" smtClean="0">
                <a:latin typeface="Times New Roman" panose="02020603050405020304" pitchFamily="18" charset="0"/>
                <a:cs typeface="Times New Roman" panose="02020603050405020304" pitchFamily="18" charset="0"/>
              </a:rPr>
              <a:t>，集合</a:t>
            </a:r>
            <a:r>
              <a:rPr lang="en-US" altLang="zh-CN" dirty="0" smtClean="0">
                <a:latin typeface="Times New Roman" panose="02020603050405020304" pitchFamily="18" charset="0"/>
                <a:cs typeface="Times New Roman" panose="02020603050405020304" pitchFamily="18" charset="0"/>
              </a:rPr>
              <a:t>P</a:t>
            </a:r>
            <a:r>
              <a:rPr lang="en-US" altLang="zh-CN" baseline="-25000"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中只有一个元素</a:t>
            </a:r>
            <a:r>
              <a:rPr lang="en-US" altLang="zh-CN"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&lt;</a:t>
            </a:r>
            <a:r>
              <a:rPr lang="en-US" altLang="zh-CN" dirty="0" smtClean="0">
                <a:latin typeface="Times New Roman" panose="02020603050405020304" pitchFamily="18" charset="0"/>
                <a:cs typeface="Times New Roman" panose="02020603050405020304" pitchFamily="18" charset="0"/>
              </a:rPr>
              <a:t>ADEB</a:t>
            </a:r>
            <a:r>
              <a:rPr lang="en-US" altLang="zh-CN" dirty="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135</a:t>
            </a:r>
            <a:r>
              <a:rPr lang="en-US" altLang="zh-CN" dirty="0">
                <a:latin typeface="Times New Roman" panose="02020603050405020304" pitchFamily="18" charset="0"/>
                <a:cs typeface="Times New Roman" panose="02020603050405020304" pitchFamily="18" charset="0"/>
              </a:rPr>
              <a:t>&gt;</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此时以</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为前缀的分支已经处理完毕，</a:t>
            </a:r>
            <a:r>
              <a:rPr lang="zh-CN" altLang="en-US" dirty="0">
                <a:latin typeface="Times New Roman" panose="02020603050405020304" pitchFamily="18" charset="0"/>
                <a:cs typeface="Times New Roman" panose="02020603050405020304" pitchFamily="18" charset="0"/>
              </a:rPr>
              <a:t>所以</a:t>
            </a:r>
            <a:r>
              <a:rPr lang="en-US" altLang="zh-CN" dirty="0" smtClean="0">
                <a:latin typeface="Times New Roman" panose="02020603050405020304" pitchFamily="18" charset="0"/>
                <a:cs typeface="Times New Roman" panose="02020603050405020304" pitchFamily="18" charset="0"/>
              </a:rPr>
              <a:t>AEB</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ADEB</a:t>
            </a:r>
            <a:r>
              <a:rPr lang="zh-CN" altLang="en-US" dirty="0" smtClean="0">
                <a:latin typeface="Times New Roman" panose="02020603050405020304" pitchFamily="18" charset="0"/>
                <a:cs typeface="Times New Roman" panose="02020603050405020304" pitchFamily="18" charset="0"/>
              </a:rPr>
              <a:t>一定是闭频繁项集</a:t>
            </a:r>
            <a:r>
              <a:rPr lang="zh-CN" alt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245145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如果集合</a:t>
            </a:r>
            <a:r>
              <a:rPr lang="en-US" altLang="zh-CN" dirty="0" smtClean="0"/>
              <a:t>P</a:t>
            </a:r>
            <a:r>
              <a:rPr lang="en-US" altLang="zh-CN" baseline="-25000" dirty="0" smtClean="0"/>
              <a:t>A</a:t>
            </a:r>
            <a:r>
              <a:rPr lang="zh-CN" altLang="en-US" dirty="0" smtClean="0"/>
              <a:t>中不止含有一个元素，比如含有</a:t>
            </a:r>
            <a:r>
              <a:rPr lang="en-US" altLang="zh-CN" dirty="0" smtClean="0"/>
              <a:t>ABC</a:t>
            </a:r>
            <a:r>
              <a:rPr lang="zh-CN" altLang="en-US" dirty="0" smtClean="0"/>
              <a:t>，</a:t>
            </a:r>
            <a:r>
              <a:rPr lang="en-US" altLang="zh-CN" dirty="0" smtClean="0"/>
              <a:t>ABE</a:t>
            </a:r>
            <a:r>
              <a:rPr lang="zh-CN" altLang="en-US" dirty="0" smtClean="0"/>
              <a:t>，</a:t>
            </a:r>
            <a:r>
              <a:rPr lang="en-US" altLang="zh-CN" dirty="0" smtClean="0"/>
              <a:t>ADF</a:t>
            </a:r>
            <a:r>
              <a:rPr lang="zh-CN" altLang="en-US" dirty="0" smtClean="0"/>
              <a:t>，</a:t>
            </a:r>
            <a:r>
              <a:rPr lang="en-US" altLang="zh-CN" dirty="0" smtClean="0"/>
              <a:t>AHK</a:t>
            </a:r>
            <a:r>
              <a:rPr lang="zh-CN" altLang="en-US" dirty="0" smtClean="0"/>
              <a:t>四个元素，</a:t>
            </a:r>
            <a:r>
              <a:rPr lang="zh-CN" altLang="en-US" dirty="0"/>
              <a:t>那么</a:t>
            </a:r>
            <a:r>
              <a:rPr lang="en-US" altLang="zh-CN" dirty="0"/>
              <a:t>ADEB</a:t>
            </a:r>
            <a:r>
              <a:rPr lang="zh-CN" altLang="en-US" dirty="0"/>
              <a:t>就不能直接确定为闭频繁项集</a:t>
            </a:r>
            <a:r>
              <a:rPr lang="zh-CN" altLang="en-US" dirty="0" smtClean="0"/>
              <a:t>，此时需要对</a:t>
            </a:r>
            <a:r>
              <a:rPr lang="en-US" altLang="zh-CN" dirty="0" smtClean="0"/>
              <a:t>Charm</a:t>
            </a:r>
            <a:r>
              <a:rPr lang="zh-CN" altLang="en-US" dirty="0" smtClean="0"/>
              <a:t>算法进行递归操作，分别计算这四个项集的支撑，并按升序排列，然后求并集，分别参照上面的三个性质进行剪枝</a:t>
            </a:r>
            <a:r>
              <a:rPr lang="en-US" altLang="zh-CN" dirty="0" smtClean="0"/>
              <a:t>…………</a:t>
            </a:r>
            <a:endParaRPr lang="zh-CN" altLang="en-US" dirty="0"/>
          </a:p>
        </p:txBody>
      </p:sp>
    </p:spTree>
    <p:extLst>
      <p:ext uri="{BB962C8B-B14F-4D97-AF65-F5344CB8AC3E}">
        <p14:creationId xmlns:p14="http://schemas.microsoft.com/office/powerpoint/2010/main" val="395932058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按照此方法分别处理以</a:t>
            </a:r>
            <a:r>
              <a:rPr lang="en-US" altLang="zh-CN" dirty="0" smtClean="0"/>
              <a:t>C</a:t>
            </a:r>
            <a:r>
              <a:rPr lang="zh-CN" altLang="en-US" dirty="0" smtClean="0"/>
              <a:t>，</a:t>
            </a:r>
            <a:r>
              <a:rPr lang="en-US" altLang="zh-CN" dirty="0" smtClean="0"/>
              <a:t>D</a:t>
            </a:r>
            <a:r>
              <a:rPr lang="zh-CN" altLang="en-US" dirty="0" smtClean="0"/>
              <a:t>，</a:t>
            </a:r>
            <a:r>
              <a:rPr lang="en-US" altLang="zh-CN" dirty="0" smtClean="0"/>
              <a:t>E</a:t>
            </a:r>
            <a:r>
              <a:rPr lang="zh-CN" altLang="en-US" dirty="0" smtClean="0"/>
              <a:t>为前缀的分支</a:t>
            </a:r>
            <a:r>
              <a:rPr lang="en-US" altLang="zh-CN" dirty="0" smtClean="0"/>
              <a:t>(B</a:t>
            </a:r>
            <a:r>
              <a:rPr lang="zh-CN" altLang="en-US" dirty="0" smtClean="0"/>
              <a:t>是最后一项，不能作为前缀，所以没有分支</a:t>
            </a:r>
            <a:r>
              <a:rPr lang="en-US" altLang="zh-CN" dirty="0" smtClean="0"/>
              <a:t>)</a:t>
            </a:r>
            <a:r>
              <a:rPr lang="zh-CN" altLang="en-US" dirty="0" smtClean="0"/>
              <a:t>，找到所有的闭频繁项集。</a:t>
            </a:r>
            <a:endParaRPr lang="en-US" altLang="zh-CN" dirty="0" smtClean="0"/>
          </a:p>
          <a:p>
            <a:pPr>
              <a:lnSpc>
                <a:spcPct val="120000"/>
              </a:lnSpc>
            </a:pPr>
            <a:r>
              <a:rPr lang="zh-CN" altLang="en-US" dirty="0"/>
              <a:t>需要注意的</a:t>
            </a:r>
            <a:r>
              <a:rPr lang="zh-CN" altLang="en-US" dirty="0" smtClean="0"/>
              <a:t>是，每个分支找到闭频繁项集的候选之后</a:t>
            </a:r>
            <a:r>
              <a:rPr lang="en-US" altLang="zh-CN" dirty="0" smtClean="0"/>
              <a:t>(</a:t>
            </a:r>
            <a:r>
              <a:rPr lang="zh-CN" altLang="en-US" dirty="0" smtClean="0"/>
              <a:t>即像</a:t>
            </a:r>
            <a:r>
              <a:rPr lang="en-US" altLang="zh-CN" dirty="0" smtClean="0"/>
              <a:t>A</a:t>
            </a:r>
            <a:r>
              <a:rPr lang="zh-CN" altLang="en-US" dirty="0" smtClean="0"/>
              <a:t>的分支找到</a:t>
            </a:r>
            <a:r>
              <a:rPr lang="en-US" altLang="zh-CN" dirty="0" smtClean="0"/>
              <a:t>AEB</a:t>
            </a:r>
            <a:r>
              <a:rPr lang="zh-CN" altLang="en-US" dirty="0" smtClean="0"/>
              <a:t>和</a:t>
            </a:r>
            <a:r>
              <a:rPr lang="en-US" altLang="zh-CN" dirty="0" smtClean="0"/>
              <a:t>ADEB</a:t>
            </a:r>
            <a:r>
              <a:rPr lang="zh-CN" altLang="en-US" dirty="0" smtClean="0"/>
              <a:t>之后</a:t>
            </a:r>
            <a:r>
              <a:rPr lang="en-US" altLang="zh-CN" dirty="0" smtClean="0"/>
              <a:t>)</a:t>
            </a:r>
            <a:r>
              <a:rPr lang="zh-CN" altLang="en-US" dirty="0" smtClean="0"/>
              <a:t>，首先需要判断，这些候选是否是已有的闭频繁项集的子集，如果不是那么将这些候选加入到闭频繁项集的集合</a:t>
            </a:r>
            <a:r>
              <a:rPr lang="en-US" altLang="zh-CN" dirty="0" smtClean="0"/>
              <a:t>C</a:t>
            </a:r>
            <a:r>
              <a:rPr lang="zh-CN" altLang="en-US" dirty="0" smtClean="0"/>
              <a:t>中，如果是某个已有闭频繁项集的子集，那么检查他们的支撑</a:t>
            </a:r>
            <a:endParaRPr lang="zh-CN" altLang="en-US" dirty="0"/>
          </a:p>
        </p:txBody>
      </p:sp>
    </p:spTree>
    <p:extLst>
      <p:ext uri="{BB962C8B-B14F-4D97-AF65-F5344CB8AC3E}">
        <p14:creationId xmlns:p14="http://schemas.microsoft.com/office/powerpoint/2010/main" val="3123002893"/>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是否相同，如果相同，那么这个候选就不是闭频繁项集，如果不同，它就是闭频繁项集</a:t>
            </a:r>
            <a:r>
              <a:rPr lang="zh-CN" altLang="en-US" dirty="0"/>
              <a:t>。</a:t>
            </a:r>
            <a:endParaRPr lang="en-US" altLang="zh-CN" dirty="0" smtClean="0"/>
          </a:p>
          <a:p>
            <a:pPr>
              <a:lnSpc>
                <a:spcPct val="120000"/>
              </a:lnSpc>
            </a:pPr>
            <a:r>
              <a:rPr lang="zh-CN" altLang="en-US" dirty="0" smtClean="0"/>
              <a:t>比如在</a:t>
            </a:r>
            <a:r>
              <a:rPr lang="en-US" altLang="zh-CN" dirty="0" smtClean="0"/>
              <a:t>D</a:t>
            </a:r>
            <a:r>
              <a:rPr lang="zh-CN" altLang="en-US" dirty="0" smtClean="0"/>
              <a:t>分支，找到了候选</a:t>
            </a:r>
            <a:r>
              <a:rPr lang="en-US" altLang="zh-CN" dirty="0" smtClean="0"/>
              <a:t>DEB</a:t>
            </a:r>
            <a:r>
              <a:rPr lang="zh-CN" altLang="en-US" dirty="0" smtClean="0"/>
              <a:t>，发现它是已有的闭频繁项集</a:t>
            </a:r>
            <a:r>
              <a:rPr lang="en-US" altLang="zh-CN" dirty="0" smtClean="0"/>
              <a:t>ADEB</a:t>
            </a:r>
            <a:r>
              <a:rPr lang="zh-CN" altLang="en-US" dirty="0" smtClean="0"/>
              <a:t>的子集，且两者支撑相同，所以</a:t>
            </a:r>
            <a:r>
              <a:rPr lang="en-US" altLang="zh-CN" dirty="0" smtClean="0"/>
              <a:t>DEB</a:t>
            </a:r>
            <a:r>
              <a:rPr lang="zh-CN" altLang="en-US" dirty="0" smtClean="0"/>
              <a:t>不是封闭的。</a:t>
            </a:r>
            <a:endParaRPr lang="zh-CN" altLang="en-US" dirty="0"/>
          </a:p>
        </p:txBody>
      </p:sp>
    </p:spTree>
    <p:extLst>
      <p:ext uri="{BB962C8B-B14F-4D97-AF65-F5344CB8AC3E}">
        <p14:creationId xmlns:p14="http://schemas.microsoft.com/office/powerpoint/2010/main" val="230049106"/>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pic>
        <p:nvPicPr>
          <p:cNvPr id="6146" name="Picture 2" descr="C:\Users\jiecaozi\AppData\Local\Temp\360zip$Temp\360$0\Figure9_4-DataMiningandAnaly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548311"/>
            <a:ext cx="5472608" cy="5971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22760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泛化项集</a:t>
            </a:r>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44306399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泛化项集</a:t>
            </a:r>
            <a:r>
              <a:rPr lang="en-US" altLang="zh-CN" dirty="0" smtClean="0"/>
              <a:t>(generalized itemset)</a:t>
            </a:r>
            <a:endParaRPr lang="zh-CN" altLang="en-US" dirty="0"/>
          </a:p>
        </p:txBody>
      </p:sp>
      <p:sp>
        <p:nvSpPr>
          <p:cNvPr id="3" name="内容占位符 2"/>
          <p:cNvSpPr>
            <a:spLocks noGrp="1"/>
          </p:cNvSpPr>
          <p:nvPr>
            <p:ph idx="1"/>
          </p:nvPr>
        </p:nvSpPr>
        <p:spPr/>
        <p:txBody>
          <a:bodyPr/>
          <a:lstStyle/>
          <a:p>
            <a:pPr>
              <a:lnSpc>
                <a:spcPct val="120000"/>
              </a:lnSpc>
            </a:pP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为一个</a:t>
            </a:r>
            <a:r>
              <a:rPr lang="en-US" altLang="zh-CN" dirty="0" smtClean="0">
                <a:latin typeface="Times New Roman" panose="02020603050405020304" pitchFamily="18" charset="0"/>
                <a:cs typeface="Times New Roman" panose="02020603050405020304" pitchFamily="18" charset="0"/>
              </a:rPr>
              <a:t>k-</a:t>
            </a:r>
            <a:r>
              <a:rPr lang="zh-CN" altLang="en-US" dirty="0" smtClean="0">
                <a:latin typeface="Times New Roman" panose="02020603050405020304" pitchFamily="18" charset="0"/>
                <a:cs typeface="Times New Roman" panose="02020603050405020304" pitchFamily="18" charset="0"/>
              </a:rPr>
              <a:t>项集，</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考虑</a:t>
            </a:r>
            <a:r>
              <a:rPr lang="en-US" altLang="zh-CN" dirty="0" smtClean="0">
                <a:latin typeface="Times New Roman" panose="02020603050405020304" pitchFamily="18" charset="0"/>
                <a:cs typeface="Times New Roman" panose="02020603050405020304" pitchFamily="18" charset="0"/>
              </a:rPr>
              <a:t>t(x</a:t>
            </a:r>
            <a:r>
              <a:rPr lang="en-US" altLang="zh-CN" baseline="-25000" dirty="0" smtClean="0">
                <a:latin typeface="Times New Roman" panose="02020603050405020304" pitchFamily="18" charset="0"/>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)(i=1,2,3,…,k)</a:t>
            </a:r>
            <a:r>
              <a:rPr lang="zh-CN" altLang="en-US" dirty="0" smtClean="0">
                <a:latin typeface="Times New Roman" panose="02020603050405020304" pitchFamily="18" charset="0"/>
                <a:cs typeface="Times New Roman" panose="02020603050405020304" pitchFamily="18" charset="0"/>
              </a:rPr>
              <a:t>，这</a:t>
            </a:r>
            <a:r>
              <a:rPr lang="en-US" altLang="zh-CN" dirty="0" smtClean="0">
                <a:latin typeface="Times New Roman" panose="02020603050405020304" pitchFamily="18" charset="0"/>
                <a:cs typeface="Times New Roman" panose="02020603050405020304" pitchFamily="18" charset="0"/>
              </a:rPr>
              <a:t>k</a:t>
            </a:r>
            <a:r>
              <a:rPr lang="zh-CN" altLang="en-US" dirty="0" smtClean="0">
                <a:latin typeface="Times New Roman" panose="02020603050405020304" pitchFamily="18" charset="0"/>
                <a:cs typeface="Times New Roman" panose="02020603050405020304" pitchFamily="18" charset="0"/>
              </a:rPr>
              <a:t>个事务标识符集可以将所有的事务标识符划入</a:t>
            </a:r>
            <a:r>
              <a:rPr lang="en-US" altLang="zh-CN" dirty="0" smtClean="0">
                <a:latin typeface="Times New Roman" panose="02020603050405020304" pitchFamily="18" charset="0"/>
                <a:cs typeface="Times New Roman" panose="02020603050405020304" pitchFamily="18" charset="0"/>
              </a:rPr>
              <a:t>2</a:t>
            </a:r>
            <a:r>
              <a:rPr lang="en-US" altLang="zh-CN" baseline="30000" dirty="0" smtClean="0">
                <a:latin typeface="Times New Roman" panose="02020603050405020304" pitchFamily="18" charset="0"/>
                <a:cs typeface="Times New Roman" panose="02020603050405020304" pitchFamily="18" charset="0"/>
              </a:rPr>
              <a:t>k</a:t>
            </a:r>
            <a:r>
              <a:rPr lang="zh-CN" altLang="en-US" dirty="0" smtClean="0">
                <a:latin typeface="Times New Roman" panose="02020603050405020304" pitchFamily="18" charset="0"/>
                <a:cs typeface="Times New Roman" panose="02020603050405020304" pitchFamily="18" charset="0"/>
              </a:rPr>
              <a:t>个区域，每一个这样的区域都对应了一个包含</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中的项或负项</a:t>
            </a:r>
            <a:r>
              <a:rPr lang="en-US" altLang="zh-CN" dirty="0" smtClean="0">
                <a:latin typeface="Times New Roman" panose="02020603050405020304" pitchFamily="18" charset="0"/>
                <a:cs typeface="Times New Roman" panose="02020603050405020304" pitchFamily="18" charset="0"/>
              </a:rPr>
              <a:t>(negation)</a:t>
            </a:r>
            <a:r>
              <a:rPr lang="zh-CN" altLang="en-US" dirty="0" smtClean="0">
                <a:latin typeface="Times New Roman" panose="02020603050405020304" pitchFamily="18" charset="0"/>
                <a:cs typeface="Times New Roman" panose="02020603050405020304" pitchFamily="18" charset="0"/>
              </a:rPr>
              <a:t>的泛化项集的事务标识符集。这样一个泛化项集可以表示为      ，其中                   一个泛化项集        的支撑定义为包含</a:t>
            </a:r>
            <a:r>
              <a:rPr lang="en-US" altLang="zh-CN" dirty="0" smtClean="0">
                <a:latin typeface="Times New Roman" panose="02020603050405020304" pitchFamily="18" charset="0"/>
                <a:cs typeface="Times New Roman" panose="02020603050405020304" pitchFamily="18" charset="0"/>
              </a:rPr>
              <a:t>Y</a:t>
            </a:r>
            <a:r>
              <a:rPr lang="zh-CN" altLang="en-US" dirty="0" smtClean="0">
                <a:latin typeface="Times New Roman" panose="02020603050405020304" pitchFamily="18" charset="0"/>
                <a:cs typeface="Times New Roman" panose="02020603050405020304" pitchFamily="18" charset="0"/>
              </a:rPr>
              <a:t>中所有项且不含</a:t>
            </a:r>
            <a:r>
              <a:rPr lang="en-US" altLang="zh-CN" dirty="0" smtClean="0">
                <a:latin typeface="Times New Roman" panose="02020603050405020304" pitchFamily="18" charset="0"/>
                <a:cs typeface="Times New Roman" panose="02020603050405020304" pitchFamily="18" charset="0"/>
              </a:rPr>
              <a:t>Z</a:t>
            </a:r>
            <a:r>
              <a:rPr lang="zh-CN" altLang="en-US" dirty="0" smtClean="0">
                <a:latin typeface="Times New Roman" panose="02020603050405020304" pitchFamily="18" charset="0"/>
                <a:cs typeface="Times New Roman" panose="02020603050405020304" pitchFamily="18" charset="0"/>
              </a:rPr>
              <a:t>中项的事务的数目。</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65234598"/>
              </p:ext>
            </p:extLst>
          </p:nvPr>
        </p:nvGraphicFramePr>
        <p:xfrm>
          <a:off x="3131840" y="1988840"/>
          <a:ext cx="2192643" cy="504056"/>
        </p:xfrm>
        <a:graphic>
          <a:graphicData uri="http://schemas.openxmlformats.org/presentationml/2006/ole">
            <mc:AlternateContent xmlns:mc="http://schemas.openxmlformats.org/markup-compatibility/2006">
              <mc:Choice xmlns:v="urn:schemas-microsoft-com:vml" Requires="v">
                <p:oleObj spid="_x0000_s68610" name="Equation" r:id="rId4" imgW="1104840" imgH="253800" progId="Equation.DSMT4">
                  <p:embed/>
                </p:oleObj>
              </mc:Choice>
              <mc:Fallback>
                <p:oleObj name="Equation" r:id="rId4" imgW="1104840" imgH="253800" progId="Equation.DSMT4">
                  <p:embed/>
                  <p:pic>
                    <p:nvPicPr>
                      <p:cNvPr id="0" name=""/>
                      <p:cNvPicPr/>
                      <p:nvPr/>
                    </p:nvPicPr>
                    <p:blipFill>
                      <a:blip r:embed="rId5"/>
                      <a:stretch>
                        <a:fillRect/>
                      </a:stretch>
                    </p:blipFill>
                    <p:spPr>
                      <a:xfrm>
                        <a:off x="3131840" y="1988840"/>
                        <a:ext cx="2192643" cy="504056"/>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103343622"/>
              </p:ext>
            </p:extLst>
          </p:nvPr>
        </p:nvGraphicFramePr>
        <p:xfrm>
          <a:off x="7812360" y="4005064"/>
          <a:ext cx="495672" cy="371754"/>
        </p:xfrm>
        <a:graphic>
          <a:graphicData uri="http://schemas.openxmlformats.org/presentationml/2006/ole">
            <mc:AlternateContent xmlns:mc="http://schemas.openxmlformats.org/markup-compatibility/2006">
              <mc:Choice xmlns:v="urn:schemas-microsoft-com:vml" Requires="v">
                <p:oleObj spid="_x0000_s68611" name="Equation" r:id="rId6" imgW="253800" imgH="190440" progId="Equation.DSMT4">
                  <p:embed/>
                </p:oleObj>
              </mc:Choice>
              <mc:Fallback>
                <p:oleObj name="Equation" r:id="rId6" imgW="253800" imgH="190440" progId="Equation.DSMT4">
                  <p:embed/>
                  <p:pic>
                    <p:nvPicPr>
                      <p:cNvPr id="0" name=""/>
                      <p:cNvPicPr/>
                      <p:nvPr/>
                    </p:nvPicPr>
                    <p:blipFill>
                      <a:blip r:embed="rId7"/>
                      <a:stretch>
                        <a:fillRect/>
                      </a:stretch>
                    </p:blipFill>
                    <p:spPr>
                      <a:xfrm>
                        <a:off x="7812360" y="4005064"/>
                        <a:ext cx="495672" cy="371754"/>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785799751"/>
              </p:ext>
            </p:extLst>
          </p:nvPr>
        </p:nvGraphicFramePr>
        <p:xfrm>
          <a:off x="5148064" y="4437112"/>
          <a:ext cx="591311" cy="443483"/>
        </p:xfrm>
        <a:graphic>
          <a:graphicData uri="http://schemas.openxmlformats.org/presentationml/2006/ole">
            <mc:AlternateContent xmlns:mc="http://schemas.openxmlformats.org/markup-compatibility/2006">
              <mc:Choice xmlns:v="urn:schemas-microsoft-com:vml" Requires="v">
                <p:oleObj spid="_x0000_s68612" name="Equation" r:id="rId8" imgW="253800" imgH="190440" progId="Equation.DSMT4">
                  <p:embed/>
                </p:oleObj>
              </mc:Choice>
              <mc:Fallback>
                <p:oleObj name="Equation" r:id="rId8" imgW="253800" imgH="1904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48064" y="4437112"/>
                        <a:ext cx="591311" cy="443483"/>
                      </a:xfrm>
                      <a:prstGeom prst="rect">
                        <a:avLst/>
                      </a:prstGeom>
                      <a:noFill/>
                      <a:ln>
                        <a:noFill/>
                      </a:ln>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45982898"/>
              </p:ext>
            </p:extLst>
          </p:nvPr>
        </p:nvGraphicFramePr>
        <p:xfrm>
          <a:off x="1475656" y="4509120"/>
          <a:ext cx="1510010" cy="356911"/>
        </p:xfrm>
        <a:graphic>
          <a:graphicData uri="http://schemas.openxmlformats.org/presentationml/2006/ole">
            <mc:AlternateContent xmlns:mc="http://schemas.openxmlformats.org/markup-compatibility/2006">
              <mc:Choice xmlns:v="urn:schemas-microsoft-com:vml" Requires="v">
                <p:oleObj spid="_x0000_s68613" name="Equation" r:id="rId10" imgW="698400" imgH="164880" progId="Equation.DSMT4">
                  <p:embed/>
                </p:oleObj>
              </mc:Choice>
              <mc:Fallback>
                <p:oleObj name="Equation" r:id="rId10" imgW="698400" imgH="164880" progId="Equation.DSMT4">
                  <p:embed/>
                  <p:pic>
                    <p:nvPicPr>
                      <p:cNvPr id="0" name=""/>
                      <p:cNvPicPr/>
                      <p:nvPr/>
                    </p:nvPicPr>
                    <p:blipFill>
                      <a:blip r:embed="rId11"/>
                      <a:stretch>
                        <a:fillRect/>
                      </a:stretch>
                    </p:blipFill>
                    <p:spPr>
                      <a:xfrm>
                        <a:off x="1475656" y="4509120"/>
                        <a:ext cx="1510010" cy="356911"/>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090485067"/>
              </p:ext>
            </p:extLst>
          </p:nvPr>
        </p:nvGraphicFramePr>
        <p:xfrm>
          <a:off x="1763688" y="5445224"/>
          <a:ext cx="5843726" cy="720080"/>
        </p:xfrm>
        <a:graphic>
          <a:graphicData uri="http://schemas.openxmlformats.org/presentationml/2006/ole">
            <mc:AlternateContent xmlns:mc="http://schemas.openxmlformats.org/markup-compatibility/2006">
              <mc:Choice xmlns:v="urn:schemas-microsoft-com:vml" Requires="v">
                <p:oleObj spid="_x0000_s68614" name="Equation" r:id="rId12" imgW="2679480" imgH="330120" progId="Equation.DSMT4">
                  <p:embed/>
                </p:oleObj>
              </mc:Choice>
              <mc:Fallback>
                <p:oleObj name="Equation" r:id="rId12" imgW="2679480" imgH="330120" progId="Equation.DSMT4">
                  <p:embed/>
                  <p:pic>
                    <p:nvPicPr>
                      <p:cNvPr id="0" name=""/>
                      <p:cNvPicPr/>
                      <p:nvPr/>
                    </p:nvPicPr>
                    <p:blipFill>
                      <a:blip r:embed="rId13"/>
                      <a:stretch>
                        <a:fillRect/>
                      </a:stretch>
                    </p:blipFill>
                    <p:spPr>
                      <a:xfrm>
                        <a:off x="1763688" y="5445224"/>
                        <a:ext cx="5843726" cy="720080"/>
                      </a:xfrm>
                      <a:prstGeom prst="rect">
                        <a:avLst/>
                      </a:prstGeom>
                    </p:spPr>
                  </p:pic>
                </p:oleObj>
              </mc:Fallback>
            </mc:AlternateContent>
          </a:graphicData>
        </a:graphic>
      </p:graphicFrame>
    </p:spTree>
    <p:extLst>
      <p:ext uri="{BB962C8B-B14F-4D97-AF65-F5344CB8AC3E}">
        <p14:creationId xmlns:p14="http://schemas.microsoft.com/office/powerpoint/2010/main" val="11466396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39552" y="1988840"/>
            <a:ext cx="7772400" cy="1362456"/>
          </a:xfrm>
        </p:spPr>
        <p:txBody>
          <a:bodyPr/>
          <a:lstStyle/>
          <a:p>
            <a:r>
              <a:rPr lang="zh-CN" altLang="en-US" dirty="0" smtClean="0"/>
              <a:t>频繁</a:t>
            </a:r>
            <a:r>
              <a:rPr lang="zh-CN" altLang="en-US" dirty="0" smtClean="0"/>
              <a:t>项集和关联规则</a:t>
            </a:r>
            <a:endParaRPr lang="zh-CN" altLang="en-US" dirty="0"/>
          </a:p>
        </p:txBody>
      </p:sp>
    </p:spTree>
    <p:extLst>
      <p:ext uri="{BB962C8B-B14F-4D97-AF65-F5344CB8AC3E}">
        <p14:creationId xmlns:p14="http://schemas.microsoft.com/office/powerpoint/2010/main" val="6788660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下表中项集</a:t>
            </a:r>
            <a:r>
              <a:rPr lang="en-US" altLang="zh-CN" dirty="0" smtClean="0">
                <a:latin typeface="Times New Roman" panose="02020603050405020304" pitchFamily="18" charset="0"/>
                <a:cs typeface="Times New Roman" panose="02020603050405020304" pitchFamily="18" charset="0"/>
              </a:rPr>
              <a:t>X={A,B,D,E}</a:t>
            </a:r>
            <a:r>
              <a:rPr lang="zh-CN" altLang="en-US" dirty="0" smtClean="0">
                <a:latin typeface="Times New Roman" panose="02020603050405020304" pitchFamily="18" charset="0"/>
                <a:cs typeface="Times New Roman" panose="02020603050405020304" pitchFamily="18" charset="0"/>
              </a:rPr>
              <a:t>的支撑为</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，相对支撑为</a:t>
            </a:r>
            <a:r>
              <a:rPr lang="en-US" altLang="zh-CN" dirty="0" smtClean="0">
                <a:latin typeface="Times New Roman" panose="02020603050405020304" pitchFamily="18" charset="0"/>
                <a:cs typeface="Times New Roman" panose="02020603050405020304" pitchFamily="18" charset="0"/>
              </a:rPr>
              <a:t>0.5</a:t>
            </a:r>
            <a:endParaRPr lang="zh-CN" altLang="en-US" dirty="0">
              <a:latin typeface="Times New Roman" panose="02020603050405020304" pitchFamily="18" charset="0"/>
              <a:cs typeface="Times New Roman" panose="02020603050405020304" pitchFamily="18" charset="0"/>
            </a:endParaRPr>
          </a:p>
        </p:txBody>
      </p:sp>
      <p:pic>
        <p:nvPicPr>
          <p:cNvPr id="4" name="Picture 2" descr="C:\Users\jiecaozi\AppData\Local\Temp\360zip$Temp\360$0\Figure8_1-DataMiningandAnaly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373877"/>
            <a:ext cx="7326785" cy="232274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5" name="墨迹 4"/>
              <p14:cNvContentPartPr/>
              <p14:nvPr/>
            </p14:nvContentPartPr>
            <p14:xfrm>
              <a:off x="4197240" y="3616560"/>
              <a:ext cx="1062720" cy="1518480"/>
            </p14:xfrm>
          </p:contentPart>
        </mc:Choice>
        <mc:Fallback xmlns="">
          <p:pic>
            <p:nvPicPr>
              <p:cNvPr id="5" name="墨迹 4"/>
              <p:cNvPicPr/>
              <p:nvPr/>
            </p:nvPicPr>
            <p:blipFill>
              <a:blip r:embed="rId4"/>
              <a:stretch>
                <a:fillRect/>
              </a:stretch>
            </p:blipFill>
            <p:spPr>
              <a:xfrm>
                <a:off x="4187880" y="3607200"/>
                <a:ext cx="1081440" cy="1537200"/>
              </a:xfrm>
              <a:prstGeom prst="rect">
                <a:avLst/>
              </a:prstGeom>
            </p:spPr>
          </p:pic>
        </mc:Fallback>
      </mc:AlternateContent>
    </p:spTree>
    <p:extLst>
      <p:ext uri="{BB962C8B-B14F-4D97-AF65-F5344CB8AC3E}">
        <p14:creationId xmlns:p14="http://schemas.microsoft.com/office/powerpoint/2010/main" val="297165101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对于下面的数据集，令</a:t>
            </a:r>
            <a:r>
              <a:rPr lang="en-US" altLang="zh-CN" dirty="0" smtClean="0">
                <a:latin typeface="Times New Roman" panose="02020603050405020304" pitchFamily="18" charset="0"/>
                <a:cs typeface="Times New Roman" panose="02020603050405020304" pitchFamily="18" charset="0"/>
              </a:rPr>
              <a:t>X=ACD</a:t>
            </a:r>
            <a:r>
              <a:rPr lang="zh-CN" altLang="en-US" dirty="0" smtClean="0">
                <a:latin typeface="Times New Roman" panose="02020603050405020304" pitchFamily="18" charset="0"/>
                <a:cs typeface="Times New Roman" panose="02020603050405020304" pitchFamily="18" charset="0"/>
              </a:rPr>
              <a:t>，有</a:t>
            </a:r>
            <a:r>
              <a:rPr lang="en-US" altLang="zh-CN" dirty="0" smtClean="0">
                <a:latin typeface="Times New Roman" panose="02020603050405020304" pitchFamily="18" charset="0"/>
                <a:cs typeface="Times New Roman" panose="02020603050405020304" pitchFamily="18" charset="0"/>
              </a:rPr>
              <a:t>t(A)=1345, t(C)=2456, t(D)=1356</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4" name="Picture 2" descr="C:\Users\jiecaozi\AppData\Local\Temp\360zip$Temp\360$0\Figure8_1-DataMiningandAnaly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837" y="4005064"/>
            <a:ext cx="7627247" cy="24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800805"/>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pPr lvl="0">
              <a:lnSpc>
                <a:spcPct val="120000"/>
              </a:lnSpc>
              <a:buClr>
                <a:srgbClr val="0BD0D9"/>
              </a:buClr>
            </a:pPr>
            <a:r>
              <a:rPr lang="zh-CN" altLang="en-US" dirty="0">
                <a:solidFill>
                  <a:prstClr val="black"/>
                </a:solidFill>
                <a:latin typeface="Times New Roman" panose="02020603050405020304" pitchFamily="18" charset="0"/>
                <a:cs typeface="Times New Roman" panose="02020603050405020304" pitchFamily="18" charset="0"/>
              </a:rPr>
              <a:t>由</a:t>
            </a:r>
            <a:r>
              <a:rPr lang="en-US" altLang="zh-CN" dirty="0">
                <a:solidFill>
                  <a:prstClr val="black"/>
                </a:solidFill>
                <a:latin typeface="Times New Roman" panose="02020603050405020304" pitchFamily="18" charset="0"/>
                <a:cs typeface="Times New Roman" panose="02020603050405020304" pitchFamily="18" charset="0"/>
              </a:rPr>
              <a:t>t(A</a:t>
            </a:r>
            <a:r>
              <a:rPr lang="en-US" altLang="zh-CN" dirty="0" smtClean="0">
                <a:solidFill>
                  <a:prstClr val="black"/>
                </a:solidFill>
                <a:latin typeface="Times New Roman" panose="02020603050405020304" pitchFamily="18" charset="0"/>
                <a:cs typeface="Times New Roman" panose="02020603050405020304" pitchFamily="18" charset="0"/>
              </a:rPr>
              <a:t>), t(B), t(C</a:t>
            </a:r>
            <a:r>
              <a:rPr lang="en-US" altLang="zh-CN" dirty="0">
                <a:solidFill>
                  <a:prstClr val="black"/>
                </a:solidFill>
                <a:latin typeface="Times New Roman" panose="02020603050405020304" pitchFamily="18" charset="0"/>
                <a:cs typeface="Times New Roman" panose="02020603050405020304" pitchFamily="18" charset="0"/>
              </a:rPr>
              <a:t>)</a:t>
            </a:r>
            <a:r>
              <a:rPr lang="zh-CN" altLang="en-US" dirty="0">
                <a:solidFill>
                  <a:prstClr val="black"/>
                </a:solidFill>
                <a:latin typeface="Times New Roman" panose="02020603050405020304" pitchFamily="18" charset="0"/>
                <a:cs typeface="Times New Roman" panose="02020603050405020304" pitchFamily="18" charset="0"/>
              </a:rPr>
              <a:t>得到的事务标识符集的</a:t>
            </a:r>
            <a:r>
              <a:rPr lang="zh-CN" altLang="en-US" dirty="0" smtClean="0">
                <a:solidFill>
                  <a:prstClr val="black"/>
                </a:solidFill>
                <a:latin typeface="Times New Roman" panose="02020603050405020304" pitchFamily="18" charset="0"/>
                <a:cs typeface="Times New Roman" panose="02020603050405020304" pitchFamily="18" charset="0"/>
              </a:rPr>
              <a:t>划分为</a:t>
            </a:r>
            <a:endParaRPr lang="zh-CN" altLang="en-US" dirty="0"/>
          </a:p>
        </p:txBody>
      </p:sp>
      <p:pic>
        <p:nvPicPr>
          <p:cNvPr id="2050" name="Picture 2" descr="C:\Users\jiecaozi\AppData\Local\Temp\360zip$Temp\360$0\Figure9_5-DataMiningandAnalysi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5639" y="2496063"/>
            <a:ext cx="4590494" cy="436193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23528" y="2982724"/>
            <a:ext cx="1962111" cy="1292662"/>
          </a:xfrm>
          <a:prstGeom prst="rect">
            <a:avLst/>
          </a:prstGeom>
        </p:spPr>
        <p:txBody>
          <a:bodyPr wrap="square">
            <a:spAutoFit/>
          </a:bodyPr>
          <a:lstStyle/>
          <a:p>
            <a:r>
              <a:rPr lang="en-US" altLang="zh-CN" sz="2600" dirty="0">
                <a:solidFill>
                  <a:prstClr val="black"/>
                </a:solidFill>
                <a:latin typeface="Times New Roman" panose="02020603050405020304" pitchFamily="18" charset="0"/>
                <a:cs typeface="Times New Roman" panose="02020603050405020304" pitchFamily="18" charset="0"/>
              </a:rPr>
              <a:t>t(A)=1345, t(C)=2456, t(D)=1356</a:t>
            </a:r>
            <a:endParaRPr lang="zh-CN" altLang="en-US" dirty="0">
              <a:solidFill>
                <a:prstClr val="black"/>
              </a:solidFill>
            </a:endParaRPr>
          </a:p>
        </p:txBody>
      </p:sp>
    </p:spTree>
    <p:extLst>
      <p:ext uri="{BB962C8B-B14F-4D97-AF65-F5344CB8AC3E}">
        <p14:creationId xmlns:p14="http://schemas.microsoft.com/office/powerpoint/2010/main" val="342549375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计算支撑</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令       为一个泛化项集，                          ，容斥原理使得我们可以用所有的满足                     的项集</a:t>
            </a:r>
            <a:r>
              <a:rPr lang="en-US" altLang="zh-CN" dirty="0" smtClean="0"/>
              <a:t>W</a:t>
            </a:r>
            <a:r>
              <a:rPr lang="zh-CN" altLang="en-US" dirty="0" smtClean="0"/>
              <a:t>的支撑的组合来计算       的支撑。</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606516013"/>
              </p:ext>
            </p:extLst>
          </p:nvPr>
        </p:nvGraphicFramePr>
        <p:xfrm>
          <a:off x="1187624" y="1988840"/>
          <a:ext cx="504056" cy="378042"/>
        </p:xfrm>
        <a:graphic>
          <a:graphicData uri="http://schemas.openxmlformats.org/presentationml/2006/ole">
            <mc:AlternateContent xmlns:mc="http://schemas.openxmlformats.org/markup-compatibility/2006">
              <mc:Choice xmlns:v="urn:schemas-microsoft-com:vml" Requires="v">
                <p:oleObj spid="_x0000_s69634" name="Equation" r:id="rId3" imgW="253800" imgH="190440" progId="Equation.DSMT4">
                  <p:embed/>
                </p:oleObj>
              </mc:Choice>
              <mc:Fallback>
                <p:oleObj name="Equation" r:id="rId3" imgW="253800" imgH="190440" progId="Equation.DSMT4">
                  <p:embed/>
                  <p:pic>
                    <p:nvPicPr>
                      <p:cNvPr id="0" name=""/>
                      <p:cNvPicPr/>
                      <p:nvPr/>
                    </p:nvPicPr>
                    <p:blipFill>
                      <a:blip r:embed="rId4"/>
                      <a:stretch>
                        <a:fillRect/>
                      </a:stretch>
                    </p:blipFill>
                    <p:spPr>
                      <a:xfrm>
                        <a:off x="1187624" y="1988840"/>
                        <a:ext cx="504056" cy="378042"/>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250807807"/>
              </p:ext>
            </p:extLst>
          </p:nvPr>
        </p:nvGraphicFramePr>
        <p:xfrm>
          <a:off x="4283968" y="1988840"/>
          <a:ext cx="2215631" cy="360040"/>
        </p:xfrm>
        <a:graphic>
          <a:graphicData uri="http://schemas.openxmlformats.org/presentationml/2006/ole">
            <mc:AlternateContent xmlns:mc="http://schemas.openxmlformats.org/markup-compatibility/2006">
              <mc:Choice xmlns:v="urn:schemas-microsoft-com:vml" Requires="v">
                <p:oleObj spid="_x0000_s69635" name="Equation" r:id="rId5" imgW="1015920" imgH="164880" progId="Equation.DSMT4">
                  <p:embed/>
                </p:oleObj>
              </mc:Choice>
              <mc:Fallback>
                <p:oleObj name="Equation" r:id="rId5" imgW="1015920" imgH="164880" progId="Equation.DSMT4">
                  <p:embed/>
                  <p:pic>
                    <p:nvPicPr>
                      <p:cNvPr id="0" name=""/>
                      <p:cNvPicPr/>
                      <p:nvPr/>
                    </p:nvPicPr>
                    <p:blipFill>
                      <a:blip r:embed="rId6"/>
                      <a:stretch>
                        <a:fillRect/>
                      </a:stretch>
                    </p:blipFill>
                    <p:spPr>
                      <a:xfrm>
                        <a:off x="4283968" y="1988840"/>
                        <a:ext cx="2215631" cy="36004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275558628"/>
              </p:ext>
            </p:extLst>
          </p:nvPr>
        </p:nvGraphicFramePr>
        <p:xfrm>
          <a:off x="4499992" y="2492896"/>
          <a:ext cx="1662212" cy="415553"/>
        </p:xfrm>
        <a:graphic>
          <a:graphicData uri="http://schemas.openxmlformats.org/presentationml/2006/ole">
            <mc:AlternateContent xmlns:mc="http://schemas.openxmlformats.org/markup-compatibility/2006">
              <mc:Choice xmlns:v="urn:schemas-microsoft-com:vml" Requires="v">
                <p:oleObj spid="_x0000_s69636" name="Equation" r:id="rId7" imgW="761760" imgH="190440" progId="Equation.DSMT4">
                  <p:embed/>
                </p:oleObj>
              </mc:Choice>
              <mc:Fallback>
                <p:oleObj name="Equation" r:id="rId7" imgW="761760" imgH="190440" progId="Equation.DSMT4">
                  <p:embed/>
                  <p:pic>
                    <p:nvPicPr>
                      <p:cNvPr id="0" name=""/>
                      <p:cNvPicPr/>
                      <p:nvPr/>
                    </p:nvPicPr>
                    <p:blipFill>
                      <a:blip r:embed="rId8"/>
                      <a:stretch>
                        <a:fillRect/>
                      </a:stretch>
                    </p:blipFill>
                    <p:spPr>
                      <a:xfrm>
                        <a:off x="4499992" y="2492896"/>
                        <a:ext cx="1662212" cy="415553"/>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170069684"/>
              </p:ext>
            </p:extLst>
          </p:nvPr>
        </p:nvGraphicFramePr>
        <p:xfrm>
          <a:off x="2843808" y="2996952"/>
          <a:ext cx="504825" cy="377825"/>
        </p:xfrm>
        <a:graphic>
          <a:graphicData uri="http://schemas.openxmlformats.org/presentationml/2006/ole">
            <mc:AlternateContent xmlns:mc="http://schemas.openxmlformats.org/markup-compatibility/2006">
              <mc:Choice xmlns:v="urn:schemas-microsoft-com:vml" Requires="v">
                <p:oleObj spid="_x0000_s69637" name="Equation" r:id="rId9" imgW="253800" imgH="190440" progId="Equation.DSMT4">
                  <p:embed/>
                </p:oleObj>
              </mc:Choice>
              <mc:Fallback>
                <p:oleObj name="Equation" r:id="rId9" imgW="253800" imgH="1904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3808" y="2996952"/>
                        <a:ext cx="504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980917286"/>
              </p:ext>
            </p:extLst>
          </p:nvPr>
        </p:nvGraphicFramePr>
        <p:xfrm>
          <a:off x="2483768" y="3717032"/>
          <a:ext cx="4435693" cy="792088"/>
        </p:xfrm>
        <a:graphic>
          <a:graphicData uri="http://schemas.openxmlformats.org/presentationml/2006/ole">
            <mc:AlternateContent xmlns:mc="http://schemas.openxmlformats.org/markup-compatibility/2006">
              <mc:Choice xmlns:v="urn:schemas-microsoft-com:vml" Requires="v">
                <p:oleObj spid="_x0000_s69638" name="Equation" r:id="rId11" imgW="2133360" imgH="380880" progId="Equation.DSMT4">
                  <p:embed/>
                </p:oleObj>
              </mc:Choice>
              <mc:Fallback>
                <p:oleObj name="Equation" r:id="rId11" imgW="2133360" imgH="380880" progId="Equation.DSMT4">
                  <p:embed/>
                  <p:pic>
                    <p:nvPicPr>
                      <p:cNvPr id="0" name=""/>
                      <p:cNvPicPr/>
                      <p:nvPr/>
                    </p:nvPicPr>
                    <p:blipFill>
                      <a:blip r:embed="rId12"/>
                      <a:stretch>
                        <a:fillRect/>
                      </a:stretch>
                    </p:blipFill>
                    <p:spPr>
                      <a:xfrm>
                        <a:off x="2483768" y="3717032"/>
                        <a:ext cx="4435693" cy="792088"/>
                      </a:xfrm>
                      <a:prstGeom prst="rect">
                        <a:avLst/>
                      </a:prstGeom>
                    </p:spPr>
                  </p:pic>
                </p:oleObj>
              </mc:Fallback>
            </mc:AlternateContent>
          </a:graphicData>
        </a:graphic>
      </p:graphicFrame>
    </p:spTree>
    <p:extLst>
      <p:ext uri="{BB962C8B-B14F-4D97-AF65-F5344CB8AC3E}">
        <p14:creationId xmlns:p14="http://schemas.microsoft.com/office/powerpoint/2010/main" val="402549046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r>
              <a:rPr lang="zh-CN" altLang="en-US" dirty="0" smtClean="0"/>
              <a:t>计算泛化项集          的支撑。</a:t>
            </a:r>
            <a:endParaRPr lang="en-US" altLang="zh-CN" dirty="0" smtClean="0"/>
          </a:p>
          <a:p>
            <a:endParaRPr lang="en-US" altLang="zh-CN" dirty="0"/>
          </a:p>
          <a:p>
            <a:pPr>
              <a:lnSpc>
                <a:spcPct val="120000"/>
              </a:lnSpc>
            </a:pPr>
            <a:r>
              <a:rPr lang="en-US" altLang="zh-CN" dirty="0" smtClean="0"/>
              <a:t>          </a:t>
            </a:r>
            <a:r>
              <a:rPr lang="zh-CN" altLang="en-US" dirty="0" smtClean="0"/>
              <a:t>表示包含</a:t>
            </a:r>
            <a:r>
              <a:rPr lang="en-US" altLang="zh-CN" dirty="0" smtClean="0"/>
              <a:t>C</a:t>
            </a:r>
            <a:r>
              <a:rPr lang="zh-CN" altLang="en-US" dirty="0" smtClean="0"/>
              <a:t>但不包含</a:t>
            </a:r>
            <a:r>
              <a:rPr lang="en-US" altLang="zh-CN" dirty="0" smtClean="0"/>
              <a:t>A</a:t>
            </a:r>
            <a:r>
              <a:rPr lang="zh-CN" altLang="en-US" dirty="0" smtClean="0"/>
              <a:t>同时也不包含</a:t>
            </a:r>
            <a:r>
              <a:rPr lang="en-US" altLang="zh-CN" dirty="0" smtClean="0"/>
              <a:t>D</a:t>
            </a:r>
            <a:r>
              <a:rPr lang="zh-CN" altLang="en-US" dirty="0" smtClean="0"/>
              <a:t>的那些事务                      ，其中</a:t>
            </a:r>
            <a:r>
              <a:rPr lang="en-US" altLang="zh-CN" dirty="0" smtClean="0"/>
              <a:t>Y=C</a:t>
            </a:r>
            <a:r>
              <a:rPr lang="zh-CN" altLang="en-US" dirty="0" smtClean="0"/>
              <a:t>，</a:t>
            </a:r>
            <a:r>
              <a:rPr lang="en-US" altLang="zh-CN" dirty="0" smtClean="0"/>
              <a:t>Z=AD</a:t>
            </a:r>
            <a:r>
              <a:rPr lang="zh-CN" altLang="en-US" dirty="0" smtClean="0"/>
              <a:t>，根据上面例子中的图可以得到</a:t>
            </a:r>
            <a:endParaRPr lang="en-US" altLang="zh-CN" dirty="0" smtClean="0"/>
          </a:p>
          <a:p>
            <a:pPr>
              <a:lnSpc>
                <a:spcPct val="120000"/>
              </a:lnSpc>
            </a:pPr>
            <a:endParaRPr lang="en-US" altLang="zh-CN" dirty="0"/>
          </a:p>
          <a:p>
            <a:pPr>
              <a:lnSpc>
                <a:spcPct val="120000"/>
              </a:lnSpc>
            </a:pPr>
            <a:endParaRPr lang="en-US" altLang="zh-CN" dirty="0" smtClean="0"/>
          </a:p>
          <a:p>
            <a:pPr>
              <a:lnSpc>
                <a:spcPct val="120000"/>
              </a:lnSpc>
            </a:pPr>
            <a:r>
              <a:rPr lang="zh-CN" altLang="en-US" dirty="0" smtClean="0"/>
              <a:t>根据容斥原理，有</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748658751"/>
              </p:ext>
            </p:extLst>
          </p:nvPr>
        </p:nvGraphicFramePr>
        <p:xfrm>
          <a:off x="2843808" y="1988840"/>
          <a:ext cx="731838" cy="401638"/>
        </p:xfrm>
        <a:graphic>
          <a:graphicData uri="http://schemas.openxmlformats.org/presentationml/2006/ole">
            <mc:AlternateContent xmlns:mc="http://schemas.openxmlformats.org/markup-compatibility/2006">
              <mc:Choice xmlns:v="urn:schemas-microsoft-com:vml" Requires="v">
                <p:oleObj spid="_x0000_s70658" name="Equation" r:id="rId3" imgW="368280" imgH="203040" progId="Equation.DSMT4">
                  <p:embed/>
                </p:oleObj>
              </mc:Choice>
              <mc:Fallback>
                <p:oleObj name="Equation" r:id="rId3" imgW="368280" imgH="203040" progId="Equation.DSMT4">
                  <p:embed/>
                  <p:pic>
                    <p:nvPicPr>
                      <p:cNvPr id="0" name=""/>
                      <p:cNvPicPr>
                        <a:picLocks noChangeAspect="1" noChangeArrowheads="1"/>
                      </p:cNvPicPr>
                      <p:nvPr/>
                    </p:nvPicPr>
                    <p:blipFill>
                      <a:blip r:embed="rId4"/>
                      <a:srcRect/>
                      <a:stretch>
                        <a:fillRect/>
                      </a:stretch>
                    </p:blipFill>
                    <p:spPr bwMode="auto">
                      <a:xfrm>
                        <a:off x="2843808" y="1988840"/>
                        <a:ext cx="731838"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558035031"/>
              </p:ext>
            </p:extLst>
          </p:nvPr>
        </p:nvGraphicFramePr>
        <p:xfrm>
          <a:off x="1259632" y="3429000"/>
          <a:ext cx="1690688" cy="401638"/>
        </p:xfrm>
        <a:graphic>
          <a:graphicData uri="http://schemas.openxmlformats.org/presentationml/2006/ole">
            <mc:AlternateContent xmlns:mc="http://schemas.openxmlformats.org/markup-compatibility/2006">
              <mc:Choice xmlns:v="urn:schemas-microsoft-com:vml" Requires="v">
                <p:oleObj spid="_x0000_s70659" name="Equation" r:id="rId5" imgW="850680" imgH="203040" progId="Equation.DSMT4">
                  <p:embed/>
                </p:oleObj>
              </mc:Choice>
              <mc:Fallback>
                <p:oleObj name="Equation" r:id="rId5" imgW="850680" imgH="203040" progId="Equation.DSMT4">
                  <p:embed/>
                  <p:pic>
                    <p:nvPicPr>
                      <p:cNvPr id="0" name=""/>
                      <p:cNvPicPr>
                        <a:picLocks noChangeAspect="1" noChangeArrowheads="1"/>
                      </p:cNvPicPr>
                      <p:nvPr/>
                    </p:nvPicPr>
                    <p:blipFill>
                      <a:blip r:embed="rId6"/>
                      <a:srcRect/>
                      <a:stretch>
                        <a:fillRect/>
                      </a:stretch>
                    </p:blipFill>
                    <p:spPr bwMode="auto">
                      <a:xfrm>
                        <a:off x="1259632" y="3429000"/>
                        <a:ext cx="1690688"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937241834"/>
              </p:ext>
            </p:extLst>
          </p:nvPr>
        </p:nvGraphicFramePr>
        <p:xfrm>
          <a:off x="827584" y="2996952"/>
          <a:ext cx="731837" cy="401637"/>
        </p:xfrm>
        <a:graphic>
          <a:graphicData uri="http://schemas.openxmlformats.org/presentationml/2006/ole">
            <mc:AlternateContent xmlns:mc="http://schemas.openxmlformats.org/markup-compatibility/2006">
              <mc:Choice xmlns:v="urn:schemas-microsoft-com:vml" Requires="v">
                <p:oleObj spid="_x0000_s70660" name="Equation" r:id="rId7" imgW="368280" imgH="203040" progId="Equation.DSMT4">
                  <p:embed/>
                </p:oleObj>
              </mc:Choice>
              <mc:Fallback>
                <p:oleObj name="Equation" r:id="rId7" imgW="368280" imgH="2030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584" y="2996952"/>
                        <a:ext cx="731837"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140734161"/>
              </p:ext>
            </p:extLst>
          </p:nvPr>
        </p:nvGraphicFramePr>
        <p:xfrm>
          <a:off x="1259632" y="4365104"/>
          <a:ext cx="7253287" cy="995362"/>
        </p:xfrm>
        <a:graphic>
          <a:graphicData uri="http://schemas.openxmlformats.org/presentationml/2006/ole">
            <mc:AlternateContent xmlns:mc="http://schemas.openxmlformats.org/markup-compatibility/2006">
              <mc:Choice xmlns:v="urn:schemas-microsoft-com:vml" Requires="v">
                <p:oleObj spid="_x0000_s70661" name="Equation" r:id="rId9" imgW="3517560" imgH="482400" progId="Equation.DSMT4">
                  <p:embed/>
                </p:oleObj>
              </mc:Choice>
              <mc:Fallback>
                <p:oleObj name="Equation" r:id="rId9" imgW="3517560" imgH="482400" progId="Equation.DSMT4">
                  <p:embed/>
                  <p:pic>
                    <p:nvPicPr>
                      <p:cNvPr id="0" name=""/>
                      <p:cNvPicPr/>
                      <p:nvPr/>
                    </p:nvPicPr>
                    <p:blipFill>
                      <a:blip r:embed="rId10"/>
                      <a:stretch>
                        <a:fillRect/>
                      </a:stretch>
                    </p:blipFill>
                    <p:spPr>
                      <a:xfrm>
                        <a:off x="1259632" y="4365104"/>
                        <a:ext cx="7253287" cy="995362"/>
                      </a:xfrm>
                      <a:prstGeom prst="rect">
                        <a:avLst/>
                      </a:prstGeom>
                    </p:spPr>
                  </p:pic>
                </p:oleObj>
              </mc:Fallback>
            </mc:AlternateContent>
          </a:graphicData>
        </a:graphic>
      </p:graphicFrame>
    </p:spTree>
    <p:extLst>
      <p:ext uri="{BB962C8B-B14F-4D97-AF65-F5344CB8AC3E}">
        <p14:creationId xmlns:p14="http://schemas.microsoft.com/office/powerpoint/2010/main" val="221641720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是</a:t>
            </a:r>
            <a:r>
              <a:rPr lang="en-US" altLang="zh-CN" dirty="0" smtClean="0"/>
              <a:t>Y</a:t>
            </a:r>
            <a:r>
              <a:rPr lang="zh-CN" altLang="en-US" dirty="0" smtClean="0"/>
              <a:t>的超集同时是</a:t>
            </a:r>
            <a:r>
              <a:rPr lang="en-US" altLang="zh-CN" dirty="0" smtClean="0"/>
              <a:t>X</a:t>
            </a:r>
            <a:r>
              <a:rPr lang="zh-CN" altLang="en-US" dirty="0" smtClean="0"/>
              <a:t>的子集的那些集合有</a:t>
            </a:r>
            <a:r>
              <a:rPr lang="en-US" altLang="zh-CN" dirty="0" smtClean="0"/>
              <a:t>C,AC,CD,ACD</a:t>
            </a:r>
            <a:r>
              <a:rPr lang="zh-CN" altLang="en-US" dirty="0" smtClean="0"/>
              <a:t>，那么：</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488207563"/>
              </p:ext>
            </p:extLst>
          </p:nvPr>
        </p:nvGraphicFramePr>
        <p:xfrm>
          <a:off x="1115616" y="3212976"/>
          <a:ext cx="7312025" cy="2957513"/>
        </p:xfrm>
        <a:graphic>
          <a:graphicData uri="http://schemas.openxmlformats.org/presentationml/2006/ole">
            <mc:AlternateContent xmlns:mc="http://schemas.openxmlformats.org/markup-compatibility/2006">
              <mc:Choice xmlns:v="urn:schemas-microsoft-com:vml" Requires="v">
                <p:oleObj spid="_x0000_s71682" name="Equation" r:id="rId3" imgW="3517560" imgH="1422360" progId="Equation.DSMT4">
                  <p:embed/>
                </p:oleObj>
              </mc:Choice>
              <mc:Fallback>
                <p:oleObj name="Equation" r:id="rId3" imgW="3517560" imgH="1422360" progId="Equation.DSMT4">
                  <p:embed/>
                  <p:pic>
                    <p:nvPicPr>
                      <p:cNvPr id="0" name=""/>
                      <p:cNvPicPr>
                        <a:picLocks noChangeAspect="1" noChangeArrowheads="1"/>
                      </p:cNvPicPr>
                      <p:nvPr/>
                    </p:nvPicPr>
                    <p:blipFill>
                      <a:blip r:embed="rId4"/>
                      <a:srcRect/>
                      <a:stretch>
                        <a:fillRect/>
                      </a:stretch>
                    </p:blipFill>
                    <p:spPr bwMode="auto">
                      <a:xfrm>
                        <a:off x="1115616" y="3212976"/>
                        <a:ext cx="7312025" cy="29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4863412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容斥原理</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上面计算支撑的公式是基于容斥原理的，容斥原理为：有</a:t>
            </a:r>
            <a:r>
              <a:rPr lang="en-US" altLang="zh-CN" dirty="0" smtClean="0"/>
              <a:t>n</a:t>
            </a:r>
            <a:r>
              <a:rPr lang="zh-CN" altLang="en-US" dirty="0" smtClean="0"/>
              <a:t>个集合</a:t>
            </a: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3</a:t>
            </a: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n</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这些集合之间可能有交集，如果以</a:t>
            </a:r>
            <a:r>
              <a:rPr lang="en-US" altLang="zh-CN" dirty="0" smtClean="0">
                <a:latin typeface="Times New Roman" panose="02020603050405020304" pitchFamily="18" charset="0"/>
                <a:cs typeface="Times New Roman" panose="02020603050405020304" pitchFamily="18" charset="0"/>
              </a:rPr>
              <a:t>S(X)</a:t>
            </a:r>
            <a:r>
              <a:rPr lang="zh-CN" altLang="en-US" dirty="0" smtClean="0">
                <a:latin typeface="Times New Roman" panose="02020603050405020304" pitchFamily="18" charset="0"/>
                <a:cs typeface="Times New Roman" panose="02020603050405020304" pitchFamily="18" charset="0"/>
              </a:rPr>
              <a:t>表示集合</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中元素的数量，那么这</a:t>
            </a:r>
            <a:r>
              <a:rPr lang="en-US" altLang="zh-CN" dirty="0" smtClean="0">
                <a:latin typeface="Times New Roman" panose="02020603050405020304" pitchFamily="18" charset="0"/>
                <a:cs typeface="Times New Roman" panose="02020603050405020304" pitchFamily="18" charset="0"/>
              </a:rPr>
              <a:t>n</a:t>
            </a:r>
            <a:r>
              <a:rPr lang="zh-CN" altLang="en-US" dirty="0" smtClean="0">
                <a:latin typeface="Times New Roman" panose="02020603050405020304" pitchFamily="18" charset="0"/>
                <a:cs typeface="Times New Roman" panose="02020603050405020304" pitchFamily="18" charset="0"/>
              </a:rPr>
              <a:t>个集合所有不重复的元素的数量为</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901201051"/>
              </p:ext>
            </p:extLst>
          </p:nvPr>
        </p:nvGraphicFramePr>
        <p:xfrm>
          <a:off x="971550" y="4265613"/>
          <a:ext cx="7383463" cy="1639887"/>
        </p:xfrm>
        <a:graphic>
          <a:graphicData uri="http://schemas.openxmlformats.org/presentationml/2006/ole">
            <mc:AlternateContent xmlns:mc="http://schemas.openxmlformats.org/markup-compatibility/2006">
              <mc:Choice xmlns:v="urn:schemas-microsoft-com:vml" Requires="v">
                <p:oleObj spid="_x0000_s72706" name="Equation" r:id="rId3" imgW="3314520" imgH="736560" progId="Equation.DSMT4">
                  <p:embed/>
                </p:oleObj>
              </mc:Choice>
              <mc:Fallback>
                <p:oleObj name="Equation" r:id="rId3" imgW="3314520" imgH="736560" progId="Equation.DSMT4">
                  <p:embed/>
                  <p:pic>
                    <p:nvPicPr>
                      <p:cNvPr id="0" name=""/>
                      <p:cNvPicPr/>
                      <p:nvPr/>
                    </p:nvPicPr>
                    <p:blipFill>
                      <a:blip r:embed="rId4"/>
                      <a:stretch>
                        <a:fillRect/>
                      </a:stretch>
                    </p:blipFill>
                    <p:spPr>
                      <a:xfrm>
                        <a:off x="971550" y="4265613"/>
                        <a:ext cx="7383463" cy="1639887"/>
                      </a:xfrm>
                      <a:prstGeom prst="rect">
                        <a:avLst/>
                      </a:prstGeom>
                    </p:spPr>
                  </p:pic>
                </p:oleObj>
              </mc:Fallback>
            </mc:AlternateContent>
          </a:graphicData>
        </a:graphic>
      </p:graphicFrame>
    </p:spTree>
    <p:extLst>
      <p:ext uri="{BB962C8B-B14F-4D97-AF65-F5344CB8AC3E}">
        <p14:creationId xmlns:p14="http://schemas.microsoft.com/office/powerpoint/2010/main" val="40080226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证明</a:t>
            </a:r>
            <a:endParaRPr lang="zh-CN" altLang="en-US" dirty="0"/>
          </a:p>
        </p:txBody>
      </p:sp>
      <p:sp>
        <p:nvSpPr>
          <p:cNvPr id="3" name="内容占位符 2"/>
          <p:cNvSpPr>
            <a:spLocks noGrp="1"/>
          </p:cNvSpPr>
          <p:nvPr>
            <p:ph idx="1"/>
          </p:nvPr>
        </p:nvSpPr>
        <p:spPr/>
        <p:txBody>
          <a:bodyPr/>
          <a:lstStyle/>
          <a:p>
            <a:r>
              <a:rPr lang="zh-CN" altLang="en-US" dirty="0" smtClean="0"/>
              <a:t>如下图所示</a:t>
            </a:r>
            <a:endParaRPr lang="zh-CN" altLang="en-US"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56" y="3947872"/>
            <a:ext cx="3371766" cy="2694186"/>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508101653"/>
              </p:ext>
            </p:extLst>
          </p:nvPr>
        </p:nvGraphicFramePr>
        <p:xfrm>
          <a:off x="971600" y="2492896"/>
          <a:ext cx="7236804" cy="1080120"/>
        </p:xfrm>
        <a:graphic>
          <a:graphicData uri="http://schemas.openxmlformats.org/presentationml/2006/ole">
            <mc:AlternateContent xmlns:mc="http://schemas.openxmlformats.org/markup-compatibility/2006">
              <mc:Choice xmlns:v="urn:schemas-microsoft-com:vml" Requires="v">
                <p:oleObj spid="_x0000_s73730" name="Equation" r:id="rId4" imgW="3403440" imgH="507960" progId="Equation.DSMT4">
                  <p:embed/>
                </p:oleObj>
              </mc:Choice>
              <mc:Fallback>
                <p:oleObj name="Equation" r:id="rId4" imgW="3403440" imgH="507960" progId="Equation.DSMT4">
                  <p:embed/>
                  <p:pic>
                    <p:nvPicPr>
                      <p:cNvPr id="0" name=""/>
                      <p:cNvPicPr/>
                      <p:nvPr/>
                    </p:nvPicPr>
                    <p:blipFill>
                      <a:blip r:embed="rId5"/>
                      <a:stretch>
                        <a:fillRect/>
                      </a:stretch>
                    </p:blipFill>
                    <p:spPr>
                      <a:xfrm>
                        <a:off x="971600" y="2492896"/>
                        <a:ext cx="7236804" cy="1080120"/>
                      </a:xfrm>
                      <a:prstGeom prst="rect">
                        <a:avLst/>
                      </a:prstGeom>
                    </p:spPr>
                  </p:pic>
                </p:oleObj>
              </mc:Fallback>
            </mc:AlternateContent>
          </a:graphicData>
        </a:graphic>
      </p:graphicFrame>
      <p:sp>
        <p:nvSpPr>
          <p:cNvPr id="6" name="TextBox 5"/>
          <p:cNvSpPr txBox="1"/>
          <p:nvPr/>
        </p:nvSpPr>
        <p:spPr>
          <a:xfrm>
            <a:off x="461054" y="3931352"/>
            <a:ext cx="1440160" cy="1569660"/>
          </a:xfrm>
          <a:prstGeom prst="rect">
            <a:avLst/>
          </a:prstGeom>
          <a:noFill/>
        </p:spPr>
        <p:txBody>
          <a:bodyPr wrap="square" rtlCol="0">
            <a:spAutoFit/>
          </a:bodyPr>
          <a:lstStyle/>
          <a:p>
            <a:r>
              <a:rPr lang="en-US" altLang="zh-CN" sz="2400" dirty="0" smtClean="0">
                <a:solidFill>
                  <a:prstClr val="black"/>
                </a:solidFill>
              </a:rPr>
              <a:t>S(X)</a:t>
            </a:r>
            <a:r>
              <a:rPr lang="zh-CN" altLang="en-US" sz="2400" dirty="0" smtClean="0">
                <a:solidFill>
                  <a:prstClr val="black"/>
                </a:solidFill>
              </a:rPr>
              <a:t>表示集合</a:t>
            </a:r>
            <a:r>
              <a:rPr lang="en-US" altLang="zh-CN" sz="2400" dirty="0" smtClean="0">
                <a:solidFill>
                  <a:prstClr val="black"/>
                </a:solidFill>
              </a:rPr>
              <a:t>X</a:t>
            </a:r>
            <a:r>
              <a:rPr lang="zh-CN" altLang="en-US" sz="2400" dirty="0" smtClean="0">
                <a:solidFill>
                  <a:prstClr val="black"/>
                </a:solidFill>
              </a:rPr>
              <a:t>中元素的数量</a:t>
            </a:r>
            <a:endParaRPr lang="zh-CN" altLang="en-US" sz="2400" dirty="0">
              <a:solidFill>
                <a:prstClr val="black"/>
              </a:solidFill>
            </a:endParaRPr>
          </a:p>
        </p:txBody>
      </p:sp>
    </p:spTree>
    <p:extLst>
      <p:ext uri="{BB962C8B-B14F-4D97-AF65-F5344CB8AC3E}">
        <p14:creationId xmlns:p14="http://schemas.microsoft.com/office/powerpoint/2010/main" val="2068097210"/>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证明</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在上面的公式中                                表示三个集合元素数量的和，但是那些同时属于两个集合的元素被统计了两次，也就是被多统计了一次，而同时属于三个集合的元素被多统计了两次，而                   出了减去那些同时在集合</a:t>
            </a:r>
            <a:r>
              <a:rPr lang="en-US" altLang="zh-CN" dirty="0" smtClean="0"/>
              <a:t>A</a:t>
            </a:r>
            <a:r>
              <a:rPr lang="zh-CN" altLang="en-US" dirty="0" smtClean="0"/>
              <a:t>和集合</a:t>
            </a:r>
            <a:r>
              <a:rPr lang="en-US" altLang="zh-CN" dirty="0" smtClean="0"/>
              <a:t>B</a:t>
            </a:r>
            <a:r>
              <a:rPr lang="zh-CN" altLang="en-US" dirty="0" smtClean="0"/>
              <a:t>中的元素外，还减去了那些同时在集合</a:t>
            </a:r>
            <a:r>
              <a:rPr lang="en-US" altLang="zh-CN" dirty="0" smtClean="0"/>
              <a:t>A,B,C</a:t>
            </a:r>
            <a:r>
              <a:rPr lang="zh-CN" altLang="en-US" dirty="0" smtClean="0"/>
              <a:t>中的元素，同样的                                   也减去了</a:t>
            </a:r>
            <a:r>
              <a:rPr lang="zh-CN" altLang="en-US" dirty="0"/>
              <a:t>那些同时在集合</a:t>
            </a:r>
            <a:r>
              <a:rPr lang="en-US" altLang="zh-CN" dirty="0"/>
              <a:t>A,B,C</a:t>
            </a:r>
            <a:r>
              <a:rPr lang="zh-CN" altLang="en-US" dirty="0"/>
              <a:t>中的</a:t>
            </a:r>
            <a:r>
              <a:rPr lang="zh-CN" altLang="en-US" dirty="0" smtClean="0"/>
              <a:t>元素，所以那些同时在三个集合中的元素被减去了三次，但他们只被多加了两次，所以需要再加上                       。</a:t>
            </a:r>
            <a:endParaRPr lang="zh-CN" altLang="en-US" dirty="0"/>
          </a:p>
        </p:txBody>
      </p:sp>
      <p:graphicFrame>
        <p:nvGraphicFramePr>
          <p:cNvPr id="7" name="对象 6"/>
          <p:cNvGraphicFramePr>
            <a:graphicFrameLocks noChangeAspect="1"/>
          </p:cNvGraphicFramePr>
          <p:nvPr>
            <p:extLst>
              <p:ext uri="{D42A27DB-BD31-4B8C-83A1-F6EECF244321}">
                <p14:modId xmlns:p14="http://schemas.microsoft.com/office/powerpoint/2010/main" val="740295104"/>
              </p:ext>
            </p:extLst>
          </p:nvPr>
        </p:nvGraphicFramePr>
        <p:xfrm>
          <a:off x="3203848" y="1988840"/>
          <a:ext cx="2532608" cy="487040"/>
        </p:xfrm>
        <a:graphic>
          <a:graphicData uri="http://schemas.openxmlformats.org/presentationml/2006/ole">
            <mc:AlternateContent xmlns:mc="http://schemas.openxmlformats.org/markup-compatibility/2006">
              <mc:Choice xmlns:v="urn:schemas-microsoft-com:vml" Requires="v">
                <p:oleObj spid="_x0000_s74754" name="Equation" r:id="rId3" imgW="1320480" imgH="253800" progId="Equation.DSMT4">
                  <p:embed/>
                </p:oleObj>
              </mc:Choice>
              <mc:Fallback>
                <p:oleObj name="Equation" r:id="rId3" imgW="1320480" imgH="253800" progId="Equation.DSMT4">
                  <p:embed/>
                  <p:pic>
                    <p:nvPicPr>
                      <p:cNvPr id="0" name=""/>
                      <p:cNvPicPr/>
                      <p:nvPr/>
                    </p:nvPicPr>
                    <p:blipFill>
                      <a:blip r:embed="rId4"/>
                      <a:stretch>
                        <a:fillRect/>
                      </a:stretch>
                    </p:blipFill>
                    <p:spPr>
                      <a:xfrm>
                        <a:off x="3203848" y="1988840"/>
                        <a:ext cx="2532608" cy="48704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669584106"/>
              </p:ext>
            </p:extLst>
          </p:nvPr>
        </p:nvGraphicFramePr>
        <p:xfrm>
          <a:off x="5220071" y="3429000"/>
          <a:ext cx="1454933" cy="504056"/>
        </p:xfrm>
        <a:graphic>
          <a:graphicData uri="http://schemas.openxmlformats.org/presentationml/2006/ole">
            <mc:AlternateContent xmlns:mc="http://schemas.openxmlformats.org/markup-compatibility/2006">
              <mc:Choice xmlns:v="urn:schemas-microsoft-com:vml" Requires="v">
                <p:oleObj spid="_x0000_s74755" name="Equation" r:id="rId5" imgW="736560" imgH="253800" progId="Equation.DSMT4">
                  <p:embed/>
                </p:oleObj>
              </mc:Choice>
              <mc:Fallback>
                <p:oleObj name="Equation" r:id="rId5" imgW="736560" imgH="253800" progId="Equation.DSMT4">
                  <p:embed/>
                  <p:pic>
                    <p:nvPicPr>
                      <p:cNvPr id="0" name=""/>
                      <p:cNvPicPr/>
                      <p:nvPr/>
                    </p:nvPicPr>
                    <p:blipFill>
                      <a:blip r:embed="rId6"/>
                      <a:stretch>
                        <a:fillRect/>
                      </a:stretch>
                    </p:blipFill>
                    <p:spPr>
                      <a:xfrm>
                        <a:off x="5220071" y="3429000"/>
                        <a:ext cx="1454933" cy="504056"/>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853657102"/>
              </p:ext>
            </p:extLst>
          </p:nvPr>
        </p:nvGraphicFramePr>
        <p:xfrm>
          <a:off x="5652120" y="4365104"/>
          <a:ext cx="2824832" cy="487040"/>
        </p:xfrm>
        <a:graphic>
          <a:graphicData uri="http://schemas.openxmlformats.org/presentationml/2006/ole">
            <mc:AlternateContent xmlns:mc="http://schemas.openxmlformats.org/markup-compatibility/2006">
              <mc:Choice xmlns:v="urn:schemas-microsoft-com:vml" Requires="v">
                <p:oleObj spid="_x0000_s74756" name="Equation" r:id="rId7" imgW="1473120" imgH="253800" progId="Equation.DSMT4">
                  <p:embed/>
                </p:oleObj>
              </mc:Choice>
              <mc:Fallback>
                <p:oleObj name="Equation" r:id="rId7" imgW="1473120" imgH="253800" progId="Equation.DSMT4">
                  <p:embed/>
                  <p:pic>
                    <p:nvPicPr>
                      <p:cNvPr id="0" name=""/>
                      <p:cNvPicPr/>
                      <p:nvPr/>
                    </p:nvPicPr>
                    <p:blipFill>
                      <a:blip r:embed="rId8"/>
                      <a:stretch>
                        <a:fillRect/>
                      </a:stretch>
                    </p:blipFill>
                    <p:spPr>
                      <a:xfrm>
                        <a:off x="5652120" y="4365104"/>
                        <a:ext cx="2824832" cy="48704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842529014"/>
              </p:ext>
            </p:extLst>
          </p:nvPr>
        </p:nvGraphicFramePr>
        <p:xfrm>
          <a:off x="4860032" y="5805264"/>
          <a:ext cx="1814601" cy="504056"/>
        </p:xfrm>
        <a:graphic>
          <a:graphicData uri="http://schemas.openxmlformats.org/presentationml/2006/ole">
            <mc:AlternateContent xmlns:mc="http://schemas.openxmlformats.org/markup-compatibility/2006">
              <mc:Choice xmlns:v="urn:schemas-microsoft-com:vml" Requires="v">
                <p:oleObj spid="_x0000_s74757" name="Equation" r:id="rId9" imgW="914400" imgH="253800" progId="Equation.DSMT4">
                  <p:embed/>
                </p:oleObj>
              </mc:Choice>
              <mc:Fallback>
                <p:oleObj name="Equation" r:id="rId9" imgW="914400" imgH="253800" progId="Equation.DSMT4">
                  <p:embed/>
                  <p:pic>
                    <p:nvPicPr>
                      <p:cNvPr id="0" name=""/>
                      <p:cNvPicPr/>
                      <p:nvPr/>
                    </p:nvPicPr>
                    <p:blipFill>
                      <a:blip r:embed="rId10"/>
                      <a:stretch>
                        <a:fillRect/>
                      </a:stretch>
                    </p:blipFill>
                    <p:spPr>
                      <a:xfrm>
                        <a:off x="4860032" y="5805264"/>
                        <a:ext cx="1814601" cy="504056"/>
                      </a:xfrm>
                      <a:prstGeom prst="rect">
                        <a:avLst/>
                      </a:prstGeom>
                    </p:spPr>
                  </p:pic>
                </p:oleObj>
              </mc:Fallback>
            </mc:AlternateContent>
          </a:graphicData>
        </a:graphic>
      </p:graphicFrame>
    </p:spTree>
    <p:extLst>
      <p:ext uri="{BB962C8B-B14F-4D97-AF65-F5344CB8AC3E}">
        <p14:creationId xmlns:p14="http://schemas.microsoft.com/office/powerpoint/2010/main" val="16369011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证明</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如果有</a:t>
            </a:r>
            <a:r>
              <a:rPr lang="en-US" altLang="zh-CN" dirty="0" smtClean="0">
                <a:latin typeface="Times New Roman" panose="02020603050405020304" pitchFamily="18" charset="0"/>
                <a:cs typeface="Times New Roman" panose="02020603050405020304" pitchFamily="18" charset="0"/>
              </a:rPr>
              <a:t>n</a:t>
            </a:r>
            <a:r>
              <a:rPr lang="zh-CN" altLang="en-US" dirty="0" smtClean="0">
                <a:latin typeface="Times New Roman" panose="02020603050405020304" pitchFamily="18" charset="0"/>
                <a:cs typeface="Times New Roman" panose="02020603050405020304" pitchFamily="18" charset="0"/>
              </a:rPr>
              <a:t>个集合</a:t>
            </a:r>
            <a:r>
              <a:rPr lang="en-US" altLang="zh-CN" dirty="0" smtClean="0">
                <a:latin typeface="Times New Roman" panose="02020603050405020304" pitchFamily="18" charset="0"/>
                <a:cs typeface="Times New Roman" panose="02020603050405020304" pitchFamily="18" charset="0"/>
              </a:rPr>
              <a:t>A</a:t>
            </a:r>
            <a:r>
              <a:rPr lang="en-US" altLang="zh-CN" baseline="-25000" dirty="0" smtClean="0">
                <a:latin typeface="Times New Roman" panose="02020603050405020304" pitchFamily="18" charset="0"/>
                <a:cs typeface="Times New Roman" panose="02020603050405020304" pitchFamily="18" charset="0"/>
              </a:rPr>
              <a:t>1</a:t>
            </a:r>
            <a:r>
              <a:rPr lang="en-US" altLang="zh-CN" dirty="0" smtClean="0">
                <a:latin typeface="Times New Roman" panose="02020603050405020304" pitchFamily="18" charset="0"/>
                <a:cs typeface="Times New Roman" panose="02020603050405020304" pitchFamily="18" charset="0"/>
              </a:rPr>
              <a:t>,A</a:t>
            </a:r>
            <a:r>
              <a:rPr lang="en-US" altLang="zh-CN" baseline="-25000" dirty="0" smtClean="0">
                <a:latin typeface="Times New Roman" panose="02020603050405020304" pitchFamily="18" charset="0"/>
                <a:cs typeface="Times New Roman" panose="02020603050405020304" pitchFamily="18" charset="0"/>
              </a:rPr>
              <a:t>2</a:t>
            </a:r>
            <a:r>
              <a:rPr lang="en-US" altLang="zh-CN" dirty="0" smtClean="0">
                <a:latin typeface="Times New Roman" panose="02020603050405020304" pitchFamily="18" charset="0"/>
                <a:cs typeface="Times New Roman" panose="02020603050405020304" pitchFamily="18" charset="0"/>
              </a:rPr>
              <a:t>,A</a:t>
            </a:r>
            <a:r>
              <a:rPr lang="en-US" altLang="zh-CN" baseline="-25000" dirty="0" smtClean="0">
                <a:latin typeface="Times New Roman" panose="02020603050405020304" pitchFamily="18" charset="0"/>
                <a:cs typeface="Times New Roman" panose="02020603050405020304" pitchFamily="18" charset="0"/>
              </a:rPr>
              <a:t>3</a:t>
            </a:r>
            <a:r>
              <a:rPr lang="en-US" altLang="zh-CN" dirty="0" smtClean="0">
                <a:latin typeface="Times New Roman" panose="02020603050405020304" pitchFamily="18" charset="0"/>
                <a:cs typeface="Times New Roman" panose="02020603050405020304" pitchFamily="18" charset="0"/>
              </a:rPr>
              <a:t>…A</a:t>
            </a:r>
            <a:r>
              <a:rPr lang="en-US" altLang="zh-CN" baseline="-25000" dirty="0" smtClean="0">
                <a:latin typeface="Times New Roman" panose="02020603050405020304" pitchFamily="18" charset="0"/>
                <a:cs typeface="Times New Roman" panose="02020603050405020304" pitchFamily="18" charset="0"/>
              </a:rPr>
              <a:t>n</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求这</a:t>
            </a:r>
            <a:r>
              <a:rPr lang="en-US" altLang="zh-CN" dirty="0" smtClean="0">
                <a:latin typeface="Times New Roman" panose="02020603050405020304" pitchFamily="18" charset="0"/>
                <a:cs typeface="Times New Roman" panose="02020603050405020304" pitchFamily="18" charset="0"/>
              </a:rPr>
              <a:t>n</a:t>
            </a:r>
            <a:r>
              <a:rPr lang="zh-CN" altLang="en-US" dirty="0" smtClean="0">
                <a:latin typeface="Times New Roman" panose="02020603050405020304" pitchFamily="18" charset="0"/>
                <a:cs typeface="Times New Roman" panose="02020603050405020304" pitchFamily="18" charset="0"/>
              </a:rPr>
              <a:t>个集合所包含的元素的数量，那么                                                             就会把每</a:t>
            </a:r>
            <a:r>
              <a:rPr lang="zh-CN" altLang="en-US" dirty="0">
                <a:latin typeface="Times New Roman" panose="02020603050405020304" pitchFamily="18" charset="0"/>
                <a:cs typeface="Times New Roman" panose="02020603050405020304" pitchFamily="18" charset="0"/>
              </a:rPr>
              <a:t>一个同时属于两个集合的</a:t>
            </a:r>
            <a:r>
              <a:rPr lang="zh-CN" altLang="en-US" dirty="0" smtClean="0">
                <a:latin typeface="Times New Roman" panose="02020603050405020304" pitchFamily="18" charset="0"/>
                <a:cs typeface="Times New Roman" panose="02020603050405020304" pitchFamily="18" charset="0"/>
              </a:rPr>
              <a:t>元素多统计一次，同时属于三个集合的元素多统计两次，同时属于</a:t>
            </a:r>
            <a:r>
              <a:rPr lang="en-US" altLang="zh-CN" dirty="0" smtClean="0">
                <a:latin typeface="Times New Roman" panose="02020603050405020304" pitchFamily="18" charset="0"/>
                <a:cs typeface="Times New Roman" panose="02020603050405020304" pitchFamily="18" charset="0"/>
              </a:rPr>
              <a:t>n</a:t>
            </a:r>
            <a:r>
              <a:rPr lang="zh-CN" altLang="en-US" dirty="0" smtClean="0">
                <a:latin typeface="Times New Roman" panose="02020603050405020304" pitchFamily="18" charset="0"/>
                <a:cs typeface="Times New Roman" panose="02020603050405020304" pitchFamily="18" charset="0"/>
              </a:rPr>
              <a:t>个集合的元素多统计</a:t>
            </a:r>
            <a:r>
              <a:rPr lang="en-US" altLang="zh-CN" dirty="0" smtClean="0">
                <a:latin typeface="Times New Roman" panose="02020603050405020304" pitchFamily="18" charset="0"/>
                <a:cs typeface="Times New Roman" panose="02020603050405020304" pitchFamily="18" charset="0"/>
              </a:rPr>
              <a:t>n-1</a:t>
            </a:r>
            <a:r>
              <a:rPr lang="zh-CN" altLang="en-US" dirty="0" smtClean="0">
                <a:latin typeface="Times New Roman" panose="02020603050405020304" pitchFamily="18" charset="0"/>
                <a:cs typeface="Times New Roman" panose="02020603050405020304" pitchFamily="18" charset="0"/>
              </a:rPr>
              <a:t>次。</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对</a:t>
            </a:r>
            <a:r>
              <a:rPr lang="zh-CN" altLang="en-US" dirty="0" smtClean="0">
                <a:latin typeface="Times New Roman" panose="02020603050405020304" pitchFamily="18" charset="0"/>
                <a:cs typeface="Times New Roman" panose="02020603050405020304" pitchFamily="18" charset="0"/>
              </a:rPr>
              <a:t>这</a:t>
            </a:r>
            <a:r>
              <a:rPr lang="en-US" altLang="zh-CN" dirty="0" smtClean="0">
                <a:latin typeface="Times New Roman" panose="02020603050405020304" pitchFamily="18" charset="0"/>
                <a:cs typeface="Times New Roman" panose="02020603050405020304" pitchFamily="18" charset="0"/>
              </a:rPr>
              <a:t>n</a:t>
            </a:r>
            <a:r>
              <a:rPr lang="zh-CN" altLang="en-US" dirty="0" smtClean="0">
                <a:latin typeface="Times New Roman" panose="02020603050405020304" pitchFamily="18" charset="0"/>
                <a:cs typeface="Times New Roman" panose="02020603050405020304" pitchFamily="18" charset="0"/>
              </a:rPr>
              <a:t>个集合两两求交集，取负值</a:t>
            </a: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en-US" altLang="zh-CN" dirty="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可以使得所有同时属于两个集合的元素只被减去一次，</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756389825"/>
              </p:ext>
            </p:extLst>
          </p:nvPr>
        </p:nvGraphicFramePr>
        <p:xfrm>
          <a:off x="3131840" y="2420888"/>
          <a:ext cx="5040560" cy="572791"/>
        </p:xfrm>
        <a:graphic>
          <a:graphicData uri="http://schemas.openxmlformats.org/presentationml/2006/ole">
            <mc:AlternateContent xmlns:mc="http://schemas.openxmlformats.org/markup-compatibility/2006">
              <mc:Choice xmlns:v="urn:schemas-microsoft-com:vml" Requires="v">
                <p:oleObj spid="_x0000_s75778" name="Equation" r:id="rId3" imgW="2234880" imgH="253800" progId="Equation.DSMT4">
                  <p:embed/>
                </p:oleObj>
              </mc:Choice>
              <mc:Fallback>
                <p:oleObj name="Equation" r:id="rId3" imgW="2234880" imgH="253800" progId="Equation.DSMT4">
                  <p:embed/>
                  <p:pic>
                    <p:nvPicPr>
                      <p:cNvPr id="0" name=""/>
                      <p:cNvPicPr/>
                      <p:nvPr/>
                    </p:nvPicPr>
                    <p:blipFill>
                      <a:blip r:embed="rId4"/>
                      <a:stretch>
                        <a:fillRect/>
                      </a:stretch>
                    </p:blipFill>
                    <p:spPr>
                      <a:xfrm>
                        <a:off x="3131840" y="2420888"/>
                        <a:ext cx="5040560" cy="572791"/>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442415396"/>
              </p:ext>
            </p:extLst>
          </p:nvPr>
        </p:nvGraphicFramePr>
        <p:xfrm>
          <a:off x="1835696" y="5085184"/>
          <a:ext cx="5688632" cy="535113"/>
        </p:xfrm>
        <a:graphic>
          <a:graphicData uri="http://schemas.openxmlformats.org/presentationml/2006/ole">
            <mc:AlternateContent xmlns:mc="http://schemas.openxmlformats.org/markup-compatibility/2006">
              <mc:Choice xmlns:v="urn:schemas-microsoft-com:vml" Requires="v">
                <p:oleObj spid="_x0000_s75779" name="Equation" r:id="rId5" imgW="2692080" imgH="253800" progId="Equation.DSMT4">
                  <p:embed/>
                </p:oleObj>
              </mc:Choice>
              <mc:Fallback>
                <p:oleObj name="Equation" r:id="rId5" imgW="2692080" imgH="253800" progId="Equation.DSMT4">
                  <p:embed/>
                  <p:pic>
                    <p:nvPicPr>
                      <p:cNvPr id="0" name=""/>
                      <p:cNvPicPr>
                        <a:picLocks noChangeAspect="1" noChangeArrowheads="1"/>
                      </p:cNvPicPr>
                      <p:nvPr/>
                    </p:nvPicPr>
                    <p:blipFill>
                      <a:blip r:embed="rId6"/>
                      <a:srcRect/>
                      <a:stretch>
                        <a:fillRect/>
                      </a:stretch>
                    </p:blipFill>
                    <p:spPr bwMode="auto">
                      <a:xfrm>
                        <a:off x="1835696" y="5085184"/>
                        <a:ext cx="5688632" cy="53511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1522897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证明</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但是所有同时属于三个集合的元素将被减去</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次，同时属于四个集合的元素将被减去</a:t>
            </a:r>
            <a:r>
              <a:rPr lang="en-US" altLang="zh-CN" dirty="0" smtClean="0">
                <a:latin typeface="Times New Roman" panose="02020603050405020304" pitchFamily="18" charset="0"/>
                <a:cs typeface="Times New Roman" panose="02020603050405020304" pitchFamily="18" charset="0"/>
              </a:rPr>
              <a:t>6</a:t>
            </a:r>
            <a:r>
              <a:rPr lang="zh-CN" altLang="en-US" dirty="0" smtClean="0">
                <a:latin typeface="Times New Roman" panose="02020603050405020304" pitchFamily="18" charset="0"/>
                <a:cs typeface="Times New Roman" panose="02020603050405020304" pitchFamily="18" charset="0"/>
              </a:rPr>
              <a:t>次</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比如同时属于</a:t>
            </a:r>
            <a:r>
              <a:rPr lang="en-US" altLang="zh-CN" dirty="0" smtClean="0">
                <a:latin typeface="Times New Roman" panose="02020603050405020304" pitchFamily="18" charset="0"/>
                <a:cs typeface="Times New Roman" panose="02020603050405020304" pitchFamily="18" charset="0"/>
              </a:rPr>
              <a:t>A</a:t>
            </a:r>
            <a:r>
              <a:rPr lang="en-US" altLang="zh-CN" baseline="-25000" dirty="0" smtClean="0">
                <a:latin typeface="Times New Roman" panose="02020603050405020304" pitchFamily="18" charset="0"/>
                <a:cs typeface="Times New Roman" panose="02020603050405020304" pitchFamily="18" charset="0"/>
              </a:rPr>
              <a:t>1</a:t>
            </a:r>
            <a:r>
              <a:rPr lang="en-US" altLang="zh-CN" dirty="0" smtClean="0">
                <a:latin typeface="Times New Roman" panose="02020603050405020304" pitchFamily="18" charset="0"/>
                <a:cs typeface="Times New Roman" panose="02020603050405020304" pitchFamily="18" charset="0"/>
              </a:rPr>
              <a:t>, A</a:t>
            </a:r>
            <a:r>
              <a:rPr lang="en-US" altLang="zh-CN" baseline="-25000" dirty="0" smtClean="0">
                <a:latin typeface="Times New Roman" panose="02020603050405020304" pitchFamily="18" charset="0"/>
                <a:cs typeface="Times New Roman" panose="02020603050405020304" pitchFamily="18" charset="0"/>
              </a:rPr>
              <a:t>2</a:t>
            </a:r>
            <a:r>
              <a:rPr lang="en-US" altLang="zh-CN" dirty="0" smtClean="0">
                <a:latin typeface="Times New Roman" panose="02020603050405020304" pitchFamily="18" charset="0"/>
                <a:cs typeface="Times New Roman" panose="02020603050405020304" pitchFamily="18" charset="0"/>
              </a:rPr>
              <a:t>, A</a:t>
            </a:r>
            <a:r>
              <a:rPr lang="en-US" altLang="zh-CN" baseline="-25000" dirty="0" smtClean="0">
                <a:latin typeface="Times New Roman" panose="02020603050405020304" pitchFamily="18" charset="0"/>
                <a:cs typeface="Times New Roman" panose="02020603050405020304" pitchFamily="18" charset="0"/>
              </a:rPr>
              <a:t>3</a:t>
            </a:r>
            <a:r>
              <a:rPr lang="en-US" altLang="zh-CN" dirty="0" smtClean="0">
                <a:latin typeface="Times New Roman" panose="02020603050405020304" pitchFamily="18" charset="0"/>
                <a:cs typeface="Times New Roman" panose="02020603050405020304" pitchFamily="18" charset="0"/>
              </a:rPr>
              <a:t>, A</a:t>
            </a:r>
            <a:r>
              <a:rPr lang="en-US" altLang="zh-CN" baseline="-25000"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的那些元素在                    中会被减去一次，在                        </a:t>
            </a:r>
            <a:endParaRPr lang="en-US" altLang="zh-CN" dirty="0" smtClean="0">
              <a:latin typeface="Times New Roman" panose="02020603050405020304" pitchFamily="18" charset="0"/>
              <a:cs typeface="Times New Roman" panose="02020603050405020304" pitchFamily="18" charset="0"/>
            </a:endParaRPr>
          </a:p>
          <a:p>
            <a:pPr marL="0" indent="0">
              <a:lnSpc>
                <a:spcPct val="120000"/>
              </a:lnSpc>
              <a:buNone/>
            </a:pP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中也会被减去一次，同样的在                    ，          </a:t>
            </a:r>
            <a:endParaRPr lang="en-US" altLang="zh-CN" dirty="0" smtClean="0">
              <a:latin typeface="Times New Roman" panose="02020603050405020304" pitchFamily="18" charset="0"/>
              <a:cs typeface="Times New Roman" panose="02020603050405020304" pitchFamily="18" charset="0"/>
            </a:endParaRPr>
          </a:p>
          <a:p>
            <a:pPr marL="0" indent="0">
              <a:lnSpc>
                <a:spcPct val="120000"/>
              </a:lnSpc>
              <a:buNone/>
            </a:pP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中都会被减去一</a:t>
            </a:r>
            <a:endParaRPr lang="en-US" altLang="zh-CN" dirty="0" smtClean="0">
              <a:latin typeface="Times New Roman" panose="02020603050405020304" pitchFamily="18" charset="0"/>
              <a:cs typeface="Times New Roman" panose="02020603050405020304" pitchFamily="18" charset="0"/>
            </a:endParaRPr>
          </a:p>
          <a:p>
            <a:pPr marL="0" indent="0">
              <a:lnSpc>
                <a:spcPct val="120000"/>
              </a:lnSpc>
              <a:buNone/>
            </a:pP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次，共           次</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同样</a:t>
            </a:r>
            <a:r>
              <a:rPr lang="zh-CN" altLang="en-US" dirty="0" smtClean="0">
                <a:latin typeface="Times New Roman" panose="02020603050405020304" pitchFamily="18" charset="0"/>
                <a:cs typeface="Times New Roman" panose="02020603050405020304" pitchFamily="18" charset="0"/>
              </a:rPr>
              <a:t>的，那些同时属于五个集合的元素将会被减去     次。</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672804673"/>
              </p:ext>
            </p:extLst>
          </p:nvPr>
        </p:nvGraphicFramePr>
        <p:xfrm>
          <a:off x="3635896" y="2924944"/>
          <a:ext cx="1630537" cy="509543"/>
        </p:xfrm>
        <a:graphic>
          <a:graphicData uri="http://schemas.openxmlformats.org/presentationml/2006/ole">
            <mc:AlternateContent xmlns:mc="http://schemas.openxmlformats.org/markup-compatibility/2006">
              <mc:Choice xmlns:v="urn:schemas-microsoft-com:vml" Requires="v">
                <p:oleObj spid="_x0000_s76802" name="Equation" r:id="rId3" imgW="812520" imgH="253800" progId="Equation.DSMT4">
                  <p:embed/>
                </p:oleObj>
              </mc:Choice>
              <mc:Fallback>
                <p:oleObj name="Equation" r:id="rId3" imgW="812520" imgH="253800" progId="Equation.DSMT4">
                  <p:embed/>
                  <p:pic>
                    <p:nvPicPr>
                      <p:cNvPr id="0" name=""/>
                      <p:cNvPicPr/>
                      <p:nvPr/>
                    </p:nvPicPr>
                    <p:blipFill>
                      <a:blip r:embed="rId4"/>
                      <a:stretch>
                        <a:fillRect/>
                      </a:stretch>
                    </p:blipFill>
                    <p:spPr>
                      <a:xfrm>
                        <a:off x="3635896" y="2924944"/>
                        <a:ext cx="1630537" cy="50954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808414190"/>
              </p:ext>
            </p:extLst>
          </p:nvPr>
        </p:nvGraphicFramePr>
        <p:xfrm>
          <a:off x="827584" y="3501008"/>
          <a:ext cx="1630363" cy="509588"/>
        </p:xfrm>
        <a:graphic>
          <a:graphicData uri="http://schemas.openxmlformats.org/presentationml/2006/ole">
            <mc:AlternateContent xmlns:mc="http://schemas.openxmlformats.org/markup-compatibility/2006">
              <mc:Choice xmlns:v="urn:schemas-microsoft-com:vml" Requires="v">
                <p:oleObj spid="_x0000_s76803" name="Equation" r:id="rId5" imgW="812520" imgH="253800" progId="Equation.DSMT4">
                  <p:embed/>
                </p:oleObj>
              </mc:Choice>
              <mc:Fallback>
                <p:oleObj name="Equation" r:id="rId5" imgW="812520" imgH="253800" progId="Equation.DSMT4">
                  <p:embed/>
                  <p:pic>
                    <p:nvPicPr>
                      <p:cNvPr id="0" name=""/>
                      <p:cNvPicPr>
                        <a:picLocks noChangeAspect="1" noChangeArrowheads="1"/>
                      </p:cNvPicPr>
                      <p:nvPr/>
                    </p:nvPicPr>
                    <p:blipFill>
                      <a:blip r:embed="rId6"/>
                      <a:srcRect/>
                      <a:stretch>
                        <a:fillRect/>
                      </a:stretch>
                    </p:blipFill>
                    <p:spPr bwMode="auto">
                      <a:xfrm>
                        <a:off x="827584" y="3501008"/>
                        <a:ext cx="1630363"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157420221"/>
              </p:ext>
            </p:extLst>
          </p:nvPr>
        </p:nvGraphicFramePr>
        <p:xfrm>
          <a:off x="887413" y="4076700"/>
          <a:ext cx="1655762" cy="509588"/>
        </p:xfrm>
        <a:graphic>
          <a:graphicData uri="http://schemas.openxmlformats.org/presentationml/2006/ole">
            <mc:AlternateContent xmlns:mc="http://schemas.openxmlformats.org/markup-compatibility/2006">
              <mc:Choice xmlns:v="urn:schemas-microsoft-com:vml" Requires="v">
                <p:oleObj spid="_x0000_s76804" name="Equation" r:id="rId7" imgW="825480" imgH="253800" progId="Equation.DSMT4">
                  <p:embed/>
                </p:oleObj>
              </mc:Choice>
              <mc:Fallback>
                <p:oleObj name="Equation" r:id="rId7" imgW="825480" imgH="253800" progId="Equation.DSMT4">
                  <p:embed/>
                  <p:pic>
                    <p:nvPicPr>
                      <p:cNvPr id="0" name=""/>
                      <p:cNvPicPr>
                        <a:picLocks noChangeAspect="1" noChangeArrowheads="1"/>
                      </p:cNvPicPr>
                      <p:nvPr/>
                    </p:nvPicPr>
                    <p:blipFill>
                      <a:blip r:embed="rId8"/>
                      <a:srcRect/>
                      <a:stretch>
                        <a:fillRect/>
                      </a:stretch>
                    </p:blipFill>
                    <p:spPr bwMode="auto">
                      <a:xfrm>
                        <a:off x="887413" y="4076700"/>
                        <a:ext cx="1655762"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24708564"/>
              </p:ext>
            </p:extLst>
          </p:nvPr>
        </p:nvGraphicFramePr>
        <p:xfrm>
          <a:off x="6804248" y="3501008"/>
          <a:ext cx="1630362" cy="509587"/>
        </p:xfrm>
        <a:graphic>
          <a:graphicData uri="http://schemas.openxmlformats.org/presentationml/2006/ole">
            <mc:AlternateContent xmlns:mc="http://schemas.openxmlformats.org/markup-compatibility/2006">
              <mc:Choice xmlns:v="urn:schemas-microsoft-com:vml" Requires="v">
                <p:oleObj spid="_x0000_s76805" name="Equation" r:id="rId9" imgW="812520" imgH="253800" progId="Equation.DSMT4">
                  <p:embed/>
                </p:oleObj>
              </mc:Choice>
              <mc:Fallback>
                <p:oleObj name="Equation" r:id="rId9" imgW="812520" imgH="253800" progId="Equation.DSMT4">
                  <p:embed/>
                  <p:pic>
                    <p:nvPicPr>
                      <p:cNvPr id="0" name=""/>
                      <p:cNvPicPr>
                        <a:picLocks noChangeAspect="1" noChangeArrowheads="1"/>
                      </p:cNvPicPr>
                      <p:nvPr/>
                    </p:nvPicPr>
                    <p:blipFill>
                      <a:blip r:embed="rId10"/>
                      <a:srcRect/>
                      <a:stretch>
                        <a:fillRect/>
                      </a:stretch>
                    </p:blipFill>
                    <p:spPr bwMode="auto">
                      <a:xfrm>
                        <a:off x="6804248" y="3501008"/>
                        <a:ext cx="1630362"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22876282"/>
              </p:ext>
            </p:extLst>
          </p:nvPr>
        </p:nvGraphicFramePr>
        <p:xfrm>
          <a:off x="2627784" y="4077072"/>
          <a:ext cx="1681163" cy="509588"/>
        </p:xfrm>
        <a:graphic>
          <a:graphicData uri="http://schemas.openxmlformats.org/presentationml/2006/ole">
            <mc:AlternateContent xmlns:mc="http://schemas.openxmlformats.org/markup-compatibility/2006">
              <mc:Choice xmlns:v="urn:schemas-microsoft-com:vml" Requires="v">
                <p:oleObj spid="_x0000_s76806" name="Equation" r:id="rId11" imgW="838080" imgH="253800" progId="Equation.DSMT4">
                  <p:embed/>
                </p:oleObj>
              </mc:Choice>
              <mc:Fallback>
                <p:oleObj name="Equation" r:id="rId11" imgW="838080" imgH="253800" progId="Equation.DSMT4">
                  <p:embed/>
                  <p:pic>
                    <p:nvPicPr>
                      <p:cNvPr id="0" name=""/>
                      <p:cNvPicPr>
                        <a:picLocks noChangeAspect="1" noChangeArrowheads="1"/>
                      </p:cNvPicPr>
                      <p:nvPr/>
                    </p:nvPicPr>
                    <p:blipFill>
                      <a:blip r:embed="rId12"/>
                      <a:srcRect/>
                      <a:stretch>
                        <a:fillRect/>
                      </a:stretch>
                    </p:blipFill>
                    <p:spPr bwMode="auto">
                      <a:xfrm>
                        <a:off x="2627784" y="4077072"/>
                        <a:ext cx="1681163"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838639474"/>
              </p:ext>
            </p:extLst>
          </p:nvPr>
        </p:nvGraphicFramePr>
        <p:xfrm>
          <a:off x="4572000" y="4077072"/>
          <a:ext cx="1655762" cy="509588"/>
        </p:xfrm>
        <a:graphic>
          <a:graphicData uri="http://schemas.openxmlformats.org/presentationml/2006/ole">
            <mc:AlternateContent xmlns:mc="http://schemas.openxmlformats.org/markup-compatibility/2006">
              <mc:Choice xmlns:v="urn:schemas-microsoft-com:vml" Requires="v">
                <p:oleObj spid="_x0000_s76807" name="Equation" r:id="rId13" imgW="825480" imgH="253800" progId="Equation.DSMT4">
                  <p:embed/>
                </p:oleObj>
              </mc:Choice>
              <mc:Fallback>
                <p:oleObj name="Equation" r:id="rId13" imgW="825480" imgH="253800" progId="Equation.DSMT4">
                  <p:embed/>
                  <p:pic>
                    <p:nvPicPr>
                      <p:cNvPr id="0" name=""/>
                      <p:cNvPicPr>
                        <a:picLocks noChangeAspect="1" noChangeArrowheads="1"/>
                      </p:cNvPicPr>
                      <p:nvPr/>
                    </p:nvPicPr>
                    <p:blipFill>
                      <a:blip r:embed="rId14"/>
                      <a:srcRect/>
                      <a:stretch>
                        <a:fillRect/>
                      </a:stretch>
                    </p:blipFill>
                    <p:spPr bwMode="auto">
                      <a:xfrm>
                        <a:off x="4572000" y="4077072"/>
                        <a:ext cx="1655762"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971502441"/>
              </p:ext>
            </p:extLst>
          </p:nvPr>
        </p:nvGraphicFramePr>
        <p:xfrm>
          <a:off x="1907704" y="4581128"/>
          <a:ext cx="936104" cy="508170"/>
        </p:xfrm>
        <a:graphic>
          <a:graphicData uri="http://schemas.openxmlformats.org/presentationml/2006/ole">
            <mc:AlternateContent xmlns:mc="http://schemas.openxmlformats.org/markup-compatibility/2006">
              <mc:Choice xmlns:v="urn:schemas-microsoft-com:vml" Requires="v">
                <p:oleObj spid="_x0000_s76808" name="Equation" r:id="rId15" imgW="444240" imgH="241200" progId="Equation.DSMT4">
                  <p:embed/>
                </p:oleObj>
              </mc:Choice>
              <mc:Fallback>
                <p:oleObj name="Equation" r:id="rId15" imgW="444240" imgH="241200" progId="Equation.DSMT4">
                  <p:embed/>
                  <p:pic>
                    <p:nvPicPr>
                      <p:cNvPr id="0" name=""/>
                      <p:cNvPicPr/>
                      <p:nvPr/>
                    </p:nvPicPr>
                    <p:blipFill>
                      <a:blip r:embed="rId16"/>
                      <a:stretch>
                        <a:fillRect/>
                      </a:stretch>
                    </p:blipFill>
                    <p:spPr>
                      <a:xfrm>
                        <a:off x="1907704" y="4581128"/>
                        <a:ext cx="936104" cy="50817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201289362"/>
              </p:ext>
            </p:extLst>
          </p:nvPr>
        </p:nvGraphicFramePr>
        <p:xfrm>
          <a:off x="8172400" y="5157192"/>
          <a:ext cx="427037" cy="508000"/>
        </p:xfrm>
        <a:graphic>
          <a:graphicData uri="http://schemas.openxmlformats.org/presentationml/2006/ole">
            <mc:AlternateContent xmlns:mc="http://schemas.openxmlformats.org/markup-compatibility/2006">
              <mc:Choice xmlns:v="urn:schemas-microsoft-com:vml" Requires="v">
                <p:oleObj spid="_x0000_s76809" name="Equation" r:id="rId17" imgW="203040" imgH="241200" progId="Equation.DSMT4">
                  <p:embed/>
                </p:oleObj>
              </mc:Choice>
              <mc:Fallback>
                <p:oleObj name="Equation" r:id="rId17" imgW="203040" imgH="241200" progId="Equation.DSMT4">
                  <p:embed/>
                  <p:pic>
                    <p:nvPicPr>
                      <p:cNvPr id="0" name=""/>
                      <p:cNvPicPr>
                        <a:picLocks noChangeAspect="1" noChangeArrowheads="1"/>
                      </p:cNvPicPr>
                      <p:nvPr/>
                    </p:nvPicPr>
                    <p:blipFill>
                      <a:blip r:embed="rId18"/>
                      <a:srcRect/>
                      <a:stretch>
                        <a:fillRect/>
                      </a:stretch>
                    </p:blipFill>
                    <p:spPr bwMode="auto">
                      <a:xfrm>
                        <a:off x="8172400" y="5157192"/>
                        <a:ext cx="42703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85292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支撑和频繁项集</a:t>
            </a:r>
          </a:p>
        </p:txBody>
      </p:sp>
      <p:sp>
        <p:nvSpPr>
          <p:cNvPr id="3" name="内容占位符 2"/>
          <p:cNvSpPr>
            <a:spLocks noGrp="1"/>
          </p:cNvSpPr>
          <p:nvPr>
            <p:ph idx="1"/>
          </p:nvPr>
        </p:nvSpPr>
        <p:spPr/>
        <p:txBody>
          <a:bodyPr/>
          <a:lstStyle/>
          <a:p>
            <a:r>
              <a:rPr lang="zh-CN" altLang="en-US" dirty="0" smtClean="0"/>
              <a:t>可以设定最小支撑阈值</a:t>
            </a:r>
            <a:r>
              <a:rPr lang="en-US" altLang="zh-CN" dirty="0" smtClean="0"/>
              <a:t>(minimum support threshold) </a:t>
            </a:r>
            <a:r>
              <a:rPr lang="zh-CN" altLang="en-US" dirty="0" smtClean="0"/>
              <a:t>，当某个项集</a:t>
            </a:r>
            <a:r>
              <a:rPr lang="en-US" altLang="zh-CN" dirty="0" smtClean="0"/>
              <a:t>X</a:t>
            </a:r>
            <a:r>
              <a:rPr lang="zh-CN" altLang="en-US" dirty="0" smtClean="0"/>
              <a:t>的支撑大于</a:t>
            </a:r>
            <a:r>
              <a:rPr lang="zh-CN" altLang="en-US" dirty="0"/>
              <a:t>等于</a:t>
            </a:r>
            <a:r>
              <a:rPr lang="zh-CN" altLang="en-US" dirty="0" smtClean="0"/>
              <a:t>这个值时，则称这个项集在</a:t>
            </a:r>
            <a:r>
              <a:rPr lang="en-US" altLang="zh-CN" dirty="0" smtClean="0"/>
              <a:t>X</a:t>
            </a:r>
            <a:r>
              <a:rPr lang="zh-CN" altLang="en-US" dirty="0" smtClean="0"/>
              <a:t>中是频繁的</a:t>
            </a:r>
            <a:r>
              <a:rPr lang="en-US" altLang="zh-CN" dirty="0" smtClean="0"/>
              <a:t>,</a:t>
            </a:r>
            <a:r>
              <a:rPr lang="zh-CN" altLang="en-US" dirty="0" smtClean="0"/>
              <a:t>最小支撑阈值记作</a:t>
            </a:r>
            <a:r>
              <a:rPr lang="en-US" altLang="zh-CN" dirty="0" err="1"/>
              <a:t>minsup</a:t>
            </a:r>
            <a:r>
              <a:rPr lang="zh-CN" altLang="en-US" dirty="0" smtClean="0"/>
              <a:t>。</a:t>
            </a:r>
            <a:endParaRPr lang="en-US" altLang="zh-CN" dirty="0" smtClean="0"/>
          </a:p>
          <a:p>
            <a:r>
              <a:rPr lang="zh-CN" altLang="en-US" dirty="0" smtClean="0"/>
              <a:t>如果</a:t>
            </a:r>
            <a:r>
              <a:rPr lang="en-US" altLang="zh-CN" dirty="0" err="1" smtClean="0"/>
              <a:t>minsup</a:t>
            </a:r>
            <a:r>
              <a:rPr lang="zh-CN" altLang="en-US" dirty="0" smtClean="0"/>
              <a:t>为整数，则表示支撑，如果为小数，则表示相对支撑。</a:t>
            </a:r>
            <a:endParaRPr lang="en-US" altLang="zh-CN" dirty="0" smtClean="0"/>
          </a:p>
          <a:p>
            <a:r>
              <a:rPr lang="zh-CN" altLang="en-US" dirty="0"/>
              <a:t>当</a:t>
            </a:r>
            <a:r>
              <a:rPr lang="zh-CN" altLang="en-US" dirty="0" smtClean="0"/>
              <a:t>不会引起混淆时，支撑可以表示为</a:t>
            </a:r>
            <a:r>
              <a:rPr lang="en-US" altLang="zh-CN" dirty="0" smtClean="0"/>
              <a:t>sup(X)</a:t>
            </a:r>
            <a:r>
              <a:rPr lang="zh-CN" altLang="en-US" dirty="0" smtClean="0"/>
              <a:t>，相对支撑表示为</a:t>
            </a:r>
            <a:r>
              <a:rPr lang="en-US" altLang="zh-CN" dirty="0" err="1" smtClean="0"/>
              <a:t>rsup</a:t>
            </a:r>
            <a:r>
              <a:rPr lang="en-US" altLang="zh-CN" dirty="0" smtClean="0"/>
              <a:t>(X)</a:t>
            </a:r>
            <a:r>
              <a:rPr lang="zh-CN" altLang="en-US" dirty="0" smtClean="0"/>
              <a:t>。</a:t>
            </a:r>
            <a:endParaRPr lang="en-US" altLang="zh-CN" dirty="0" smtClean="0"/>
          </a:p>
          <a:p>
            <a:r>
              <a:rPr lang="zh-CN" altLang="en-US" dirty="0" smtClean="0"/>
              <a:t>使用</a:t>
            </a:r>
            <a:r>
              <a:rPr lang="en-US" altLang="zh-CN" dirty="0" smtClean="0"/>
              <a:t>F</a:t>
            </a:r>
            <a:r>
              <a:rPr lang="zh-CN" altLang="en-US" dirty="0" smtClean="0"/>
              <a:t>表示所有的频繁项集的集合</a:t>
            </a:r>
            <a:r>
              <a:rPr lang="en-US" altLang="zh-CN" dirty="0" smtClean="0"/>
              <a:t>F</a:t>
            </a:r>
            <a:r>
              <a:rPr lang="en-US" altLang="zh-CN" baseline="30000" dirty="0" smtClean="0"/>
              <a:t>(k)</a:t>
            </a:r>
            <a:r>
              <a:rPr lang="zh-CN" altLang="en-US" dirty="0" smtClean="0"/>
              <a:t>表示频繁</a:t>
            </a:r>
            <a:r>
              <a:rPr lang="en-US" altLang="zh-CN" dirty="0" smtClean="0"/>
              <a:t>k-</a:t>
            </a:r>
            <a:r>
              <a:rPr lang="zh-CN" altLang="en-US" dirty="0" smtClean="0"/>
              <a:t>项集。</a:t>
            </a:r>
            <a:endParaRPr lang="zh-CN" altLang="en-US" dirty="0"/>
          </a:p>
        </p:txBody>
      </p:sp>
    </p:spTree>
    <p:extLst>
      <p:ext uri="{BB962C8B-B14F-4D97-AF65-F5344CB8AC3E}">
        <p14:creationId xmlns:p14="http://schemas.microsoft.com/office/powerpoint/2010/main" val="3859747706"/>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证明</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也就是说，所有单个集合的元素数量值之和减去集合之间两两求交集的元素数量之后，那些只属于一个集合的元素和只属于两个集合的元素数量得到了正确的统计，但是属于三个以上集合的元素的数量还没有计算完毕。</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于是我们有第三项</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注意此项的符号是正的</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653801823"/>
              </p:ext>
            </p:extLst>
          </p:nvPr>
        </p:nvGraphicFramePr>
        <p:xfrm>
          <a:off x="1115616" y="5085184"/>
          <a:ext cx="7510434" cy="504056"/>
        </p:xfrm>
        <a:graphic>
          <a:graphicData uri="http://schemas.openxmlformats.org/presentationml/2006/ole">
            <mc:AlternateContent xmlns:mc="http://schemas.openxmlformats.org/markup-compatibility/2006">
              <mc:Choice xmlns:v="urn:schemas-microsoft-com:vml" Requires="v">
                <p:oleObj spid="_x0000_s77826" name="Equation" r:id="rId3" imgW="3784320" imgH="253800" progId="Equation.DSMT4">
                  <p:embed/>
                </p:oleObj>
              </mc:Choice>
              <mc:Fallback>
                <p:oleObj name="Equation" r:id="rId3" imgW="3784320" imgH="253800" progId="Equation.DSMT4">
                  <p:embed/>
                  <p:pic>
                    <p:nvPicPr>
                      <p:cNvPr id="0" name=""/>
                      <p:cNvPicPr/>
                      <p:nvPr/>
                    </p:nvPicPr>
                    <p:blipFill>
                      <a:blip r:embed="rId4"/>
                      <a:stretch>
                        <a:fillRect/>
                      </a:stretch>
                    </p:blipFill>
                    <p:spPr>
                      <a:xfrm>
                        <a:off x="1115616" y="5085184"/>
                        <a:ext cx="7510434" cy="504056"/>
                      </a:xfrm>
                      <a:prstGeom prst="rect">
                        <a:avLst/>
                      </a:prstGeom>
                    </p:spPr>
                  </p:pic>
                </p:oleObj>
              </mc:Fallback>
            </mc:AlternateContent>
          </a:graphicData>
        </a:graphic>
      </p:graphicFrame>
    </p:spTree>
    <p:extLst>
      <p:ext uri="{BB962C8B-B14F-4D97-AF65-F5344CB8AC3E}">
        <p14:creationId xmlns:p14="http://schemas.microsoft.com/office/powerpoint/2010/main" val="362090617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证明</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在这一项中，所有属于三个集合的元素又被统计了一次，那么所有属于三个集合的元素在第一项                    </a:t>
            </a:r>
            <a:endParaRPr lang="en-US" altLang="zh-CN" dirty="0" smtClean="0">
              <a:latin typeface="Times New Roman" panose="02020603050405020304" pitchFamily="18" charset="0"/>
              <a:cs typeface="Times New Roman" panose="02020603050405020304" pitchFamily="18" charset="0"/>
            </a:endParaRPr>
          </a:p>
          <a:p>
            <a:pPr marL="0" indent="0">
              <a:lnSpc>
                <a:spcPct val="120000"/>
              </a:lnSpc>
              <a:buNone/>
            </a:pP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中被多统计了</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次，</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在第二项</a:t>
            </a:r>
            <a:r>
              <a:rPr lang="zh-CN" altLang="en-US" dirty="0" smtClean="0">
                <a:latin typeface="Times New Roman" panose="02020603050405020304" pitchFamily="18" charset="0"/>
                <a:cs typeface="Times New Roman" panose="02020603050405020304" pitchFamily="18" charset="0"/>
              </a:rPr>
              <a:t>在又被减去了</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次，在此项中再次被统计了一次，所以</a:t>
            </a:r>
            <a:r>
              <a:rPr lang="en-US" altLang="zh-CN" dirty="0" smtClean="0">
                <a:latin typeface="Times New Roman" panose="02020603050405020304" pitchFamily="18" charset="0"/>
                <a:cs typeface="Times New Roman" panose="02020603050405020304" pitchFamily="18" charset="0"/>
              </a:rPr>
              <a:t>2-3+1=0</a:t>
            </a:r>
            <a:r>
              <a:rPr lang="zh-CN" altLang="en-US" dirty="0" smtClean="0">
                <a:latin typeface="Times New Roman" panose="02020603050405020304" pitchFamily="18" charset="0"/>
                <a:cs typeface="Times New Roman" panose="02020603050405020304" pitchFamily="18" charset="0"/>
              </a:rPr>
              <a:t>，所有属于三个集合的元素已经被正确统计。</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但是在第三项中，所有属于四个集合的元素被统计了</a:t>
            </a:r>
            <a:r>
              <a:rPr lang="en-US" altLang="zh-CN" dirty="0" smtClean="0">
                <a:latin typeface="Times New Roman" panose="02020603050405020304" pitchFamily="18" charset="0"/>
                <a:cs typeface="Times New Roman" panose="02020603050405020304" pitchFamily="18" charset="0"/>
              </a:rPr>
              <a:t>4  </a:t>
            </a:r>
            <a:r>
              <a:rPr lang="zh-CN" altLang="en-US" dirty="0" smtClean="0">
                <a:latin typeface="Times New Roman" panose="02020603050405020304" pitchFamily="18" charset="0"/>
                <a:cs typeface="Times New Roman" panose="02020603050405020304" pitchFamily="18" charset="0"/>
              </a:rPr>
              <a:t>次</a:t>
            </a:r>
            <a:r>
              <a:rPr lang="en-US" altLang="zh-CN" dirty="0" smtClean="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202897984"/>
              </p:ext>
            </p:extLst>
          </p:nvPr>
        </p:nvGraphicFramePr>
        <p:xfrm>
          <a:off x="683568" y="2996952"/>
          <a:ext cx="5040312" cy="573087"/>
        </p:xfrm>
        <a:graphic>
          <a:graphicData uri="http://schemas.openxmlformats.org/presentationml/2006/ole">
            <mc:AlternateContent xmlns:mc="http://schemas.openxmlformats.org/markup-compatibility/2006">
              <mc:Choice xmlns:v="urn:schemas-microsoft-com:vml" Requires="v">
                <p:oleObj spid="_x0000_s78850" name="Equation" r:id="rId3" imgW="2234880" imgH="253800" progId="Equation.DSMT4">
                  <p:embed/>
                </p:oleObj>
              </mc:Choice>
              <mc:Fallback>
                <p:oleObj name="Equation" r:id="rId3" imgW="2234880" imgH="253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996952"/>
                        <a:ext cx="5040312"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944636651"/>
              </p:ext>
            </p:extLst>
          </p:nvPr>
        </p:nvGraphicFramePr>
        <p:xfrm>
          <a:off x="1259632" y="5517232"/>
          <a:ext cx="485107" cy="576064"/>
        </p:xfrm>
        <a:graphic>
          <a:graphicData uri="http://schemas.openxmlformats.org/presentationml/2006/ole">
            <mc:AlternateContent xmlns:mc="http://schemas.openxmlformats.org/markup-compatibility/2006">
              <mc:Choice xmlns:v="urn:schemas-microsoft-com:vml" Requires="v">
                <p:oleObj spid="_x0000_s78851" name="Equation" r:id="rId5" imgW="203040" imgH="241200" progId="Equation.DSMT4">
                  <p:embed/>
                </p:oleObj>
              </mc:Choice>
              <mc:Fallback>
                <p:oleObj name="Equation" r:id="rId5" imgW="203040" imgH="241200" progId="Equation.DSMT4">
                  <p:embed/>
                  <p:pic>
                    <p:nvPicPr>
                      <p:cNvPr id="0" name=""/>
                      <p:cNvPicPr/>
                      <p:nvPr/>
                    </p:nvPicPr>
                    <p:blipFill>
                      <a:blip r:embed="rId6"/>
                      <a:stretch>
                        <a:fillRect/>
                      </a:stretch>
                    </p:blipFill>
                    <p:spPr>
                      <a:xfrm>
                        <a:off x="1259632" y="5517232"/>
                        <a:ext cx="485107" cy="576064"/>
                      </a:xfrm>
                      <a:prstGeom prst="rect">
                        <a:avLst/>
                      </a:prstGeom>
                    </p:spPr>
                  </p:pic>
                </p:oleObj>
              </mc:Fallback>
            </mc:AlternateContent>
          </a:graphicData>
        </a:graphic>
      </p:graphicFrame>
    </p:spTree>
    <p:extLst>
      <p:ext uri="{BB962C8B-B14F-4D97-AF65-F5344CB8AC3E}">
        <p14:creationId xmlns:p14="http://schemas.microsoft.com/office/powerpoint/2010/main" val="136495924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证明</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从前面的推导中可以看出，一个在</a:t>
            </a:r>
            <a:r>
              <a:rPr lang="en-US" altLang="zh-CN" dirty="0">
                <a:latin typeface="Times New Roman" panose="02020603050405020304" pitchFamily="18" charset="0"/>
                <a:cs typeface="Times New Roman" panose="02020603050405020304" pitchFamily="18" charset="0"/>
              </a:rPr>
              <a:t>k</a:t>
            </a:r>
            <a:r>
              <a:rPr lang="zh-CN" altLang="en-US" dirty="0" smtClean="0">
                <a:latin typeface="Times New Roman" panose="02020603050405020304" pitchFamily="18" charset="0"/>
                <a:cs typeface="Times New Roman" panose="02020603050405020304" pitchFamily="18" charset="0"/>
              </a:rPr>
              <a:t>个集合中出现的元素在                                                              中会被统计</a:t>
            </a:r>
            <a:r>
              <a:rPr lang="en-US" altLang="zh-CN" dirty="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次</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即多被统计了</a:t>
            </a:r>
            <a:r>
              <a:rPr lang="en-US" altLang="zh-CN" dirty="0" smtClean="0">
                <a:latin typeface="Times New Roman" panose="02020603050405020304" pitchFamily="18" charset="0"/>
                <a:cs typeface="Times New Roman" panose="02020603050405020304" pitchFamily="18" charset="0"/>
              </a:rPr>
              <a:t>k-1</a:t>
            </a:r>
            <a:r>
              <a:rPr lang="zh-CN" altLang="en-US" dirty="0" smtClean="0">
                <a:latin typeface="Times New Roman" panose="02020603050405020304" pitchFamily="18" charset="0"/>
                <a:cs typeface="Times New Roman" panose="02020603050405020304" pitchFamily="18" charset="0"/>
              </a:rPr>
              <a:t>次</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，在</a:t>
            </a:r>
            <a:endParaRPr lang="en-US" altLang="zh-CN" dirty="0" smtClean="0">
              <a:latin typeface="Times New Roman" panose="02020603050405020304" pitchFamily="18" charset="0"/>
              <a:cs typeface="Times New Roman" panose="02020603050405020304" pitchFamily="18" charset="0"/>
            </a:endParaRPr>
          </a:p>
          <a:p>
            <a:pPr marL="0" indent="0">
              <a:lnSpc>
                <a:spcPct val="120000"/>
              </a:lnSpc>
              <a:buNone/>
            </a:pP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中会被统计    </a:t>
            </a:r>
            <a:endParaRPr lang="en-US" altLang="zh-CN" dirty="0" smtClean="0">
              <a:latin typeface="Times New Roman" panose="02020603050405020304" pitchFamily="18" charset="0"/>
              <a:cs typeface="Times New Roman" panose="02020603050405020304" pitchFamily="18" charset="0"/>
            </a:endParaRPr>
          </a:p>
          <a:p>
            <a:pPr marL="0" indent="0">
              <a:lnSpc>
                <a:spcPct val="120000"/>
              </a:lnSpc>
              <a:buNone/>
            </a:pP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次而且在此项中是负的，在</a:t>
            </a:r>
            <a:r>
              <a:rPr lang="en-US" altLang="zh-CN" dirty="0" smtClean="0">
                <a:latin typeface="Times New Roman" panose="02020603050405020304" pitchFamily="18" charset="0"/>
                <a:cs typeface="Times New Roman" panose="02020603050405020304" pitchFamily="18" charset="0"/>
              </a:rPr>
              <a:t>k</a:t>
            </a:r>
            <a:r>
              <a:rPr lang="zh-CN" altLang="en-US" dirty="0" smtClean="0">
                <a:latin typeface="Times New Roman" panose="02020603050405020304" pitchFamily="18" charset="0"/>
                <a:cs typeface="Times New Roman" panose="02020603050405020304" pitchFamily="18" charset="0"/>
              </a:rPr>
              <a:t>个集合求交集并统计那</a:t>
            </a:r>
            <a:endParaRPr lang="en-US" altLang="zh-CN" dirty="0" smtClean="0">
              <a:latin typeface="Times New Roman" panose="02020603050405020304" pitchFamily="18" charset="0"/>
              <a:cs typeface="Times New Roman" panose="02020603050405020304" pitchFamily="18" charset="0"/>
            </a:endParaRPr>
          </a:p>
          <a:p>
            <a:pPr marL="0" indent="0">
              <a:lnSpc>
                <a:spcPct val="120000"/>
              </a:lnSpc>
              <a:buNone/>
            </a:pPr>
            <a:r>
              <a:rPr lang="zh-CN" altLang="en-US" dirty="0" smtClean="0">
                <a:latin typeface="Times New Roman" panose="02020603050405020304" pitchFamily="18" charset="0"/>
                <a:cs typeface="Times New Roman" panose="02020603050405020304" pitchFamily="18" charset="0"/>
              </a:rPr>
              <a:t>   一项中会被统计     </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次，在</a:t>
            </a:r>
            <a:r>
              <a:rPr lang="en-US" altLang="zh-CN" dirty="0" smtClean="0">
                <a:latin typeface="Times New Roman" panose="02020603050405020304" pitchFamily="18" charset="0"/>
                <a:cs typeface="Times New Roman" panose="02020603050405020304" pitchFamily="18" charset="0"/>
              </a:rPr>
              <a:t>k+1</a:t>
            </a:r>
            <a:r>
              <a:rPr lang="zh-CN" altLang="en-US" dirty="0" smtClean="0">
                <a:latin typeface="Times New Roman" panose="02020603050405020304" pitchFamily="18" charset="0"/>
                <a:cs typeface="Times New Roman" panose="02020603050405020304" pitchFamily="18" charset="0"/>
              </a:rPr>
              <a:t>个集合求交集那一项   </a:t>
            </a:r>
            <a:endParaRPr lang="en-US" altLang="zh-CN" dirty="0" smtClean="0">
              <a:latin typeface="Times New Roman" panose="02020603050405020304" pitchFamily="18" charset="0"/>
              <a:cs typeface="Times New Roman" panose="02020603050405020304" pitchFamily="18" charset="0"/>
            </a:endParaRPr>
          </a:p>
          <a:p>
            <a:pPr marL="0" indent="0">
              <a:lnSpc>
                <a:spcPct val="120000"/>
              </a:lnSpc>
              <a:buNone/>
            </a:pP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将不会被统计。</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所以那些在</a:t>
            </a:r>
            <a:r>
              <a:rPr lang="en-US" altLang="zh-CN" dirty="0" smtClean="0">
                <a:latin typeface="Times New Roman" panose="02020603050405020304" pitchFamily="18" charset="0"/>
                <a:cs typeface="Times New Roman" panose="02020603050405020304" pitchFamily="18" charset="0"/>
              </a:rPr>
              <a:t>k</a:t>
            </a:r>
            <a:r>
              <a:rPr lang="zh-CN" altLang="en-US" dirty="0" smtClean="0">
                <a:latin typeface="Times New Roman" panose="02020603050405020304" pitchFamily="18" charset="0"/>
                <a:cs typeface="Times New Roman" panose="02020603050405020304" pitchFamily="18" charset="0"/>
              </a:rPr>
              <a:t>个集合中出现的元素总的被统计次数为：</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58708988"/>
              </p:ext>
            </p:extLst>
          </p:nvPr>
        </p:nvGraphicFramePr>
        <p:xfrm>
          <a:off x="1547664" y="2420888"/>
          <a:ext cx="5040312" cy="573088"/>
        </p:xfrm>
        <a:graphic>
          <a:graphicData uri="http://schemas.openxmlformats.org/presentationml/2006/ole">
            <mc:AlternateContent xmlns:mc="http://schemas.openxmlformats.org/markup-compatibility/2006">
              <mc:Choice xmlns:v="urn:schemas-microsoft-com:vml" Requires="v">
                <p:oleObj spid="_x0000_s79874" name="Equation" r:id="rId3" imgW="2235200" imgH="254000" progId="Equation.DSMT4">
                  <p:embed/>
                </p:oleObj>
              </mc:Choice>
              <mc:Fallback>
                <p:oleObj name="Equation" r:id="rId3" imgW="2235200" imgH="254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420888"/>
                        <a:ext cx="5040312"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772225280"/>
              </p:ext>
            </p:extLst>
          </p:nvPr>
        </p:nvGraphicFramePr>
        <p:xfrm>
          <a:off x="827584" y="3501008"/>
          <a:ext cx="5689600" cy="534987"/>
        </p:xfrm>
        <a:graphic>
          <a:graphicData uri="http://schemas.openxmlformats.org/presentationml/2006/ole">
            <mc:AlternateContent xmlns:mc="http://schemas.openxmlformats.org/markup-compatibility/2006">
              <mc:Choice xmlns:v="urn:schemas-microsoft-com:vml" Requires="v">
                <p:oleObj spid="_x0000_s79875" name="Equation" r:id="rId5" imgW="2692080" imgH="253800" progId="Equation.DSMT4">
                  <p:embed/>
                </p:oleObj>
              </mc:Choice>
              <mc:Fallback>
                <p:oleObj name="Equation" r:id="rId5" imgW="2692080" imgH="253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3501008"/>
                        <a:ext cx="5689600"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134613681"/>
              </p:ext>
            </p:extLst>
          </p:nvPr>
        </p:nvGraphicFramePr>
        <p:xfrm>
          <a:off x="8244408" y="3501008"/>
          <a:ext cx="432048" cy="513057"/>
        </p:xfrm>
        <a:graphic>
          <a:graphicData uri="http://schemas.openxmlformats.org/presentationml/2006/ole">
            <mc:AlternateContent xmlns:mc="http://schemas.openxmlformats.org/markup-compatibility/2006">
              <mc:Choice xmlns:v="urn:schemas-microsoft-com:vml" Requires="v">
                <p:oleObj spid="_x0000_s79876" name="Equation" r:id="rId7" imgW="203040" imgH="241200" progId="Equation.DSMT4">
                  <p:embed/>
                </p:oleObj>
              </mc:Choice>
              <mc:Fallback>
                <p:oleObj name="Equation" r:id="rId7" imgW="203040" imgH="241200" progId="Equation.DSMT4">
                  <p:embed/>
                  <p:pic>
                    <p:nvPicPr>
                      <p:cNvPr id="0" name=""/>
                      <p:cNvPicPr/>
                      <p:nvPr/>
                    </p:nvPicPr>
                    <p:blipFill>
                      <a:blip r:embed="rId8"/>
                      <a:stretch>
                        <a:fillRect/>
                      </a:stretch>
                    </p:blipFill>
                    <p:spPr>
                      <a:xfrm>
                        <a:off x="8244408" y="3501008"/>
                        <a:ext cx="432048" cy="513057"/>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890037314"/>
              </p:ext>
            </p:extLst>
          </p:nvPr>
        </p:nvGraphicFramePr>
        <p:xfrm>
          <a:off x="3131840" y="4581128"/>
          <a:ext cx="890587" cy="514350"/>
        </p:xfrm>
        <a:graphic>
          <a:graphicData uri="http://schemas.openxmlformats.org/presentationml/2006/ole">
            <mc:AlternateContent xmlns:mc="http://schemas.openxmlformats.org/markup-compatibility/2006">
              <mc:Choice xmlns:v="urn:schemas-microsoft-com:vml" Requires="v">
                <p:oleObj spid="_x0000_s79877" name="Equation" r:id="rId9" imgW="419040" imgH="241200" progId="Equation.DSMT4">
                  <p:embed/>
                </p:oleObj>
              </mc:Choice>
              <mc:Fallback>
                <p:oleObj name="Equation" r:id="rId9" imgW="419040" imgH="241200" progId="Equation.DSMT4">
                  <p:embed/>
                  <p:pic>
                    <p:nvPicPr>
                      <p:cNvPr id="0" name=""/>
                      <p:cNvPicPr>
                        <a:picLocks noChangeAspect="1" noChangeArrowheads="1"/>
                      </p:cNvPicPr>
                      <p:nvPr/>
                    </p:nvPicPr>
                    <p:blipFill>
                      <a:blip r:embed="rId10"/>
                      <a:srcRect/>
                      <a:stretch>
                        <a:fillRect/>
                      </a:stretch>
                    </p:blipFill>
                    <p:spPr bwMode="auto">
                      <a:xfrm>
                        <a:off x="3131840" y="4581128"/>
                        <a:ext cx="8905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176140573"/>
              </p:ext>
            </p:extLst>
          </p:nvPr>
        </p:nvGraphicFramePr>
        <p:xfrm>
          <a:off x="8215476" y="2420888"/>
          <a:ext cx="928524" cy="504056"/>
        </p:xfrm>
        <a:graphic>
          <a:graphicData uri="http://schemas.openxmlformats.org/presentationml/2006/ole">
            <mc:AlternateContent xmlns:mc="http://schemas.openxmlformats.org/markup-compatibility/2006">
              <mc:Choice xmlns:v="urn:schemas-microsoft-com:vml" Requires="v">
                <p:oleObj spid="_x0000_s79878" name="Equation" r:id="rId11" imgW="444240" imgH="241200" progId="Equation.DSMT4">
                  <p:embed/>
                </p:oleObj>
              </mc:Choice>
              <mc:Fallback>
                <p:oleObj name="Equation" r:id="rId11" imgW="444240" imgH="241200" progId="Equation.DSMT4">
                  <p:embed/>
                  <p:pic>
                    <p:nvPicPr>
                      <p:cNvPr id="0" name=""/>
                      <p:cNvPicPr/>
                      <p:nvPr/>
                    </p:nvPicPr>
                    <p:blipFill>
                      <a:blip r:embed="rId12"/>
                      <a:stretch>
                        <a:fillRect/>
                      </a:stretch>
                    </p:blipFill>
                    <p:spPr>
                      <a:xfrm>
                        <a:off x="8215476" y="2420888"/>
                        <a:ext cx="928524" cy="504056"/>
                      </a:xfrm>
                      <a:prstGeom prst="rect">
                        <a:avLst/>
                      </a:prstGeom>
                    </p:spPr>
                  </p:pic>
                </p:oleObj>
              </mc:Fallback>
            </mc:AlternateContent>
          </a:graphicData>
        </a:graphic>
      </p:graphicFrame>
    </p:spTree>
    <p:extLst>
      <p:ext uri="{BB962C8B-B14F-4D97-AF65-F5344CB8AC3E}">
        <p14:creationId xmlns:p14="http://schemas.microsoft.com/office/powerpoint/2010/main" val="70931988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证明</a:t>
            </a:r>
            <a:endParaRPr lang="zh-CN" altLang="en-US" dirty="0"/>
          </a:p>
        </p:txBody>
      </p:sp>
      <p:sp>
        <p:nvSpPr>
          <p:cNvPr id="3" name="内容占位符 2"/>
          <p:cNvSpPr>
            <a:spLocks noGrp="1"/>
          </p:cNvSpPr>
          <p:nvPr>
            <p:ph idx="1"/>
          </p:nvPr>
        </p:nvSpPr>
        <p:spPr/>
        <p:txBody>
          <a:bodyPr/>
          <a:lstStyle/>
          <a:p>
            <a:pPr>
              <a:lnSpc>
                <a:spcPct val="120000"/>
              </a:lnSpc>
            </a:pPr>
            <a:endParaRPr lang="en-US" altLang="zh-CN" dirty="0" smtClean="0"/>
          </a:p>
          <a:p>
            <a:pPr>
              <a:lnSpc>
                <a:spcPct val="120000"/>
              </a:lnSpc>
            </a:pPr>
            <a:r>
              <a:rPr lang="zh-CN" altLang="en-US" dirty="0" smtClean="0"/>
              <a:t>根据二项式定理，有</a:t>
            </a:r>
            <a:endParaRPr lang="en-US" altLang="zh-CN" dirty="0" smtClean="0"/>
          </a:p>
          <a:p>
            <a:pPr>
              <a:lnSpc>
                <a:spcPct val="120000"/>
              </a:lnSpc>
            </a:pPr>
            <a:endParaRPr lang="en-US" altLang="zh-CN" dirty="0"/>
          </a:p>
          <a:p>
            <a:pPr>
              <a:lnSpc>
                <a:spcPct val="120000"/>
              </a:lnSpc>
            </a:pPr>
            <a:endParaRPr lang="en-US" altLang="zh-CN" dirty="0" smtClean="0"/>
          </a:p>
          <a:p>
            <a:pPr>
              <a:lnSpc>
                <a:spcPct val="120000"/>
              </a:lnSpc>
            </a:pPr>
            <a:endParaRPr lang="en-US" altLang="zh-CN" dirty="0"/>
          </a:p>
          <a:p>
            <a:pPr>
              <a:lnSpc>
                <a:spcPct val="120000"/>
              </a:lnSpc>
            </a:pPr>
            <a:r>
              <a:rPr lang="en-US" altLang="zh-CN" dirty="0" smtClean="0"/>
              <a:t> </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558862939"/>
              </p:ext>
            </p:extLst>
          </p:nvPr>
        </p:nvGraphicFramePr>
        <p:xfrm>
          <a:off x="2555776" y="1916832"/>
          <a:ext cx="4176464" cy="642533"/>
        </p:xfrm>
        <a:graphic>
          <a:graphicData uri="http://schemas.openxmlformats.org/presentationml/2006/ole">
            <mc:AlternateContent xmlns:mc="http://schemas.openxmlformats.org/markup-compatibility/2006">
              <mc:Choice xmlns:v="urn:schemas-microsoft-com:vml" Requires="v">
                <p:oleObj spid="_x0000_s80898" name="Equation" r:id="rId3" imgW="1815840" imgH="279360" progId="Equation.DSMT4">
                  <p:embed/>
                </p:oleObj>
              </mc:Choice>
              <mc:Fallback>
                <p:oleObj name="Equation" r:id="rId3" imgW="1815840" imgH="279360" progId="Equation.DSMT4">
                  <p:embed/>
                  <p:pic>
                    <p:nvPicPr>
                      <p:cNvPr id="0" name=""/>
                      <p:cNvPicPr/>
                      <p:nvPr/>
                    </p:nvPicPr>
                    <p:blipFill>
                      <a:blip r:embed="rId4"/>
                      <a:stretch>
                        <a:fillRect/>
                      </a:stretch>
                    </p:blipFill>
                    <p:spPr>
                      <a:xfrm>
                        <a:off x="2555776" y="1916832"/>
                        <a:ext cx="4176464" cy="64253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459255867"/>
              </p:ext>
            </p:extLst>
          </p:nvPr>
        </p:nvGraphicFramePr>
        <p:xfrm>
          <a:off x="1259631" y="3212976"/>
          <a:ext cx="6912769" cy="1436419"/>
        </p:xfrm>
        <a:graphic>
          <a:graphicData uri="http://schemas.openxmlformats.org/presentationml/2006/ole">
            <mc:AlternateContent xmlns:mc="http://schemas.openxmlformats.org/markup-compatibility/2006">
              <mc:Choice xmlns:v="urn:schemas-microsoft-com:vml" Requires="v">
                <p:oleObj spid="_x0000_s80899" name="Equation" r:id="rId5" imgW="2933640" imgH="609480" progId="Equation.DSMT4">
                  <p:embed/>
                </p:oleObj>
              </mc:Choice>
              <mc:Fallback>
                <p:oleObj name="Equation" r:id="rId5" imgW="2933640" imgH="609480" progId="Equation.DSMT4">
                  <p:embed/>
                  <p:pic>
                    <p:nvPicPr>
                      <p:cNvPr id="0" name=""/>
                      <p:cNvPicPr/>
                      <p:nvPr/>
                    </p:nvPicPr>
                    <p:blipFill>
                      <a:blip r:embed="rId6"/>
                      <a:stretch>
                        <a:fillRect/>
                      </a:stretch>
                    </p:blipFill>
                    <p:spPr>
                      <a:xfrm>
                        <a:off x="1259631" y="3212976"/>
                        <a:ext cx="6912769" cy="1436419"/>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930115056"/>
              </p:ext>
            </p:extLst>
          </p:nvPr>
        </p:nvGraphicFramePr>
        <p:xfrm>
          <a:off x="971600" y="4884738"/>
          <a:ext cx="5832475" cy="1973262"/>
        </p:xfrm>
        <a:graphic>
          <a:graphicData uri="http://schemas.openxmlformats.org/presentationml/2006/ole">
            <mc:AlternateContent xmlns:mc="http://schemas.openxmlformats.org/markup-compatibility/2006">
              <mc:Choice xmlns:v="urn:schemas-microsoft-com:vml" Requires="v">
                <p:oleObj spid="_x0000_s80900" name="Equation" r:id="rId7" imgW="2514600" imgH="850680" progId="Equation.DSMT4">
                  <p:embed/>
                </p:oleObj>
              </mc:Choice>
              <mc:Fallback>
                <p:oleObj name="Equation" r:id="rId7" imgW="2514600" imgH="850680" progId="Equation.DSMT4">
                  <p:embed/>
                  <p:pic>
                    <p:nvPicPr>
                      <p:cNvPr id="0" name=""/>
                      <p:cNvPicPr/>
                      <p:nvPr/>
                    </p:nvPicPr>
                    <p:blipFill>
                      <a:blip r:embed="rId8"/>
                      <a:stretch>
                        <a:fillRect/>
                      </a:stretch>
                    </p:blipFill>
                    <p:spPr>
                      <a:xfrm>
                        <a:off x="971600" y="4884738"/>
                        <a:ext cx="5832475" cy="1973262"/>
                      </a:xfrm>
                      <a:prstGeom prst="rect">
                        <a:avLst/>
                      </a:prstGeom>
                    </p:spPr>
                  </p:pic>
                </p:oleObj>
              </mc:Fallback>
            </mc:AlternateContent>
          </a:graphicData>
        </a:graphic>
      </p:graphicFrame>
    </p:spTree>
    <p:extLst>
      <p:ext uri="{BB962C8B-B14F-4D97-AF65-F5344CB8AC3E}">
        <p14:creationId xmlns:p14="http://schemas.microsoft.com/office/powerpoint/2010/main" val="293356697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证明</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即在</a:t>
            </a:r>
            <a:r>
              <a:rPr lang="en-US" altLang="zh-CN" dirty="0" smtClean="0"/>
              <a:t>k</a:t>
            </a:r>
            <a:r>
              <a:rPr lang="zh-CN" altLang="en-US" dirty="0" smtClean="0"/>
              <a:t>个集合中出现的元素如果按照容斥原理的公式计算，那么也只会被统计一次。</a:t>
            </a:r>
            <a:endParaRPr lang="zh-CN" altLang="en-US" dirty="0"/>
          </a:p>
        </p:txBody>
      </p:sp>
    </p:spTree>
    <p:extLst>
      <p:ext uri="{BB962C8B-B14F-4D97-AF65-F5344CB8AC3E}">
        <p14:creationId xmlns:p14="http://schemas.microsoft.com/office/powerpoint/2010/main" val="93398438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容斥原理与计算支撑的关系</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假设</a:t>
            </a:r>
            <a:r>
              <a:rPr lang="en-US" altLang="zh-CN" dirty="0" smtClean="0"/>
              <a:t>X</a:t>
            </a:r>
            <a:r>
              <a:rPr lang="zh-CN" altLang="en-US" dirty="0" smtClean="0"/>
              <a:t>是一个</a:t>
            </a:r>
            <a:r>
              <a:rPr lang="en-US" altLang="zh-CN" dirty="0" smtClean="0"/>
              <a:t>k-</a:t>
            </a:r>
            <a:r>
              <a:rPr lang="zh-CN" altLang="en-US" dirty="0" smtClean="0"/>
              <a:t>项集                           ，</a:t>
            </a:r>
            <a:r>
              <a:rPr lang="en-US" altLang="zh-CN" dirty="0" smtClean="0"/>
              <a:t>Y</a:t>
            </a:r>
            <a:r>
              <a:rPr lang="zh-CN" altLang="en-US" dirty="0" smtClean="0"/>
              <a:t>是</a:t>
            </a:r>
            <a:r>
              <a:rPr lang="en-US" altLang="zh-CN" dirty="0"/>
              <a:t>X</a:t>
            </a:r>
            <a:r>
              <a:rPr lang="zh-CN" altLang="en-US" dirty="0"/>
              <a:t>的前</a:t>
            </a:r>
            <a:r>
              <a:rPr lang="en-US" altLang="zh-CN" dirty="0"/>
              <a:t>n</a:t>
            </a:r>
            <a:r>
              <a:rPr lang="zh-CN" altLang="en-US" dirty="0" smtClean="0"/>
              <a:t>项组成的</a:t>
            </a:r>
            <a:r>
              <a:rPr lang="en-US" altLang="zh-CN" dirty="0" smtClean="0"/>
              <a:t>n-</a:t>
            </a:r>
            <a:r>
              <a:rPr lang="zh-CN" altLang="en-US" dirty="0" smtClean="0"/>
              <a:t>项集</a:t>
            </a:r>
            <a:r>
              <a:rPr lang="en-US" altLang="zh-CN" dirty="0" smtClean="0"/>
              <a:t>(n</a:t>
            </a:r>
            <a:r>
              <a:rPr lang="zh-CN" altLang="en-US" dirty="0" smtClean="0"/>
              <a:t>小于等于</a:t>
            </a:r>
            <a:r>
              <a:rPr lang="en-US" altLang="zh-CN" dirty="0" smtClean="0"/>
              <a:t>k)</a:t>
            </a:r>
            <a:r>
              <a:rPr lang="zh-CN" altLang="en-US" dirty="0" smtClean="0"/>
              <a:t> ，</a:t>
            </a:r>
            <a:r>
              <a:rPr lang="en-US" altLang="zh-CN" dirty="0" smtClean="0"/>
              <a:t>Z</a:t>
            </a:r>
            <a:r>
              <a:rPr lang="zh-CN" altLang="en-US" dirty="0" smtClean="0"/>
              <a:t>是</a:t>
            </a:r>
            <a:r>
              <a:rPr lang="en-US" altLang="zh-CN" dirty="0" smtClean="0"/>
              <a:t>X</a:t>
            </a:r>
            <a:r>
              <a:rPr lang="zh-CN" altLang="en-US" dirty="0" smtClean="0"/>
              <a:t>中剩余的</a:t>
            </a:r>
            <a:r>
              <a:rPr lang="en-US" altLang="zh-CN" dirty="0" smtClean="0"/>
              <a:t>k-n</a:t>
            </a:r>
            <a:r>
              <a:rPr lang="zh-CN" altLang="en-US" dirty="0" smtClean="0"/>
              <a:t>项组成的项集。那么会有下图</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2990362135"/>
              </p:ext>
            </p:extLst>
          </p:nvPr>
        </p:nvGraphicFramePr>
        <p:xfrm>
          <a:off x="3707904" y="1988840"/>
          <a:ext cx="2192337" cy="503237"/>
        </p:xfrm>
        <a:graphic>
          <a:graphicData uri="http://schemas.openxmlformats.org/presentationml/2006/ole">
            <mc:AlternateContent xmlns:mc="http://schemas.openxmlformats.org/markup-compatibility/2006">
              <mc:Choice xmlns:v="urn:schemas-microsoft-com:vml" Requires="v">
                <p:oleObj spid="_x0000_s81922" name="Equation" r:id="rId3" imgW="1104840" imgH="253800" progId="Equation.DSMT4">
                  <p:embed/>
                </p:oleObj>
              </mc:Choice>
              <mc:Fallback>
                <p:oleObj name="Equation" r:id="rId3" imgW="1104840" imgH="253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988840"/>
                        <a:ext cx="2192337"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椭圆 6"/>
          <p:cNvSpPr/>
          <p:nvPr/>
        </p:nvSpPr>
        <p:spPr>
          <a:xfrm>
            <a:off x="1691680" y="3429000"/>
            <a:ext cx="5544616" cy="3429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a:off x="4461306" y="5231916"/>
            <a:ext cx="648072" cy="6840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椭圆 8"/>
          <p:cNvSpPr/>
          <p:nvPr/>
        </p:nvSpPr>
        <p:spPr>
          <a:xfrm>
            <a:off x="2564160" y="4661520"/>
            <a:ext cx="648072" cy="6840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2716560" y="4813920"/>
            <a:ext cx="648072" cy="6840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4425020" y="4176773"/>
            <a:ext cx="648072" cy="6840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3021360" y="5118720"/>
            <a:ext cx="648072" cy="6840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63761161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容斥原理与计算支撑的关系</a:t>
            </a:r>
          </a:p>
        </p:txBody>
      </p:sp>
      <p:sp>
        <p:nvSpPr>
          <p:cNvPr id="3" name="内容占位符 2"/>
          <p:cNvSpPr>
            <a:spLocks noGrp="1"/>
          </p:cNvSpPr>
          <p:nvPr>
            <p:ph idx="1"/>
          </p:nvPr>
        </p:nvSpPr>
        <p:spPr/>
        <p:txBody>
          <a:bodyPr/>
          <a:lstStyle/>
          <a:p>
            <a:pPr>
              <a:lnSpc>
                <a:spcPct val="120000"/>
              </a:lnSpc>
            </a:pPr>
            <a:r>
              <a:rPr lang="zh-CN" altLang="en-US" dirty="0" smtClean="0"/>
              <a:t>在上面的图中，蓝色的大圆表示的是</a:t>
            </a:r>
            <a:r>
              <a:rPr lang="en-US" altLang="zh-CN" dirty="0" smtClean="0"/>
              <a:t>t(Y)</a:t>
            </a:r>
            <a:r>
              <a:rPr lang="zh-CN" altLang="en-US" dirty="0" smtClean="0"/>
              <a:t>，即同时包含                   的事务构成的集合，这些事务中同时还可能包含                         </a:t>
            </a:r>
            <a:r>
              <a:rPr lang="zh-CN" altLang="en-US" dirty="0"/>
              <a:t>中</a:t>
            </a:r>
            <a:r>
              <a:rPr lang="zh-CN" altLang="en-US" dirty="0" smtClean="0"/>
              <a:t>的一项或多项，用红色的小圆表示这些事务，每一个小圆表示包含                   之外，还包含                        中的一项的那些事务。</a:t>
            </a:r>
            <a:endParaRPr lang="en-US" altLang="zh-CN" dirty="0" smtClean="0"/>
          </a:p>
          <a:p>
            <a:pPr>
              <a:lnSpc>
                <a:spcPct val="120000"/>
              </a:lnSpc>
            </a:pPr>
            <a:r>
              <a:rPr lang="zh-CN" altLang="en-US" dirty="0" smtClean="0"/>
              <a:t>那么                表示的应该是上面大圆减去小圆的部分，大圆的部分是</a:t>
            </a:r>
            <a:r>
              <a:rPr lang="en-US" altLang="zh-CN" dirty="0" smtClean="0"/>
              <a:t>sup(Y)</a:t>
            </a:r>
            <a:r>
              <a:rPr lang="zh-CN" altLang="en-US" dirty="0" smtClean="0"/>
              <a:t>，即                                    ，其中</a:t>
            </a:r>
            <a:r>
              <a:rPr lang="en-US" altLang="zh-CN" dirty="0" smtClean="0"/>
              <a:t>?</a:t>
            </a:r>
            <a:r>
              <a:rPr lang="zh-CN" altLang="en-US" dirty="0" smtClean="0"/>
              <a:t>表示的小圆部分。</a:t>
            </a:r>
            <a:endParaRPr lang="en-US" altLang="zh-CN" dirty="0" smtClean="0"/>
          </a:p>
        </p:txBody>
      </p:sp>
      <p:graphicFrame>
        <p:nvGraphicFramePr>
          <p:cNvPr id="4" name="对象 3"/>
          <p:cNvGraphicFramePr>
            <a:graphicFrameLocks noChangeAspect="1"/>
          </p:cNvGraphicFramePr>
          <p:nvPr>
            <p:extLst>
              <p:ext uri="{D42A27DB-BD31-4B8C-83A1-F6EECF244321}">
                <p14:modId xmlns:p14="http://schemas.microsoft.com/office/powerpoint/2010/main" val="4191943318"/>
              </p:ext>
            </p:extLst>
          </p:nvPr>
        </p:nvGraphicFramePr>
        <p:xfrm>
          <a:off x="1187624" y="2420888"/>
          <a:ext cx="1483969" cy="504056"/>
        </p:xfrm>
        <a:graphic>
          <a:graphicData uri="http://schemas.openxmlformats.org/presentationml/2006/ole">
            <mc:AlternateContent xmlns:mc="http://schemas.openxmlformats.org/markup-compatibility/2006">
              <mc:Choice xmlns:v="urn:schemas-microsoft-com:vml" Requires="v">
                <p:oleObj spid="_x0000_s82946" name="Equation" r:id="rId3" imgW="672840" imgH="228600" progId="Equation.DSMT4">
                  <p:embed/>
                </p:oleObj>
              </mc:Choice>
              <mc:Fallback>
                <p:oleObj name="Equation" r:id="rId3" imgW="672840" imgH="228600" progId="Equation.DSMT4">
                  <p:embed/>
                  <p:pic>
                    <p:nvPicPr>
                      <p:cNvPr id="0" name=""/>
                      <p:cNvPicPr>
                        <a:picLocks noChangeAspect="1" noChangeArrowheads="1"/>
                      </p:cNvPicPr>
                      <p:nvPr/>
                    </p:nvPicPr>
                    <p:blipFill>
                      <a:blip r:embed="rId4"/>
                      <a:srcRect/>
                      <a:stretch>
                        <a:fillRect/>
                      </a:stretch>
                    </p:blipFill>
                    <p:spPr bwMode="auto">
                      <a:xfrm>
                        <a:off x="1187624" y="2420888"/>
                        <a:ext cx="1483969" cy="504056"/>
                      </a:xfrm>
                      <a:prstGeom prst="rect">
                        <a:avLst/>
                      </a:prstGeom>
                      <a:noFill/>
                      <a:ln>
                        <a:noFill/>
                      </a:ln>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863624423"/>
              </p:ext>
            </p:extLst>
          </p:nvPr>
        </p:nvGraphicFramePr>
        <p:xfrm>
          <a:off x="2195736" y="2924944"/>
          <a:ext cx="1960563" cy="503238"/>
        </p:xfrm>
        <a:graphic>
          <a:graphicData uri="http://schemas.openxmlformats.org/presentationml/2006/ole">
            <mc:AlternateContent xmlns:mc="http://schemas.openxmlformats.org/markup-compatibility/2006">
              <mc:Choice xmlns:v="urn:schemas-microsoft-com:vml" Requires="v">
                <p:oleObj spid="_x0000_s82947" name="Equation" r:id="rId5" imgW="888840" imgH="228600" progId="Equation.DSMT4">
                  <p:embed/>
                </p:oleObj>
              </mc:Choice>
              <mc:Fallback>
                <p:oleObj name="Equation" r:id="rId5" imgW="888840" imgH="228600" progId="Equation.DSMT4">
                  <p:embed/>
                  <p:pic>
                    <p:nvPicPr>
                      <p:cNvPr id="0" name=""/>
                      <p:cNvPicPr>
                        <a:picLocks noChangeAspect="1" noChangeArrowheads="1"/>
                      </p:cNvPicPr>
                      <p:nvPr/>
                    </p:nvPicPr>
                    <p:blipFill>
                      <a:blip r:embed="rId6"/>
                      <a:srcRect/>
                      <a:stretch>
                        <a:fillRect/>
                      </a:stretch>
                    </p:blipFill>
                    <p:spPr bwMode="auto">
                      <a:xfrm>
                        <a:off x="2195736" y="2924944"/>
                        <a:ext cx="19605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841977458"/>
              </p:ext>
            </p:extLst>
          </p:nvPr>
        </p:nvGraphicFramePr>
        <p:xfrm>
          <a:off x="6516216" y="3429000"/>
          <a:ext cx="1484313" cy="503237"/>
        </p:xfrm>
        <a:graphic>
          <a:graphicData uri="http://schemas.openxmlformats.org/presentationml/2006/ole">
            <mc:AlternateContent xmlns:mc="http://schemas.openxmlformats.org/markup-compatibility/2006">
              <mc:Choice xmlns:v="urn:schemas-microsoft-com:vml" Requires="v">
                <p:oleObj spid="_x0000_s82948" name="Equation" r:id="rId7" imgW="672840" imgH="228600" progId="Equation.DSMT4">
                  <p:embed/>
                </p:oleObj>
              </mc:Choice>
              <mc:Fallback>
                <p:oleObj name="Equation" r:id="rId7" imgW="67284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6216" y="3429000"/>
                        <a:ext cx="14843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516889827"/>
              </p:ext>
            </p:extLst>
          </p:nvPr>
        </p:nvGraphicFramePr>
        <p:xfrm>
          <a:off x="2483768" y="3861048"/>
          <a:ext cx="1960562" cy="503238"/>
        </p:xfrm>
        <a:graphic>
          <a:graphicData uri="http://schemas.openxmlformats.org/presentationml/2006/ole">
            <mc:AlternateContent xmlns:mc="http://schemas.openxmlformats.org/markup-compatibility/2006">
              <mc:Choice xmlns:v="urn:schemas-microsoft-com:vml" Requires="v">
                <p:oleObj spid="_x0000_s82949" name="Equation" r:id="rId9" imgW="888840" imgH="228600" progId="Equation.DSMT4">
                  <p:embed/>
                </p:oleObj>
              </mc:Choice>
              <mc:Fallback>
                <p:oleObj name="Equation" r:id="rId9" imgW="88884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3768" y="3861048"/>
                        <a:ext cx="196056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446556854"/>
              </p:ext>
            </p:extLst>
          </p:nvPr>
        </p:nvGraphicFramePr>
        <p:xfrm>
          <a:off x="1475656" y="4437112"/>
          <a:ext cx="1239837" cy="581025"/>
        </p:xfrm>
        <a:graphic>
          <a:graphicData uri="http://schemas.openxmlformats.org/presentationml/2006/ole">
            <mc:AlternateContent xmlns:mc="http://schemas.openxmlformats.org/markup-compatibility/2006">
              <mc:Choice xmlns:v="urn:schemas-microsoft-com:vml" Requires="v">
                <p:oleObj spid="_x0000_s82950" name="Equation" r:id="rId11" imgW="596880" imgH="279360" progId="Equation.DSMT4">
                  <p:embed/>
                </p:oleObj>
              </mc:Choice>
              <mc:Fallback>
                <p:oleObj name="Equation" r:id="rId11" imgW="596880" imgH="279360" progId="Equation.DSMT4">
                  <p:embed/>
                  <p:pic>
                    <p:nvPicPr>
                      <p:cNvPr id="0" name=""/>
                      <p:cNvPicPr>
                        <a:picLocks noChangeAspect="1" noChangeArrowheads="1"/>
                      </p:cNvPicPr>
                      <p:nvPr/>
                    </p:nvPicPr>
                    <p:blipFill>
                      <a:blip r:embed="rId12"/>
                      <a:srcRect/>
                      <a:stretch>
                        <a:fillRect/>
                      </a:stretch>
                    </p:blipFill>
                    <p:spPr bwMode="auto">
                      <a:xfrm>
                        <a:off x="1475656" y="4437112"/>
                        <a:ext cx="12398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506252076"/>
              </p:ext>
            </p:extLst>
          </p:nvPr>
        </p:nvGraphicFramePr>
        <p:xfrm>
          <a:off x="4499992" y="4941168"/>
          <a:ext cx="2874963" cy="581025"/>
        </p:xfrm>
        <a:graphic>
          <a:graphicData uri="http://schemas.openxmlformats.org/presentationml/2006/ole">
            <mc:AlternateContent xmlns:mc="http://schemas.openxmlformats.org/markup-compatibility/2006">
              <mc:Choice xmlns:v="urn:schemas-microsoft-com:vml" Requires="v">
                <p:oleObj spid="_x0000_s82951" name="Equation" r:id="rId13" imgW="1384200" imgH="279360" progId="Equation.DSMT4">
                  <p:embed/>
                </p:oleObj>
              </mc:Choice>
              <mc:Fallback>
                <p:oleObj name="Equation" r:id="rId13" imgW="1384200" imgH="279360" progId="Equation.DSMT4">
                  <p:embed/>
                  <p:pic>
                    <p:nvPicPr>
                      <p:cNvPr id="0" name=""/>
                      <p:cNvPicPr>
                        <a:picLocks noChangeAspect="1" noChangeArrowheads="1"/>
                      </p:cNvPicPr>
                      <p:nvPr/>
                    </p:nvPicPr>
                    <p:blipFill>
                      <a:blip r:embed="rId14"/>
                      <a:srcRect/>
                      <a:stretch>
                        <a:fillRect/>
                      </a:stretch>
                    </p:blipFill>
                    <p:spPr bwMode="auto">
                      <a:xfrm>
                        <a:off x="4499992" y="4941168"/>
                        <a:ext cx="28749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0977739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小圆部分是什么</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每一个小圆代表了一个项集的事务标识符集，这些项集每一个都包含                  和                       中的部分项，所以它们都是</a:t>
            </a:r>
            <a:r>
              <a:rPr lang="en-US" altLang="zh-CN" dirty="0" smtClean="0"/>
              <a:t>Y</a:t>
            </a:r>
            <a:r>
              <a:rPr lang="zh-CN" altLang="en-US" dirty="0" smtClean="0"/>
              <a:t>的超集，并且是</a:t>
            </a:r>
            <a:r>
              <a:rPr lang="en-US" altLang="zh-CN" dirty="0" smtClean="0"/>
              <a:t>X</a:t>
            </a:r>
            <a:r>
              <a:rPr lang="zh-CN" altLang="en-US" dirty="0" smtClean="0"/>
              <a:t>的子集，以</a:t>
            </a:r>
            <a:r>
              <a:rPr lang="en-US" altLang="zh-CN" dirty="0" smtClean="0"/>
              <a:t>W</a:t>
            </a:r>
            <a:r>
              <a:rPr lang="zh-CN" altLang="en-US" dirty="0" smtClean="0"/>
              <a:t>表示，那么这些集合中包含的元素的数量</a:t>
            </a:r>
            <a:r>
              <a:rPr lang="en-US" altLang="zh-CN" dirty="0" smtClean="0"/>
              <a:t>(</a:t>
            </a:r>
            <a:r>
              <a:rPr lang="zh-CN" altLang="en-US" dirty="0" smtClean="0"/>
              <a:t>即支撑之和</a:t>
            </a:r>
            <a:r>
              <a:rPr lang="en-US" altLang="zh-CN" dirty="0" smtClean="0"/>
              <a:t>)</a:t>
            </a:r>
            <a:r>
              <a:rPr lang="zh-CN" altLang="en-US" dirty="0" smtClean="0"/>
              <a:t>可以通过容斥原理进行计算。为</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227062751"/>
              </p:ext>
            </p:extLst>
          </p:nvPr>
        </p:nvGraphicFramePr>
        <p:xfrm>
          <a:off x="3131840" y="2420888"/>
          <a:ext cx="1484313" cy="503237"/>
        </p:xfrm>
        <a:graphic>
          <a:graphicData uri="http://schemas.openxmlformats.org/presentationml/2006/ole">
            <mc:AlternateContent xmlns:mc="http://schemas.openxmlformats.org/markup-compatibility/2006">
              <mc:Choice xmlns:v="urn:schemas-microsoft-com:vml" Requires="v">
                <p:oleObj spid="_x0000_s83970" name="Equation" r:id="rId3" imgW="672840" imgH="228600" progId="Equation.DSMT4">
                  <p:embed/>
                </p:oleObj>
              </mc:Choice>
              <mc:Fallback>
                <p:oleObj name="Equation" r:id="rId3" imgW="67284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2420888"/>
                        <a:ext cx="14843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514817740"/>
              </p:ext>
            </p:extLst>
          </p:nvPr>
        </p:nvGraphicFramePr>
        <p:xfrm>
          <a:off x="4932040" y="2421706"/>
          <a:ext cx="1960562" cy="503238"/>
        </p:xfrm>
        <a:graphic>
          <a:graphicData uri="http://schemas.openxmlformats.org/presentationml/2006/ole">
            <mc:AlternateContent xmlns:mc="http://schemas.openxmlformats.org/markup-compatibility/2006">
              <mc:Choice xmlns:v="urn:schemas-microsoft-com:vml" Requires="v">
                <p:oleObj spid="_x0000_s83971" name="Equation" r:id="rId5" imgW="888840" imgH="228600" progId="Equation.DSMT4">
                  <p:embed/>
                </p:oleObj>
              </mc:Choice>
              <mc:Fallback>
                <p:oleObj name="Equation" r:id="rId5" imgW="88884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2421706"/>
                        <a:ext cx="196056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780179266"/>
              </p:ext>
            </p:extLst>
          </p:nvPr>
        </p:nvGraphicFramePr>
        <p:xfrm>
          <a:off x="2987824" y="4724400"/>
          <a:ext cx="3168650" cy="792163"/>
        </p:xfrm>
        <a:graphic>
          <a:graphicData uri="http://schemas.openxmlformats.org/presentationml/2006/ole">
            <mc:AlternateContent xmlns:mc="http://schemas.openxmlformats.org/markup-compatibility/2006">
              <mc:Choice xmlns:v="urn:schemas-microsoft-com:vml" Requires="v">
                <p:oleObj spid="_x0000_s83972" name="Equation" r:id="rId7" imgW="1523880" imgH="380880" progId="Equation.DSMT4">
                  <p:embed/>
                </p:oleObj>
              </mc:Choice>
              <mc:Fallback>
                <p:oleObj name="Equation" r:id="rId7" imgW="1523880" imgH="380880" progId="Equation.DSMT4">
                  <p:embed/>
                  <p:pic>
                    <p:nvPicPr>
                      <p:cNvPr id="0" name=""/>
                      <p:cNvPicPr>
                        <a:picLocks noChangeAspect="1" noChangeArrowheads="1"/>
                      </p:cNvPicPr>
                      <p:nvPr/>
                    </p:nvPicPr>
                    <p:blipFill>
                      <a:blip r:embed="rId8"/>
                      <a:srcRect/>
                      <a:stretch>
                        <a:fillRect/>
                      </a:stretch>
                    </p:blipFill>
                    <p:spPr bwMode="auto">
                      <a:xfrm>
                        <a:off x="2987824" y="4724400"/>
                        <a:ext cx="316865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标注 6"/>
          <p:cNvSpPr/>
          <p:nvPr/>
        </p:nvSpPr>
        <p:spPr>
          <a:xfrm>
            <a:off x="683568" y="5229200"/>
            <a:ext cx="1656184" cy="1440160"/>
          </a:xfrm>
          <a:prstGeom prst="wedgeRectCallout">
            <a:avLst>
              <a:gd name="adj1" fmla="val 111499"/>
              <a:gd name="adj2" fmla="val -33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white"/>
                </a:solidFill>
              </a:rPr>
              <a:t>我们此时要计算那些小圆，所以此处</a:t>
            </a:r>
            <a:r>
              <a:rPr lang="en-US" altLang="zh-CN" dirty="0" smtClean="0">
                <a:solidFill>
                  <a:prstClr val="white"/>
                </a:solidFill>
              </a:rPr>
              <a:t>Y</a:t>
            </a:r>
            <a:r>
              <a:rPr lang="zh-CN" altLang="en-US" dirty="0" smtClean="0">
                <a:solidFill>
                  <a:prstClr val="white"/>
                </a:solidFill>
              </a:rPr>
              <a:t>不能等于</a:t>
            </a:r>
            <a:r>
              <a:rPr lang="en-US" altLang="zh-CN" dirty="0" smtClean="0">
                <a:solidFill>
                  <a:prstClr val="white"/>
                </a:solidFill>
              </a:rPr>
              <a:t>W</a:t>
            </a:r>
            <a:endParaRPr lang="zh-CN" altLang="en-US" dirty="0">
              <a:solidFill>
                <a:prstClr val="white"/>
              </a:solidFill>
            </a:endParaRPr>
          </a:p>
        </p:txBody>
      </p:sp>
    </p:spTree>
    <p:extLst>
      <p:ext uri="{BB962C8B-B14F-4D97-AF65-F5344CB8AC3E}">
        <p14:creationId xmlns:p14="http://schemas.microsoft.com/office/powerpoint/2010/main" val="323729063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容斥原理与计算支撑的关系</a:t>
            </a:r>
          </a:p>
        </p:txBody>
      </p:sp>
      <p:sp>
        <p:nvSpPr>
          <p:cNvPr id="3" name="内容占位符 2"/>
          <p:cNvSpPr>
            <a:spLocks noGrp="1"/>
          </p:cNvSpPr>
          <p:nvPr>
            <p:ph idx="1"/>
          </p:nvPr>
        </p:nvSpPr>
        <p:spPr/>
        <p:txBody>
          <a:bodyPr/>
          <a:lstStyle/>
          <a:p>
            <a:r>
              <a:rPr lang="zh-CN" altLang="en-US" dirty="0" smtClean="0"/>
              <a:t>所以，</a:t>
            </a:r>
            <a:endParaRPr lang="en-US" altLang="zh-CN" dirty="0" smtClean="0"/>
          </a:p>
          <a:p>
            <a:endParaRPr lang="en-US" altLang="zh-CN" dirty="0"/>
          </a:p>
          <a:p>
            <a:endParaRPr lang="en-US" altLang="zh-CN" dirty="0" smtClean="0"/>
          </a:p>
          <a:p>
            <a:endParaRPr lang="en-US" altLang="zh-CN" dirty="0"/>
          </a:p>
          <a:p>
            <a:r>
              <a:rPr lang="zh-CN" altLang="en-US" dirty="0" smtClean="0"/>
              <a:t>由于</a:t>
            </a:r>
            <a:endParaRPr lang="en-US" altLang="zh-CN" dirty="0" smtClean="0"/>
          </a:p>
          <a:p>
            <a:endParaRPr lang="en-US" altLang="zh-CN" dirty="0"/>
          </a:p>
          <a:p>
            <a:endParaRPr lang="en-US" altLang="zh-CN" dirty="0" smtClean="0"/>
          </a:p>
          <a:p>
            <a:r>
              <a:rPr lang="zh-CN" altLang="en-US" dirty="0" smtClean="0"/>
              <a:t>所以可以把</a:t>
            </a:r>
            <a:r>
              <a:rPr lang="en-US" altLang="zh-CN" dirty="0" smtClean="0"/>
              <a:t>sup(Y)</a:t>
            </a:r>
            <a:r>
              <a:rPr lang="zh-CN" altLang="en-US" dirty="0" smtClean="0"/>
              <a:t>放入后面的求和公式中，有</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714362435"/>
              </p:ext>
            </p:extLst>
          </p:nvPr>
        </p:nvGraphicFramePr>
        <p:xfrm>
          <a:off x="1746250" y="2492375"/>
          <a:ext cx="5622925" cy="792163"/>
        </p:xfrm>
        <a:graphic>
          <a:graphicData uri="http://schemas.openxmlformats.org/presentationml/2006/ole">
            <mc:AlternateContent xmlns:mc="http://schemas.openxmlformats.org/markup-compatibility/2006">
              <mc:Choice xmlns:v="urn:schemas-microsoft-com:vml" Requires="v">
                <p:oleObj spid="_x0000_s84994" name="Equation" r:id="rId3" imgW="2705040" imgH="380880" progId="Equation.DSMT4">
                  <p:embed/>
                </p:oleObj>
              </mc:Choice>
              <mc:Fallback>
                <p:oleObj name="Equation" r:id="rId3" imgW="2705040" imgH="380880" progId="Equation.DSMT4">
                  <p:embed/>
                  <p:pic>
                    <p:nvPicPr>
                      <p:cNvPr id="0" name=""/>
                      <p:cNvPicPr>
                        <a:picLocks noChangeAspect="1" noChangeArrowheads="1"/>
                      </p:cNvPicPr>
                      <p:nvPr/>
                    </p:nvPicPr>
                    <p:blipFill>
                      <a:blip r:embed="rId4"/>
                      <a:srcRect/>
                      <a:stretch>
                        <a:fillRect/>
                      </a:stretch>
                    </p:blipFill>
                    <p:spPr bwMode="auto">
                      <a:xfrm>
                        <a:off x="1746250" y="2492375"/>
                        <a:ext cx="562292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标注 5"/>
          <p:cNvSpPr/>
          <p:nvPr/>
        </p:nvSpPr>
        <p:spPr>
          <a:xfrm>
            <a:off x="0" y="3071462"/>
            <a:ext cx="827584" cy="1008112"/>
          </a:xfrm>
          <a:prstGeom prst="wedgeRectCallout">
            <a:avLst>
              <a:gd name="adj1" fmla="val 502495"/>
              <a:gd name="adj2" fmla="val -339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white"/>
                </a:solidFill>
              </a:rPr>
              <a:t>此处没有等号</a:t>
            </a:r>
            <a:endParaRPr lang="zh-CN" altLang="en-US" dirty="0">
              <a:solidFill>
                <a:prstClr val="white"/>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020214780"/>
              </p:ext>
            </p:extLst>
          </p:nvPr>
        </p:nvGraphicFramePr>
        <p:xfrm>
          <a:off x="2411760" y="5877272"/>
          <a:ext cx="4435475" cy="792162"/>
        </p:xfrm>
        <a:graphic>
          <a:graphicData uri="http://schemas.openxmlformats.org/presentationml/2006/ole">
            <mc:AlternateContent xmlns:mc="http://schemas.openxmlformats.org/markup-compatibility/2006">
              <mc:Choice xmlns:v="urn:schemas-microsoft-com:vml" Requires="v">
                <p:oleObj spid="_x0000_s84995" name="Equation" r:id="rId5" imgW="2133360" imgH="380880" progId="Equation.DSMT4">
                  <p:embed/>
                </p:oleObj>
              </mc:Choice>
              <mc:Fallback>
                <p:oleObj name="Equation" r:id="rId5" imgW="2133360" imgH="3808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760" y="5877272"/>
                        <a:ext cx="443547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474092168"/>
              </p:ext>
            </p:extLst>
          </p:nvPr>
        </p:nvGraphicFramePr>
        <p:xfrm>
          <a:off x="2555776" y="4437112"/>
          <a:ext cx="3285987" cy="602431"/>
        </p:xfrm>
        <a:graphic>
          <a:graphicData uri="http://schemas.openxmlformats.org/presentationml/2006/ole">
            <mc:AlternateContent xmlns:mc="http://schemas.openxmlformats.org/markup-compatibility/2006">
              <mc:Choice xmlns:v="urn:schemas-microsoft-com:vml" Requires="v">
                <p:oleObj spid="_x0000_s84996" name="Equation" r:id="rId7" imgW="1523880" imgH="279360" progId="Equation.DSMT4">
                  <p:embed/>
                </p:oleObj>
              </mc:Choice>
              <mc:Fallback>
                <p:oleObj name="Equation" r:id="rId7" imgW="1523880" imgH="279360" progId="Equation.DSMT4">
                  <p:embed/>
                  <p:pic>
                    <p:nvPicPr>
                      <p:cNvPr id="0" name=""/>
                      <p:cNvPicPr/>
                      <p:nvPr/>
                    </p:nvPicPr>
                    <p:blipFill>
                      <a:blip r:embed="rId8"/>
                      <a:stretch>
                        <a:fillRect/>
                      </a:stretch>
                    </p:blipFill>
                    <p:spPr>
                      <a:xfrm>
                        <a:off x="2555776" y="4437112"/>
                        <a:ext cx="3285987" cy="602431"/>
                      </a:xfrm>
                      <a:prstGeom prst="rect">
                        <a:avLst/>
                      </a:prstGeom>
                    </p:spPr>
                  </p:pic>
                </p:oleObj>
              </mc:Fallback>
            </mc:AlternateContent>
          </a:graphicData>
        </a:graphic>
      </p:graphicFrame>
      <p:sp>
        <p:nvSpPr>
          <p:cNvPr id="9" name="矩形标注 8"/>
          <p:cNvSpPr/>
          <p:nvPr/>
        </p:nvSpPr>
        <p:spPr>
          <a:xfrm>
            <a:off x="72841" y="5829176"/>
            <a:ext cx="827584" cy="1008112"/>
          </a:xfrm>
          <a:prstGeom prst="wedgeRectCallout">
            <a:avLst>
              <a:gd name="adj1" fmla="val 423573"/>
              <a:gd name="adj2" fmla="val 26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white"/>
                </a:solidFill>
              </a:rPr>
              <a:t>此处有等号</a:t>
            </a:r>
            <a:endParaRPr lang="zh-CN" altLang="en-US" dirty="0">
              <a:solidFill>
                <a:prstClr val="white"/>
              </a:solidFill>
            </a:endParaRPr>
          </a:p>
        </p:txBody>
      </p:sp>
    </p:spTree>
    <p:extLst>
      <p:ext uri="{BB962C8B-B14F-4D97-AF65-F5344CB8AC3E}">
        <p14:creationId xmlns:p14="http://schemas.microsoft.com/office/powerpoint/2010/main" val="29771526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a:t>
            </a:r>
          </a:p>
        </p:txBody>
      </p:sp>
      <p:sp>
        <p:nvSpPr>
          <p:cNvPr id="3" name="内容占位符 2"/>
          <p:cNvSpPr>
            <a:spLocks noGrp="1"/>
          </p:cNvSpPr>
          <p:nvPr>
            <p:ph idx="1"/>
          </p:nvPr>
        </p:nvSpPr>
        <p:spPr/>
        <p:txBody>
          <a:bodyPr/>
          <a:lstStyle/>
          <a:p>
            <a:r>
              <a:rPr lang="zh-CN" altLang="en-US" dirty="0" smtClean="0"/>
              <a:t>对下面的数据库，计算</a:t>
            </a:r>
            <a:endParaRPr lang="zh-CN" altLang="en-US" dirty="0"/>
          </a:p>
        </p:txBody>
      </p:sp>
      <p:pic>
        <p:nvPicPr>
          <p:cNvPr id="4" name="Picture 2" descr="C:\Users\jiecaozi\AppData\Local\Temp\360zip$Temp\360$0\Figure8_1-DataMiningandAnalysi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837" y="4005064"/>
            <a:ext cx="7627247" cy="241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对象 4"/>
          <p:cNvGraphicFramePr>
            <a:graphicFrameLocks noChangeAspect="1"/>
          </p:cNvGraphicFramePr>
          <p:nvPr>
            <p:extLst>
              <p:ext uri="{D42A27DB-BD31-4B8C-83A1-F6EECF244321}">
                <p14:modId xmlns:p14="http://schemas.microsoft.com/office/powerpoint/2010/main" val="343964043"/>
              </p:ext>
            </p:extLst>
          </p:nvPr>
        </p:nvGraphicFramePr>
        <p:xfrm>
          <a:off x="3347864" y="2492896"/>
          <a:ext cx="3368675" cy="601663"/>
        </p:xfrm>
        <a:graphic>
          <a:graphicData uri="http://schemas.openxmlformats.org/presentationml/2006/ole">
            <mc:AlternateContent xmlns:mc="http://schemas.openxmlformats.org/markup-compatibility/2006">
              <mc:Choice xmlns:v="urn:schemas-microsoft-com:vml" Requires="v">
                <p:oleObj spid="_x0000_s86018" name="Equation" r:id="rId4" imgW="1562040" imgH="279360" progId="Equation.DSMT4">
                  <p:embed/>
                </p:oleObj>
              </mc:Choice>
              <mc:Fallback>
                <p:oleObj name="Equation" r:id="rId4" imgW="1562040" imgH="279360" progId="Equation.DSMT4">
                  <p:embed/>
                  <p:pic>
                    <p:nvPicPr>
                      <p:cNvPr id="0" name=""/>
                      <p:cNvPicPr/>
                      <p:nvPr/>
                    </p:nvPicPr>
                    <p:blipFill>
                      <a:blip r:embed="rId5"/>
                      <a:stretch>
                        <a:fillRect/>
                      </a:stretch>
                    </p:blipFill>
                    <p:spPr>
                      <a:xfrm>
                        <a:off x="3347864" y="2492896"/>
                        <a:ext cx="3368675" cy="601663"/>
                      </a:xfrm>
                      <a:prstGeom prst="rect">
                        <a:avLst/>
                      </a:prstGeom>
                    </p:spPr>
                  </p:pic>
                </p:oleObj>
              </mc:Fallback>
            </mc:AlternateContent>
          </a:graphicData>
        </a:graphic>
      </p:graphicFrame>
    </p:spTree>
    <p:extLst>
      <p:ext uri="{BB962C8B-B14F-4D97-AF65-F5344CB8AC3E}">
        <p14:creationId xmlns:p14="http://schemas.microsoft.com/office/powerpoint/2010/main" val="1925690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pic>
        <p:nvPicPr>
          <p:cNvPr id="5" name="Picture 2" descr="C:\Users\jiecaozi\AppData\Local\Temp\360zip$Temp\360$0\Figure8_1-DataMiningandAnaly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63" y="3789040"/>
            <a:ext cx="7326785" cy="2322747"/>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7"/>
          <p:cNvSpPr>
            <a:spLocks noGrp="1"/>
          </p:cNvSpPr>
          <p:nvPr>
            <p:ph idx="1"/>
          </p:nvPr>
        </p:nvSpPr>
        <p:spPr>
          <a:xfrm>
            <a:off x="457200" y="1916832"/>
            <a:ext cx="8229600" cy="4389120"/>
          </a:xfrm>
        </p:spPr>
        <p:txBody>
          <a:bodyPr>
            <a:normAutofit/>
          </a:bodyPr>
          <a:lstStyle/>
          <a:p>
            <a:r>
              <a:rPr lang="zh-CN" altLang="en-US" dirty="0" smtClean="0">
                <a:latin typeface="Times New Roman" panose="02020603050405020304" pitchFamily="18" charset="0"/>
                <a:cs typeface="Times New Roman" panose="02020603050405020304" pitchFamily="18" charset="0"/>
              </a:rPr>
              <a:t>如下表，如果</a:t>
            </a:r>
            <a:r>
              <a:rPr lang="en-US" altLang="zh-CN" dirty="0" err="1" smtClean="0">
                <a:latin typeface="Times New Roman" panose="02020603050405020304" pitchFamily="18" charset="0"/>
                <a:cs typeface="Times New Roman" panose="02020603050405020304" pitchFamily="18" charset="0"/>
              </a:rPr>
              <a:t>minsup</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或者</a:t>
            </a:r>
            <a:r>
              <a:rPr lang="en-US" altLang="zh-CN" dirty="0" err="1" smtClean="0">
                <a:latin typeface="Times New Roman" panose="02020603050405020304" pitchFamily="18" charset="0"/>
                <a:cs typeface="Times New Roman" panose="02020603050405020304" pitchFamily="18" charset="0"/>
              </a:rPr>
              <a:t>minsup</a:t>
            </a:r>
            <a:r>
              <a:rPr lang="en-US" altLang="zh-CN" dirty="0" smtClean="0">
                <a:latin typeface="Times New Roman" panose="02020603050405020304" pitchFamily="18" charset="0"/>
                <a:cs typeface="Times New Roman" panose="02020603050405020304" pitchFamily="18" charset="0"/>
              </a:rPr>
              <a:t>=0.5)</a:t>
            </a:r>
            <a:r>
              <a:rPr lang="zh-CN" altLang="en-US" dirty="0" smtClean="0">
                <a:latin typeface="Times New Roman" panose="02020603050405020304" pitchFamily="18" charset="0"/>
                <a:cs typeface="Times New Roman" panose="02020603050405020304" pitchFamily="18" charset="0"/>
              </a:rPr>
              <a:t>，那么下面的数据库中共有</a:t>
            </a:r>
            <a:r>
              <a:rPr lang="en-US" altLang="zh-CN" dirty="0" smtClean="0">
                <a:latin typeface="Times New Roman" panose="02020603050405020304" pitchFamily="18" charset="0"/>
                <a:cs typeface="Times New Roman" panose="02020603050405020304" pitchFamily="18" charset="0"/>
              </a:rPr>
              <a:t>19</a:t>
            </a:r>
            <a:r>
              <a:rPr lang="zh-CN" altLang="en-US" dirty="0" smtClean="0">
                <a:latin typeface="Times New Roman" panose="02020603050405020304" pitchFamily="18" charset="0"/>
                <a:cs typeface="Times New Roman" panose="02020603050405020304" pitchFamily="18" charset="0"/>
              </a:rPr>
              <a:t>个频繁项集，其中事务</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5</a:t>
            </a:r>
            <a:r>
              <a:rPr lang="zh-CN" altLang="en-US" dirty="0" smtClean="0">
                <a:latin typeface="Times New Roman" panose="02020603050405020304" pitchFamily="18" charset="0"/>
                <a:cs typeface="Times New Roman" panose="02020603050405020304" pitchFamily="18" charset="0"/>
              </a:rPr>
              <a:t>中包含了项集</a:t>
            </a:r>
            <a:r>
              <a:rPr lang="en-US" altLang="zh-CN" dirty="0" smtClean="0">
                <a:latin typeface="Times New Roman" panose="02020603050405020304" pitchFamily="18" charset="0"/>
                <a:cs typeface="Times New Roman" panose="02020603050405020304" pitchFamily="18" charset="0"/>
              </a:rPr>
              <a:t>BCE</a:t>
            </a:r>
            <a:r>
              <a:rPr lang="zh-CN" altLang="en-US" dirty="0" smtClean="0">
                <a:latin typeface="Times New Roman" panose="02020603050405020304" pitchFamily="18" charset="0"/>
                <a:cs typeface="Times New Roman" panose="02020603050405020304" pitchFamily="18" charset="0"/>
              </a:rPr>
              <a:t>，即</a:t>
            </a:r>
            <a:r>
              <a:rPr lang="en-US" altLang="zh-CN" dirty="0" smtClean="0">
                <a:latin typeface="Times New Roman" panose="02020603050405020304" pitchFamily="18" charset="0"/>
                <a:cs typeface="Times New Roman" panose="02020603050405020304" pitchFamily="18" charset="0"/>
              </a:rPr>
              <a:t>t(BCE)=245</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sup(BCE)=|t(BCE)|=3</a:t>
            </a:r>
            <a:r>
              <a:rPr lang="zh-CN" altLang="en-US" dirty="0" smtClean="0">
                <a:latin typeface="Times New Roman" panose="02020603050405020304" pitchFamily="18" charset="0"/>
                <a:cs typeface="Times New Roman" panose="02020603050405020304" pitchFamily="18" charset="0"/>
              </a:rPr>
              <a:t>，因此</a:t>
            </a:r>
            <a:r>
              <a:rPr lang="en-US" altLang="zh-CN" dirty="0" smtClean="0">
                <a:latin typeface="Times New Roman" panose="02020603050405020304" pitchFamily="18" charset="0"/>
                <a:cs typeface="Times New Roman" panose="02020603050405020304" pitchFamily="18" charset="0"/>
              </a:rPr>
              <a:t>BCE</a:t>
            </a:r>
            <a:r>
              <a:rPr lang="zh-CN" altLang="en-US" dirty="0" smtClean="0">
                <a:latin typeface="Times New Roman" panose="02020603050405020304" pitchFamily="18" charset="0"/>
                <a:cs typeface="Times New Roman" panose="02020603050405020304" pitchFamily="18" charset="0"/>
              </a:rPr>
              <a:t>是一个频繁项集。</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407881"/>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470133045"/>
              </p:ext>
            </p:extLst>
          </p:nvPr>
        </p:nvGraphicFramePr>
        <p:xfrm>
          <a:off x="755576" y="2204864"/>
          <a:ext cx="5592762" cy="3103562"/>
        </p:xfrm>
        <a:graphic>
          <a:graphicData uri="http://schemas.openxmlformats.org/presentationml/2006/ole">
            <mc:AlternateContent xmlns:mc="http://schemas.openxmlformats.org/markup-compatibility/2006">
              <mc:Choice xmlns:v="urn:schemas-microsoft-com:vml" Requires="v">
                <p:oleObj spid="_x0000_s87042" name="Equation" r:id="rId3" imgW="2489040" imgH="1384200" progId="Equation.DSMT4">
                  <p:embed/>
                </p:oleObj>
              </mc:Choice>
              <mc:Fallback>
                <p:oleObj name="Equation" r:id="rId3" imgW="2489040" imgH="1384200" progId="Equation.DSMT4">
                  <p:embed/>
                  <p:pic>
                    <p:nvPicPr>
                      <p:cNvPr id="0" name=""/>
                      <p:cNvPicPr/>
                      <p:nvPr/>
                    </p:nvPicPr>
                    <p:blipFill>
                      <a:blip r:embed="rId4"/>
                      <a:stretch>
                        <a:fillRect/>
                      </a:stretch>
                    </p:blipFill>
                    <p:spPr>
                      <a:xfrm>
                        <a:off x="755576" y="2204864"/>
                        <a:ext cx="5592762" cy="3103562"/>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768000216"/>
              </p:ext>
            </p:extLst>
          </p:nvPr>
        </p:nvGraphicFramePr>
        <p:xfrm>
          <a:off x="6749734" y="3140968"/>
          <a:ext cx="2394266" cy="504056"/>
        </p:xfrm>
        <a:graphic>
          <a:graphicData uri="http://schemas.openxmlformats.org/presentationml/2006/ole">
            <mc:AlternateContent xmlns:mc="http://schemas.openxmlformats.org/markup-compatibility/2006">
              <mc:Choice xmlns:v="urn:schemas-microsoft-com:vml" Requires="v">
                <p:oleObj spid="_x0000_s87043" name="Equation" r:id="rId5" imgW="1206360" imgH="253800" progId="Equation.DSMT4">
                  <p:embed/>
                </p:oleObj>
              </mc:Choice>
              <mc:Fallback>
                <p:oleObj name="Equation" r:id="rId5" imgW="1206360" imgH="253800" progId="Equation.DSMT4">
                  <p:embed/>
                  <p:pic>
                    <p:nvPicPr>
                      <p:cNvPr id="0" name=""/>
                      <p:cNvPicPr/>
                      <p:nvPr/>
                    </p:nvPicPr>
                    <p:blipFill>
                      <a:blip r:embed="rId6"/>
                      <a:stretch>
                        <a:fillRect/>
                      </a:stretch>
                    </p:blipFill>
                    <p:spPr>
                      <a:xfrm>
                        <a:off x="6749734" y="3140968"/>
                        <a:ext cx="2394266" cy="504056"/>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563869785"/>
              </p:ext>
            </p:extLst>
          </p:nvPr>
        </p:nvGraphicFramePr>
        <p:xfrm>
          <a:off x="6675438" y="3860800"/>
          <a:ext cx="2544762" cy="503238"/>
        </p:xfrm>
        <a:graphic>
          <a:graphicData uri="http://schemas.openxmlformats.org/presentationml/2006/ole">
            <mc:AlternateContent xmlns:mc="http://schemas.openxmlformats.org/markup-compatibility/2006">
              <mc:Choice xmlns:v="urn:schemas-microsoft-com:vml" Requires="v">
                <p:oleObj spid="_x0000_s87044" name="Equation" r:id="rId7" imgW="1282680" imgH="253800" progId="Equation.DSMT4">
                  <p:embed/>
                </p:oleObj>
              </mc:Choice>
              <mc:Fallback>
                <p:oleObj name="Equation" r:id="rId7" imgW="1282680" imgH="253800" progId="Equation.DSMT4">
                  <p:embed/>
                  <p:pic>
                    <p:nvPicPr>
                      <p:cNvPr id="0" name=""/>
                      <p:cNvPicPr>
                        <a:picLocks noChangeAspect="1" noChangeArrowheads="1"/>
                      </p:cNvPicPr>
                      <p:nvPr/>
                    </p:nvPicPr>
                    <p:blipFill>
                      <a:blip r:embed="rId8"/>
                      <a:srcRect/>
                      <a:stretch>
                        <a:fillRect/>
                      </a:stretch>
                    </p:blipFill>
                    <p:spPr bwMode="auto">
                      <a:xfrm>
                        <a:off x="6675438" y="3860800"/>
                        <a:ext cx="254476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446686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3616345727"/>
              </p:ext>
            </p:extLst>
          </p:nvPr>
        </p:nvGraphicFramePr>
        <p:xfrm>
          <a:off x="467544" y="1988840"/>
          <a:ext cx="5307012" cy="4384675"/>
        </p:xfrm>
        <a:graphic>
          <a:graphicData uri="http://schemas.openxmlformats.org/presentationml/2006/ole">
            <mc:AlternateContent xmlns:mc="http://schemas.openxmlformats.org/markup-compatibility/2006">
              <mc:Choice xmlns:v="urn:schemas-microsoft-com:vml" Requires="v">
                <p:oleObj spid="_x0000_s88066" name="Equation" r:id="rId3" imgW="2361960" imgH="1955520" progId="Equation.DSMT4">
                  <p:embed/>
                </p:oleObj>
              </mc:Choice>
              <mc:Fallback>
                <p:oleObj name="Equation" r:id="rId3" imgW="2361960" imgH="1955520" progId="Equation.DSMT4">
                  <p:embed/>
                  <p:pic>
                    <p:nvPicPr>
                      <p:cNvPr id="0" name=""/>
                      <p:cNvPicPr>
                        <a:picLocks noChangeAspect="1" noChangeArrowheads="1"/>
                      </p:cNvPicPr>
                      <p:nvPr/>
                    </p:nvPicPr>
                    <p:blipFill>
                      <a:blip r:embed="rId4"/>
                      <a:srcRect/>
                      <a:stretch>
                        <a:fillRect/>
                      </a:stretch>
                    </p:blipFill>
                    <p:spPr bwMode="auto">
                      <a:xfrm>
                        <a:off x="467544" y="1988840"/>
                        <a:ext cx="5307012" cy="438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256952850"/>
              </p:ext>
            </p:extLst>
          </p:nvPr>
        </p:nvGraphicFramePr>
        <p:xfrm>
          <a:off x="6700838" y="2924175"/>
          <a:ext cx="2166937" cy="503238"/>
        </p:xfrm>
        <a:graphic>
          <a:graphicData uri="http://schemas.openxmlformats.org/presentationml/2006/ole">
            <mc:AlternateContent xmlns:mc="http://schemas.openxmlformats.org/markup-compatibility/2006">
              <mc:Choice xmlns:v="urn:schemas-microsoft-com:vml" Requires="v">
                <p:oleObj spid="_x0000_s88067" name="Equation" r:id="rId5" imgW="1091880" imgH="253800" progId="Equation.DSMT4">
                  <p:embed/>
                </p:oleObj>
              </mc:Choice>
              <mc:Fallback>
                <p:oleObj name="Equation" r:id="rId5" imgW="1091880" imgH="253800" progId="Equation.DSMT4">
                  <p:embed/>
                  <p:pic>
                    <p:nvPicPr>
                      <p:cNvPr id="0" name=""/>
                      <p:cNvPicPr>
                        <a:picLocks noChangeAspect="1" noChangeArrowheads="1"/>
                      </p:cNvPicPr>
                      <p:nvPr/>
                    </p:nvPicPr>
                    <p:blipFill>
                      <a:blip r:embed="rId6"/>
                      <a:srcRect/>
                      <a:stretch>
                        <a:fillRect/>
                      </a:stretch>
                    </p:blipFill>
                    <p:spPr bwMode="auto">
                      <a:xfrm>
                        <a:off x="6700838" y="2924175"/>
                        <a:ext cx="21669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160129225"/>
              </p:ext>
            </p:extLst>
          </p:nvPr>
        </p:nvGraphicFramePr>
        <p:xfrm>
          <a:off x="6645275" y="3500438"/>
          <a:ext cx="2343150" cy="503237"/>
        </p:xfrm>
        <a:graphic>
          <a:graphicData uri="http://schemas.openxmlformats.org/presentationml/2006/ole">
            <mc:AlternateContent xmlns:mc="http://schemas.openxmlformats.org/markup-compatibility/2006">
              <mc:Choice xmlns:v="urn:schemas-microsoft-com:vml" Requires="v">
                <p:oleObj spid="_x0000_s88068" name="Equation" r:id="rId7" imgW="1180800" imgH="253800" progId="Equation.DSMT4">
                  <p:embed/>
                </p:oleObj>
              </mc:Choice>
              <mc:Fallback>
                <p:oleObj name="Equation" r:id="rId7" imgW="1180800" imgH="253800" progId="Equation.DSMT4">
                  <p:embed/>
                  <p:pic>
                    <p:nvPicPr>
                      <p:cNvPr id="0" name=""/>
                      <p:cNvPicPr>
                        <a:picLocks noChangeAspect="1" noChangeArrowheads="1"/>
                      </p:cNvPicPr>
                      <p:nvPr/>
                    </p:nvPicPr>
                    <p:blipFill>
                      <a:blip r:embed="rId8"/>
                      <a:srcRect/>
                      <a:stretch>
                        <a:fillRect/>
                      </a:stretch>
                    </p:blipFill>
                    <p:spPr bwMode="auto">
                      <a:xfrm>
                        <a:off x="6645275" y="3500438"/>
                        <a:ext cx="23431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416230744"/>
              </p:ext>
            </p:extLst>
          </p:nvPr>
        </p:nvGraphicFramePr>
        <p:xfrm>
          <a:off x="6588224" y="4077072"/>
          <a:ext cx="2317750" cy="503238"/>
        </p:xfrm>
        <a:graphic>
          <a:graphicData uri="http://schemas.openxmlformats.org/presentationml/2006/ole">
            <mc:AlternateContent xmlns:mc="http://schemas.openxmlformats.org/markup-compatibility/2006">
              <mc:Choice xmlns:v="urn:schemas-microsoft-com:vml" Requires="v">
                <p:oleObj spid="_x0000_s88069" name="Equation" r:id="rId9" imgW="1168200" imgH="253800" progId="Equation.DSMT4">
                  <p:embed/>
                </p:oleObj>
              </mc:Choice>
              <mc:Fallback>
                <p:oleObj name="Equation" r:id="rId9" imgW="1168200" imgH="253800" progId="Equation.DSMT4">
                  <p:embed/>
                  <p:pic>
                    <p:nvPicPr>
                      <p:cNvPr id="0" name=""/>
                      <p:cNvPicPr>
                        <a:picLocks noChangeAspect="1" noChangeArrowheads="1"/>
                      </p:cNvPicPr>
                      <p:nvPr/>
                    </p:nvPicPr>
                    <p:blipFill>
                      <a:blip r:embed="rId10"/>
                      <a:srcRect/>
                      <a:stretch>
                        <a:fillRect/>
                      </a:stretch>
                    </p:blipFill>
                    <p:spPr bwMode="auto">
                      <a:xfrm>
                        <a:off x="6588224" y="4077072"/>
                        <a:ext cx="231775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747151157"/>
              </p:ext>
            </p:extLst>
          </p:nvPr>
        </p:nvGraphicFramePr>
        <p:xfrm>
          <a:off x="6550025" y="4869160"/>
          <a:ext cx="2593975" cy="503237"/>
        </p:xfrm>
        <a:graphic>
          <a:graphicData uri="http://schemas.openxmlformats.org/presentationml/2006/ole">
            <mc:AlternateContent xmlns:mc="http://schemas.openxmlformats.org/markup-compatibility/2006">
              <mc:Choice xmlns:v="urn:schemas-microsoft-com:vml" Requires="v">
                <p:oleObj spid="_x0000_s88070" name="Equation" r:id="rId11" imgW="1307880" imgH="253800" progId="Equation.DSMT4">
                  <p:embed/>
                </p:oleObj>
              </mc:Choice>
              <mc:Fallback>
                <p:oleObj name="Equation" r:id="rId11" imgW="1307880" imgH="253800" progId="Equation.DSMT4">
                  <p:embed/>
                  <p:pic>
                    <p:nvPicPr>
                      <p:cNvPr id="0" name=""/>
                      <p:cNvPicPr>
                        <a:picLocks noChangeAspect="1" noChangeArrowheads="1"/>
                      </p:cNvPicPr>
                      <p:nvPr/>
                    </p:nvPicPr>
                    <p:blipFill>
                      <a:blip r:embed="rId12"/>
                      <a:srcRect/>
                      <a:stretch>
                        <a:fillRect/>
                      </a:stretch>
                    </p:blipFill>
                    <p:spPr bwMode="auto">
                      <a:xfrm>
                        <a:off x="6550025" y="4869160"/>
                        <a:ext cx="25939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007650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mtClean="0"/>
              <a:t>非可导项集</a:t>
            </a:r>
            <a:endParaRPr lang="zh-CN" altLang="en-US"/>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607179225"/>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思考</a:t>
            </a:r>
            <a:endParaRPr lang="zh-CN" altLang="en-US" dirty="0"/>
          </a:p>
        </p:txBody>
      </p:sp>
      <p:sp>
        <p:nvSpPr>
          <p:cNvPr id="5" name="内容占位符 4"/>
          <p:cNvSpPr>
            <a:spLocks noGrp="1"/>
          </p:cNvSpPr>
          <p:nvPr>
            <p:ph idx="1"/>
          </p:nvPr>
        </p:nvSpPr>
        <p:spPr/>
        <p:txBody>
          <a:bodyPr/>
          <a:lstStyle/>
          <a:p>
            <a:r>
              <a:rPr lang="zh-CN" altLang="en-US" dirty="0" smtClean="0"/>
              <a:t>假设下图中</a:t>
            </a:r>
            <a:r>
              <a:rPr lang="en-US" altLang="zh-CN" dirty="0" smtClean="0"/>
              <a:t>AB</a:t>
            </a:r>
            <a:r>
              <a:rPr lang="zh-CN" altLang="en-US" dirty="0" smtClean="0"/>
              <a:t>的支撑是未知的，那么不知道原数据库的情况下，能否得到这个支撑？如果图中所有的支撑是已知的，能否计算出</a:t>
            </a:r>
            <a:r>
              <a:rPr lang="en-US" altLang="zh-CN" dirty="0" smtClean="0"/>
              <a:t>ABD</a:t>
            </a:r>
            <a:r>
              <a:rPr lang="zh-CN" altLang="en-US" dirty="0" smtClean="0"/>
              <a:t>的支撑。</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2" y="3687182"/>
            <a:ext cx="9127608" cy="2955415"/>
          </a:xfrm>
          <a:prstGeom prst="rect">
            <a:avLst/>
          </a:prstGeom>
        </p:spPr>
      </p:pic>
    </p:spTree>
    <p:extLst>
      <p:ext uri="{BB962C8B-B14F-4D97-AF65-F5344CB8AC3E}">
        <p14:creationId xmlns:p14="http://schemas.microsoft.com/office/powerpoint/2010/main" val="319953646"/>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项集的支撑边界</a:t>
            </a:r>
            <a:endParaRPr lang="zh-CN" altLang="en-US" dirty="0"/>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24100914"/>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项集的支撑边界</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从上一节的公式</a:t>
            </a:r>
            <a:endParaRPr lang="en-US" altLang="zh-CN" dirty="0"/>
          </a:p>
          <a:p>
            <a:pPr>
              <a:lnSpc>
                <a:spcPct val="120000"/>
              </a:lnSpc>
            </a:pPr>
            <a:endParaRPr lang="en-US" altLang="zh-CN" dirty="0" smtClean="0"/>
          </a:p>
          <a:p>
            <a:pPr>
              <a:lnSpc>
                <a:spcPct val="120000"/>
              </a:lnSpc>
            </a:pPr>
            <a:endParaRPr lang="en-US" altLang="zh-CN" dirty="0"/>
          </a:p>
          <a:p>
            <a:pPr>
              <a:lnSpc>
                <a:spcPct val="120000"/>
              </a:lnSpc>
            </a:pPr>
            <a:r>
              <a:rPr lang="zh-CN" altLang="en-US" dirty="0" smtClean="0"/>
              <a:t>可以得到如下结论：</a:t>
            </a:r>
            <a:endParaRPr lang="en-US" altLang="zh-CN" dirty="0" smtClean="0"/>
          </a:p>
          <a:p>
            <a:pPr marL="1176480" indent="-457200">
              <a:lnSpc>
                <a:spcPct val="120000"/>
              </a:lnSpc>
              <a:buFont typeface="Wingdings" panose="05000000000000000000" pitchFamily="2" charset="2"/>
              <a:buChar char="Ø"/>
            </a:pPr>
            <a:r>
              <a:rPr lang="zh-CN" altLang="en-US" sz="2400" dirty="0" smtClean="0"/>
              <a:t>等式的右边一定含有项集</a:t>
            </a:r>
            <a:r>
              <a:rPr lang="en-US" altLang="zh-CN" sz="2400" dirty="0" smtClean="0"/>
              <a:t>X</a:t>
            </a:r>
            <a:r>
              <a:rPr lang="zh-CN" altLang="en-US" sz="2400" dirty="0" smtClean="0"/>
              <a:t>的支撑，但</a:t>
            </a:r>
            <a:r>
              <a:rPr lang="en-US" altLang="zh-CN" sz="2400" dirty="0" smtClean="0"/>
              <a:t>sup(X)</a:t>
            </a:r>
            <a:r>
              <a:rPr lang="zh-CN" altLang="en-US" sz="2400" dirty="0" smtClean="0"/>
              <a:t>取值的正负不确定；</a:t>
            </a:r>
            <a:endParaRPr lang="en-US" altLang="zh-CN" sz="2400" dirty="0" smtClean="0"/>
          </a:p>
          <a:p>
            <a:pPr marL="1176480" indent="-457200">
              <a:lnSpc>
                <a:spcPct val="120000"/>
              </a:lnSpc>
              <a:buFont typeface="Wingdings" panose="05000000000000000000" pitchFamily="2" charset="2"/>
              <a:buChar char="Ø"/>
            </a:pPr>
            <a:r>
              <a:rPr lang="zh-CN" altLang="en-US" sz="2400" dirty="0" smtClean="0"/>
              <a:t>支撑一定是非负的，所以等式的左右两边一定都非负。</a:t>
            </a:r>
            <a:endParaRPr lang="zh-CN" altLang="en-US" sz="2400" dirty="0"/>
          </a:p>
        </p:txBody>
      </p:sp>
      <p:graphicFrame>
        <p:nvGraphicFramePr>
          <p:cNvPr id="4" name="对象 3"/>
          <p:cNvGraphicFramePr>
            <a:graphicFrameLocks noChangeAspect="1"/>
          </p:cNvGraphicFramePr>
          <p:nvPr>
            <p:extLst>
              <p:ext uri="{D42A27DB-BD31-4B8C-83A1-F6EECF244321}">
                <p14:modId xmlns:p14="http://schemas.microsoft.com/office/powerpoint/2010/main" val="543848449"/>
              </p:ext>
            </p:extLst>
          </p:nvPr>
        </p:nvGraphicFramePr>
        <p:xfrm>
          <a:off x="2411760" y="2564904"/>
          <a:ext cx="4435475" cy="792163"/>
        </p:xfrm>
        <a:graphic>
          <a:graphicData uri="http://schemas.openxmlformats.org/presentationml/2006/ole">
            <mc:AlternateContent xmlns:mc="http://schemas.openxmlformats.org/markup-compatibility/2006">
              <mc:Choice xmlns:v="urn:schemas-microsoft-com:vml" Requires="v">
                <p:oleObj spid="_x0000_s89090" name="Equation" r:id="rId3" imgW="2133600" imgH="381000" progId="Equation.DSMT4">
                  <p:embed/>
                </p:oleObj>
              </mc:Choice>
              <mc:Fallback>
                <p:oleObj name="Equation" r:id="rId3" imgW="2133600" imgH="381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564904"/>
                        <a:ext cx="443547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1127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项集的支撑边界</a:t>
            </a:r>
          </a:p>
        </p:txBody>
      </p:sp>
      <p:sp>
        <p:nvSpPr>
          <p:cNvPr id="3" name="内容占位符 2"/>
          <p:cNvSpPr>
            <a:spLocks noGrp="1"/>
          </p:cNvSpPr>
          <p:nvPr>
            <p:ph idx="1"/>
          </p:nvPr>
        </p:nvSpPr>
        <p:spPr/>
        <p:txBody>
          <a:bodyPr/>
          <a:lstStyle/>
          <a:p>
            <a:pPr>
              <a:lnSpc>
                <a:spcPct val="120000"/>
              </a:lnSpc>
            </a:pPr>
            <a:r>
              <a:rPr lang="zh-CN" altLang="en-US" dirty="0" smtClean="0"/>
              <a:t>即</a:t>
            </a:r>
            <a:endParaRPr lang="en-US" altLang="zh-CN" dirty="0" smtClean="0"/>
          </a:p>
          <a:p>
            <a:pPr>
              <a:lnSpc>
                <a:spcPct val="120000"/>
              </a:lnSpc>
            </a:pPr>
            <a:endParaRPr lang="en-US" altLang="zh-CN" dirty="0"/>
          </a:p>
          <a:p>
            <a:pPr>
              <a:lnSpc>
                <a:spcPct val="120000"/>
              </a:lnSpc>
            </a:pPr>
            <a:endParaRPr lang="en-US" altLang="zh-CN" dirty="0" smtClean="0"/>
          </a:p>
          <a:p>
            <a:pPr>
              <a:lnSpc>
                <a:spcPct val="120000"/>
              </a:lnSpc>
            </a:pPr>
            <a:endParaRPr lang="en-US" altLang="zh-CN" dirty="0"/>
          </a:p>
          <a:p>
            <a:pPr>
              <a:lnSpc>
                <a:spcPct val="120000"/>
              </a:lnSpc>
            </a:pPr>
            <a:endParaRPr lang="en-US" altLang="zh-CN" dirty="0" smtClean="0"/>
          </a:p>
          <a:p>
            <a:pPr>
              <a:lnSpc>
                <a:spcPct val="120000"/>
              </a:lnSpc>
            </a:pPr>
            <a:endParaRPr lang="en-US" altLang="zh-CN" dirty="0"/>
          </a:p>
          <a:p>
            <a:pPr>
              <a:lnSpc>
                <a:spcPct val="120000"/>
              </a:lnSpc>
            </a:pPr>
            <a:r>
              <a:rPr lang="zh-CN" altLang="en-US" dirty="0" smtClean="0"/>
              <a:t>如果</a:t>
            </a:r>
            <a:r>
              <a:rPr lang="en-US" altLang="zh-CN" dirty="0" smtClean="0"/>
              <a:t>|X\Y|</a:t>
            </a:r>
            <a:r>
              <a:rPr lang="zh-CN" altLang="en-US" dirty="0" smtClean="0"/>
              <a:t>为奇数，那么</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013255960"/>
              </p:ext>
            </p:extLst>
          </p:nvPr>
        </p:nvGraphicFramePr>
        <p:xfrm>
          <a:off x="2915816" y="2780928"/>
          <a:ext cx="3459163" cy="792163"/>
        </p:xfrm>
        <a:graphic>
          <a:graphicData uri="http://schemas.openxmlformats.org/presentationml/2006/ole">
            <mc:AlternateContent xmlns:mc="http://schemas.openxmlformats.org/markup-compatibility/2006">
              <mc:Choice xmlns:v="urn:schemas-microsoft-com:vml" Requires="v">
                <p:oleObj spid="_x0000_s90114" name="Equation" r:id="rId3" imgW="1663560" imgH="380880" progId="Equation.DSMT4">
                  <p:embed/>
                </p:oleObj>
              </mc:Choice>
              <mc:Fallback>
                <p:oleObj name="Equation" r:id="rId3" imgW="1663560" imgH="380880" progId="Equation.DSMT4">
                  <p:embed/>
                  <p:pic>
                    <p:nvPicPr>
                      <p:cNvPr id="0" name=""/>
                      <p:cNvPicPr>
                        <a:picLocks noChangeAspect="1" noChangeArrowheads="1"/>
                      </p:cNvPicPr>
                      <p:nvPr/>
                    </p:nvPicPr>
                    <p:blipFill>
                      <a:blip r:embed="rId4"/>
                      <a:srcRect/>
                      <a:stretch>
                        <a:fillRect/>
                      </a:stretch>
                    </p:blipFill>
                    <p:spPr bwMode="auto">
                      <a:xfrm>
                        <a:off x="2915816" y="2780928"/>
                        <a:ext cx="3459163"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160831463"/>
              </p:ext>
            </p:extLst>
          </p:nvPr>
        </p:nvGraphicFramePr>
        <p:xfrm>
          <a:off x="1835696" y="4005064"/>
          <a:ext cx="5810250" cy="792162"/>
        </p:xfrm>
        <a:graphic>
          <a:graphicData uri="http://schemas.openxmlformats.org/presentationml/2006/ole">
            <mc:AlternateContent xmlns:mc="http://schemas.openxmlformats.org/markup-compatibility/2006">
              <mc:Choice xmlns:v="urn:schemas-microsoft-com:vml" Requires="v">
                <p:oleObj spid="_x0000_s90115" name="Equation" r:id="rId5" imgW="2793960" imgH="380880" progId="Equation.DSMT4">
                  <p:embed/>
                </p:oleObj>
              </mc:Choice>
              <mc:Fallback>
                <p:oleObj name="Equation" r:id="rId5" imgW="2793960" imgH="380880" progId="Equation.DSMT4">
                  <p:embed/>
                  <p:pic>
                    <p:nvPicPr>
                      <p:cNvPr id="0" name=""/>
                      <p:cNvPicPr>
                        <a:picLocks noChangeAspect="1" noChangeArrowheads="1"/>
                      </p:cNvPicPr>
                      <p:nvPr/>
                    </p:nvPicPr>
                    <p:blipFill>
                      <a:blip r:embed="rId6"/>
                      <a:srcRect/>
                      <a:stretch>
                        <a:fillRect/>
                      </a:stretch>
                    </p:blipFill>
                    <p:spPr bwMode="auto">
                      <a:xfrm>
                        <a:off x="1835696" y="4005064"/>
                        <a:ext cx="581025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标注 5"/>
          <p:cNvSpPr/>
          <p:nvPr/>
        </p:nvSpPr>
        <p:spPr>
          <a:xfrm>
            <a:off x="5148064" y="5013176"/>
            <a:ext cx="1152128" cy="612648"/>
          </a:xfrm>
          <a:prstGeom prst="wedgeRectCallout">
            <a:avLst>
              <a:gd name="adj1" fmla="val -279088"/>
              <a:gd name="adj2" fmla="val -891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white"/>
                </a:solidFill>
              </a:rPr>
              <a:t>没有等号</a:t>
            </a:r>
            <a:endParaRPr lang="zh-CN" altLang="en-US" dirty="0">
              <a:solidFill>
                <a:prstClr val="white"/>
              </a:solidFill>
            </a:endParaRPr>
          </a:p>
        </p:txBody>
      </p:sp>
    </p:spTree>
    <p:extLst>
      <p:ext uri="{BB962C8B-B14F-4D97-AF65-F5344CB8AC3E}">
        <p14:creationId xmlns:p14="http://schemas.microsoft.com/office/powerpoint/2010/main" val="3799521209"/>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项集的支撑边界</a:t>
            </a:r>
          </a:p>
        </p:txBody>
      </p:sp>
      <p:sp>
        <p:nvSpPr>
          <p:cNvPr id="3" name="内容占位符 2"/>
          <p:cNvSpPr>
            <a:spLocks noGrp="1"/>
          </p:cNvSpPr>
          <p:nvPr>
            <p:ph idx="1"/>
          </p:nvPr>
        </p:nvSpPr>
        <p:spPr/>
        <p:txBody>
          <a:bodyPr/>
          <a:lstStyle/>
          <a:p>
            <a:pPr>
              <a:lnSpc>
                <a:spcPct val="120000"/>
              </a:lnSpc>
            </a:pPr>
            <a:endParaRPr lang="en-US" altLang="zh-CN" dirty="0" smtClean="0"/>
          </a:p>
          <a:p>
            <a:pPr>
              <a:lnSpc>
                <a:spcPct val="120000"/>
              </a:lnSpc>
            </a:pPr>
            <a:endParaRPr lang="en-US" altLang="zh-CN" dirty="0"/>
          </a:p>
          <a:p>
            <a:pPr>
              <a:lnSpc>
                <a:spcPct val="120000"/>
              </a:lnSpc>
            </a:pPr>
            <a:r>
              <a:rPr lang="zh-CN" altLang="en-US" dirty="0"/>
              <a:t>如果</a:t>
            </a:r>
            <a:r>
              <a:rPr lang="en-US" altLang="zh-CN" dirty="0"/>
              <a:t>|X\Y|</a:t>
            </a:r>
            <a:r>
              <a:rPr lang="zh-CN" altLang="en-US" dirty="0" smtClean="0"/>
              <a:t>为偶数，那么</a:t>
            </a:r>
            <a:endParaRPr lang="en-US" altLang="zh-CN" dirty="0" smtClean="0"/>
          </a:p>
          <a:p>
            <a:pPr>
              <a:lnSpc>
                <a:spcPct val="120000"/>
              </a:lnSpc>
            </a:pPr>
            <a:endParaRPr lang="en-US" altLang="zh-CN" dirty="0"/>
          </a:p>
          <a:p>
            <a:pPr>
              <a:lnSpc>
                <a:spcPct val="120000"/>
              </a:lnSpc>
            </a:pPr>
            <a:endParaRPr lang="en-US" altLang="zh-CN" dirty="0" smtClean="0"/>
          </a:p>
          <a:p>
            <a:pPr>
              <a:lnSpc>
                <a:spcPct val="120000"/>
              </a:lnSpc>
            </a:pPr>
            <a:r>
              <a:rPr lang="zh-CN" altLang="en-US" dirty="0" smtClean="0"/>
              <a:t>通过以上方法，可以得到</a:t>
            </a:r>
            <a:r>
              <a:rPr lang="en-US" altLang="zh-CN" dirty="0" smtClean="0"/>
              <a:t>X</a:t>
            </a:r>
            <a:r>
              <a:rPr lang="zh-CN" altLang="en-US" dirty="0" smtClean="0"/>
              <a:t>的支撑的上界和下界。</a:t>
            </a:r>
            <a:endParaRPr lang="zh-CN" altLang="en-US" dirty="0"/>
          </a:p>
          <a:p>
            <a:pPr>
              <a:lnSpc>
                <a:spcPct val="120000"/>
              </a:lnSpc>
            </a:pP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754902768"/>
              </p:ext>
            </p:extLst>
          </p:nvPr>
        </p:nvGraphicFramePr>
        <p:xfrm>
          <a:off x="2411760" y="2060848"/>
          <a:ext cx="4278313" cy="792162"/>
        </p:xfrm>
        <a:graphic>
          <a:graphicData uri="http://schemas.openxmlformats.org/presentationml/2006/ole">
            <mc:AlternateContent xmlns:mc="http://schemas.openxmlformats.org/markup-compatibility/2006">
              <mc:Choice xmlns:v="urn:schemas-microsoft-com:vml" Requires="v">
                <p:oleObj spid="_x0000_s91138" name="Equation" r:id="rId3" imgW="2057400" imgH="380880" progId="Equation.DSMT4">
                  <p:embed/>
                </p:oleObj>
              </mc:Choice>
              <mc:Fallback>
                <p:oleObj name="Equation" r:id="rId3" imgW="2057400" imgH="380880" progId="Equation.DSMT4">
                  <p:embed/>
                  <p:pic>
                    <p:nvPicPr>
                      <p:cNvPr id="0" name=""/>
                      <p:cNvPicPr>
                        <a:picLocks noChangeAspect="1" noChangeArrowheads="1"/>
                      </p:cNvPicPr>
                      <p:nvPr/>
                    </p:nvPicPr>
                    <p:blipFill>
                      <a:blip r:embed="rId4"/>
                      <a:srcRect/>
                      <a:stretch>
                        <a:fillRect/>
                      </a:stretch>
                    </p:blipFill>
                    <p:spPr bwMode="auto">
                      <a:xfrm>
                        <a:off x="2411760" y="2060848"/>
                        <a:ext cx="427831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892433599"/>
              </p:ext>
            </p:extLst>
          </p:nvPr>
        </p:nvGraphicFramePr>
        <p:xfrm>
          <a:off x="2392363" y="3789363"/>
          <a:ext cx="4462462" cy="792162"/>
        </p:xfrm>
        <a:graphic>
          <a:graphicData uri="http://schemas.openxmlformats.org/presentationml/2006/ole">
            <mc:AlternateContent xmlns:mc="http://schemas.openxmlformats.org/markup-compatibility/2006">
              <mc:Choice xmlns:v="urn:schemas-microsoft-com:vml" Requires="v">
                <p:oleObj spid="_x0000_s91139" name="Equation" r:id="rId5" imgW="2145960" imgH="380880" progId="Equation.DSMT4">
                  <p:embed/>
                </p:oleObj>
              </mc:Choice>
              <mc:Fallback>
                <p:oleObj name="Equation" r:id="rId5" imgW="2145960" imgH="380880" progId="Equation.DSMT4">
                  <p:embed/>
                  <p:pic>
                    <p:nvPicPr>
                      <p:cNvPr id="0" name=""/>
                      <p:cNvPicPr>
                        <a:picLocks noChangeAspect="1" noChangeArrowheads="1"/>
                      </p:cNvPicPr>
                      <p:nvPr/>
                    </p:nvPicPr>
                    <p:blipFill>
                      <a:blip r:embed="rId6"/>
                      <a:srcRect/>
                      <a:stretch>
                        <a:fillRect/>
                      </a:stretch>
                    </p:blipFill>
                    <p:spPr bwMode="auto">
                      <a:xfrm>
                        <a:off x="2392363" y="3789363"/>
                        <a:ext cx="446246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54028629"/>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项集的支撑边界</a:t>
            </a:r>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观察上面两个公式可以发现，不等式的右边基本一样，只差了一个负号，我们希望可以把这个负号去掉</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去掉之后至少编程可以方便一点</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可以</a:t>
            </a:r>
            <a:r>
              <a:rPr lang="zh-CN" altLang="en-US" dirty="0" smtClean="0">
                <a:latin typeface="Times New Roman" panose="02020603050405020304" pitchFamily="18" charset="0"/>
                <a:cs typeface="Times New Roman" panose="02020603050405020304" pitchFamily="18" charset="0"/>
              </a:rPr>
              <a:t>通过如下方式去掉负号：</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假设</a:t>
            </a:r>
            <a:r>
              <a:rPr lang="en-US" altLang="zh-CN" dirty="0">
                <a:latin typeface="Times New Roman" panose="02020603050405020304" pitchFamily="18" charset="0"/>
                <a:cs typeface="Times New Roman" panose="02020603050405020304" pitchFamily="18" charset="0"/>
              </a:rPr>
              <a:t>|X\W|=a, |W\Y|=</a:t>
            </a:r>
            <a:r>
              <a:rPr lang="en-US" altLang="zh-CN" dirty="0" smtClean="0">
                <a:latin typeface="Times New Roman" panose="02020603050405020304" pitchFamily="18" charset="0"/>
                <a:cs typeface="Times New Roman" panose="02020603050405020304" pitchFamily="18" charset="0"/>
              </a:rPr>
              <a:t>b</a:t>
            </a:r>
            <a:r>
              <a:rPr lang="zh-CN" altLang="en-US" dirty="0" smtClean="0">
                <a:latin typeface="Times New Roman" panose="02020603050405020304" pitchFamily="18" charset="0"/>
                <a:cs typeface="Times New Roman" panose="02020603050405020304" pitchFamily="18" charset="0"/>
              </a:rPr>
              <a:t>，那么</a:t>
            </a:r>
            <a:r>
              <a:rPr lang="en-US" altLang="zh-CN" dirty="0">
                <a:latin typeface="Times New Roman" panose="02020603050405020304" pitchFamily="18" charset="0"/>
                <a:cs typeface="Times New Roman" panose="02020603050405020304" pitchFamily="18" charset="0"/>
              </a:rPr>
              <a:t>|X\Y</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a+b</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如果</a:t>
            </a:r>
            <a:r>
              <a:rPr lang="en-US" altLang="zh-CN" dirty="0">
                <a:latin typeface="Times New Roman" panose="02020603050405020304" pitchFamily="18" charset="0"/>
                <a:cs typeface="Times New Roman" panose="02020603050405020304" pitchFamily="18" charset="0"/>
              </a:rPr>
              <a:t>|X\Y|</a:t>
            </a:r>
            <a:r>
              <a:rPr lang="zh-CN" altLang="en-US" dirty="0">
                <a:latin typeface="Times New Roman" panose="02020603050405020304" pitchFamily="18" charset="0"/>
                <a:cs typeface="Times New Roman" panose="02020603050405020304" pitchFamily="18" charset="0"/>
              </a:rPr>
              <a:t>为奇数</a:t>
            </a:r>
            <a:r>
              <a:rPr lang="zh-CN" altLang="en-US" dirty="0" smtClean="0">
                <a:latin typeface="Times New Roman" panose="02020603050405020304" pitchFamily="18" charset="0"/>
                <a:cs typeface="Times New Roman" panose="02020603050405020304" pitchFamily="18" charset="0"/>
              </a:rPr>
              <a:t>，那么</a:t>
            </a:r>
            <a:r>
              <a:rPr lang="en-US" altLang="zh-CN" dirty="0" err="1"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为奇数，</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b</a:t>
            </a:r>
            <a:r>
              <a:rPr lang="zh-CN" altLang="en-US" dirty="0" smtClean="0">
                <a:latin typeface="Times New Roman" panose="02020603050405020304" pitchFamily="18" charset="0"/>
                <a:cs typeface="Times New Roman" panose="02020603050405020304" pitchFamily="18" charset="0"/>
              </a:rPr>
              <a:t>一定一个是奇数，另一个是偶数，所以</a:t>
            </a:r>
            <a:endParaRPr lang="zh-CN" altLang="en-US" dirty="0">
              <a:latin typeface="Times New Roman" panose="02020603050405020304" pitchFamily="18" charset="0"/>
              <a:cs typeface="Times New Roman" panose="02020603050405020304"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422870566"/>
              </p:ext>
            </p:extLst>
          </p:nvPr>
        </p:nvGraphicFramePr>
        <p:xfrm>
          <a:off x="2051720" y="5733256"/>
          <a:ext cx="4516437" cy="793750"/>
        </p:xfrm>
        <a:graphic>
          <a:graphicData uri="http://schemas.openxmlformats.org/presentationml/2006/ole">
            <mc:AlternateContent xmlns:mc="http://schemas.openxmlformats.org/markup-compatibility/2006">
              <mc:Choice xmlns:v="urn:schemas-microsoft-com:vml" Requires="v">
                <p:oleObj spid="_x0000_s92162" name="Equation" r:id="rId3" imgW="2171520" imgH="380880" progId="Equation.DSMT4">
                  <p:embed/>
                </p:oleObj>
              </mc:Choice>
              <mc:Fallback>
                <p:oleObj name="Equation" r:id="rId3" imgW="2171520" imgH="380880" progId="Equation.DSMT4">
                  <p:embed/>
                  <p:pic>
                    <p:nvPicPr>
                      <p:cNvPr id="0" name=""/>
                      <p:cNvPicPr>
                        <a:picLocks noChangeAspect="1" noChangeArrowheads="1"/>
                      </p:cNvPicPr>
                      <p:nvPr/>
                    </p:nvPicPr>
                    <p:blipFill>
                      <a:blip r:embed="rId4"/>
                      <a:srcRect/>
                      <a:stretch>
                        <a:fillRect/>
                      </a:stretch>
                    </p:blipFill>
                    <p:spPr bwMode="auto">
                      <a:xfrm>
                        <a:off x="2051720" y="5733256"/>
                        <a:ext cx="451643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标注 5"/>
          <p:cNvSpPr/>
          <p:nvPr/>
        </p:nvSpPr>
        <p:spPr>
          <a:xfrm>
            <a:off x="7524328" y="5301208"/>
            <a:ext cx="1728192" cy="1188712"/>
          </a:xfrm>
          <a:prstGeom prst="wedgeRectCallout">
            <a:avLst>
              <a:gd name="adj1" fmla="val -168647"/>
              <a:gd name="adj2" fmla="val -34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Times New Roman" panose="02020603050405020304" pitchFamily="18" charset="0"/>
                <a:cs typeface="Times New Roman" panose="02020603050405020304" pitchFamily="18" charset="0"/>
              </a:rPr>
              <a:t>|X\W</a:t>
            </a:r>
            <a:r>
              <a:rPr lang="en-US" altLang="zh-CN" dirty="0" smtClean="0">
                <a:solidFill>
                  <a:prstClr val="white"/>
                </a:solidFill>
                <a:latin typeface="Times New Roman" panose="02020603050405020304" pitchFamily="18" charset="0"/>
                <a:cs typeface="Times New Roman" panose="02020603050405020304" pitchFamily="18" charset="0"/>
              </a:rPr>
              <a:t>|+1</a:t>
            </a:r>
            <a:r>
              <a:rPr lang="zh-CN" altLang="en-US" dirty="0" smtClean="0">
                <a:solidFill>
                  <a:prstClr val="white"/>
                </a:solidFill>
                <a:latin typeface="Times New Roman" panose="02020603050405020304" pitchFamily="18" charset="0"/>
                <a:cs typeface="Times New Roman" panose="02020603050405020304" pitchFamily="18" charset="0"/>
              </a:rPr>
              <a:t>与</a:t>
            </a:r>
            <a:r>
              <a:rPr lang="en-US" altLang="zh-CN" dirty="0" smtClean="0">
                <a:solidFill>
                  <a:prstClr val="white"/>
                </a:solidFill>
                <a:latin typeface="Times New Roman" panose="02020603050405020304" pitchFamily="18" charset="0"/>
                <a:cs typeface="Times New Roman" panose="02020603050405020304" pitchFamily="18" charset="0"/>
              </a:rPr>
              <a:t>|W\Y|</a:t>
            </a:r>
            <a:r>
              <a:rPr lang="zh-CN" altLang="en-US" dirty="0" smtClean="0">
                <a:solidFill>
                  <a:prstClr val="white"/>
                </a:solidFill>
                <a:latin typeface="Times New Roman" panose="02020603050405020304" pitchFamily="18" charset="0"/>
                <a:cs typeface="Times New Roman" panose="02020603050405020304" pitchFamily="18" charset="0"/>
              </a:rPr>
              <a:t>的奇偶性一致</a:t>
            </a:r>
            <a:endParaRPr lang="zh-CN" altLang="en-US" dirty="0">
              <a:solidFill>
                <a:prstClr val="white"/>
              </a:solidFill>
            </a:endParaRPr>
          </a:p>
        </p:txBody>
      </p:sp>
    </p:spTree>
    <p:extLst>
      <p:ext uri="{BB962C8B-B14F-4D97-AF65-F5344CB8AC3E}">
        <p14:creationId xmlns:p14="http://schemas.microsoft.com/office/powerpoint/2010/main" val="3608867613"/>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项集的支撑边界</a:t>
            </a:r>
          </a:p>
        </p:txBody>
      </p:sp>
      <p:sp>
        <p:nvSpPr>
          <p:cNvPr id="3" name="内容占位符 2"/>
          <p:cNvSpPr>
            <a:spLocks noGrp="1"/>
          </p:cNvSpPr>
          <p:nvPr>
            <p:ph idx="1"/>
          </p:nvPr>
        </p:nvSpPr>
        <p:spPr/>
        <p:txBody>
          <a:bodyPr>
            <a:normAutofit/>
          </a:bodyPr>
          <a:lstStyle/>
          <a:p>
            <a:pPr>
              <a:lnSpc>
                <a:spcPct val="120000"/>
              </a:lnSpc>
            </a:pPr>
            <a:r>
              <a:rPr lang="zh-CN" altLang="en-US" sz="2800" dirty="0">
                <a:latin typeface="Times New Roman" panose="02020603050405020304" pitchFamily="18" charset="0"/>
                <a:cs typeface="Times New Roman" panose="02020603050405020304" pitchFamily="18" charset="0"/>
              </a:rPr>
              <a:t>如果</a:t>
            </a:r>
            <a:r>
              <a:rPr lang="en-US" altLang="zh-CN" sz="2800" dirty="0">
                <a:latin typeface="Times New Roman" panose="02020603050405020304" pitchFamily="18" charset="0"/>
                <a:cs typeface="Times New Roman" panose="02020603050405020304" pitchFamily="18" charset="0"/>
              </a:rPr>
              <a:t>|X\Y|</a:t>
            </a:r>
            <a:r>
              <a:rPr lang="zh-CN" altLang="en-US" sz="2800" dirty="0" smtClean="0">
                <a:latin typeface="Times New Roman" panose="02020603050405020304" pitchFamily="18" charset="0"/>
                <a:cs typeface="Times New Roman" panose="02020603050405020304" pitchFamily="18" charset="0"/>
              </a:rPr>
              <a:t>为偶数，</a:t>
            </a:r>
            <a:r>
              <a:rPr lang="zh-CN" altLang="en-US" sz="2800" dirty="0">
                <a:latin typeface="Times New Roman" panose="02020603050405020304" pitchFamily="18" charset="0"/>
                <a:cs typeface="Times New Roman" panose="02020603050405020304" pitchFamily="18" charset="0"/>
              </a:rPr>
              <a:t>那么</a:t>
            </a:r>
            <a:r>
              <a:rPr lang="en-US" altLang="zh-CN" sz="2800" dirty="0" err="1">
                <a:latin typeface="Times New Roman" panose="02020603050405020304" pitchFamily="18" charset="0"/>
                <a:cs typeface="Times New Roman" panose="02020603050405020304" pitchFamily="18" charset="0"/>
              </a:rPr>
              <a:t>a+b</a:t>
            </a:r>
            <a:r>
              <a:rPr lang="zh-CN" altLang="en-US" sz="2800" dirty="0" smtClean="0">
                <a:latin typeface="Times New Roman" panose="02020603050405020304" pitchFamily="18" charset="0"/>
                <a:cs typeface="Times New Roman" panose="02020603050405020304" pitchFamily="18" charset="0"/>
              </a:rPr>
              <a:t>为偶数，即</a:t>
            </a:r>
            <a:r>
              <a:rPr lang="en-US" altLang="zh-CN" sz="2800" dirty="0" smtClean="0">
                <a:latin typeface="Times New Roman" panose="02020603050405020304" pitchFamily="18" charset="0"/>
                <a:cs typeface="Times New Roman" panose="02020603050405020304" pitchFamily="18" charset="0"/>
              </a:rPr>
              <a:t>a</a:t>
            </a:r>
            <a:r>
              <a:rPr lang="zh-CN" altLang="en-US" sz="2800" dirty="0" smtClean="0">
                <a:latin typeface="Times New Roman" panose="02020603050405020304" pitchFamily="18" charset="0"/>
                <a:cs typeface="Times New Roman" panose="02020603050405020304" pitchFamily="18" charset="0"/>
              </a:rPr>
              <a:t>和</a:t>
            </a:r>
            <a:r>
              <a:rPr lang="en-US" altLang="zh-CN" sz="2800" dirty="0" smtClean="0">
                <a:latin typeface="Times New Roman" panose="02020603050405020304" pitchFamily="18" charset="0"/>
                <a:cs typeface="Times New Roman" panose="02020603050405020304" pitchFamily="18" charset="0"/>
              </a:rPr>
              <a:t>b</a:t>
            </a:r>
            <a:r>
              <a:rPr lang="zh-CN" altLang="en-US" sz="2800" dirty="0" smtClean="0">
                <a:latin typeface="Times New Roman" panose="02020603050405020304" pitchFamily="18" charset="0"/>
                <a:cs typeface="Times New Roman" panose="02020603050405020304" pitchFamily="18" charset="0"/>
              </a:rPr>
              <a:t>的奇偶性一致，所以</a:t>
            </a:r>
            <a:endParaRPr lang="zh-CN" altLang="en-US" sz="2800"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993780929"/>
              </p:ext>
            </p:extLst>
          </p:nvPr>
        </p:nvGraphicFramePr>
        <p:xfrm>
          <a:off x="682625" y="3213100"/>
          <a:ext cx="7921625" cy="792163"/>
        </p:xfrm>
        <a:graphic>
          <a:graphicData uri="http://schemas.openxmlformats.org/presentationml/2006/ole">
            <mc:AlternateContent xmlns:mc="http://schemas.openxmlformats.org/markup-compatibility/2006">
              <mc:Choice xmlns:v="urn:schemas-microsoft-com:vml" Requires="v">
                <p:oleObj spid="_x0000_s93186" name="Equation" r:id="rId3" imgW="3809880" imgH="380880" progId="Equation.DSMT4">
                  <p:embed/>
                </p:oleObj>
              </mc:Choice>
              <mc:Fallback>
                <p:oleObj name="Equation" r:id="rId3" imgW="3809880" imgH="380880" progId="Equation.DSMT4">
                  <p:embed/>
                  <p:pic>
                    <p:nvPicPr>
                      <p:cNvPr id="0" name=""/>
                      <p:cNvPicPr>
                        <a:picLocks noChangeAspect="1" noChangeArrowheads="1"/>
                      </p:cNvPicPr>
                      <p:nvPr/>
                    </p:nvPicPr>
                    <p:blipFill>
                      <a:blip r:embed="rId4"/>
                      <a:srcRect/>
                      <a:stretch>
                        <a:fillRect/>
                      </a:stretch>
                    </p:blipFill>
                    <p:spPr bwMode="auto">
                      <a:xfrm>
                        <a:off x="682625" y="3213100"/>
                        <a:ext cx="792162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标注 4"/>
          <p:cNvSpPr/>
          <p:nvPr/>
        </p:nvSpPr>
        <p:spPr>
          <a:xfrm>
            <a:off x="1619672" y="5301208"/>
            <a:ext cx="2448272" cy="792088"/>
          </a:xfrm>
          <a:prstGeom prst="wedgeRectCallout">
            <a:avLst>
              <a:gd name="adj1" fmla="val -32690"/>
              <a:gd name="adj2" fmla="val -2508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white"/>
                </a:solidFill>
              </a:rPr>
              <a:t>负号移到求和符号里面</a:t>
            </a:r>
            <a:endParaRPr lang="zh-CN" altLang="en-US" dirty="0">
              <a:solidFill>
                <a:prstClr val="white"/>
              </a:solidFill>
            </a:endParaRPr>
          </a:p>
        </p:txBody>
      </p:sp>
    </p:spTree>
    <p:extLst>
      <p:ext uri="{BB962C8B-B14F-4D97-AF65-F5344CB8AC3E}">
        <p14:creationId xmlns:p14="http://schemas.microsoft.com/office/powerpoint/2010/main" val="34786402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3008" y="1916832"/>
            <a:ext cx="6537803" cy="2376264"/>
          </a:xfrm>
        </p:spPr>
      </p:pic>
      <p:pic>
        <p:nvPicPr>
          <p:cNvPr id="5" name="内容占位符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4437112"/>
            <a:ext cx="6850502" cy="1944216"/>
          </a:xfrm>
          <a:prstGeom prst="rect">
            <a:avLst/>
          </a:prstGeom>
        </p:spPr>
      </p:pic>
    </p:spTree>
    <p:extLst>
      <p:ext uri="{BB962C8B-B14F-4D97-AF65-F5344CB8AC3E}">
        <p14:creationId xmlns:p14="http://schemas.microsoft.com/office/powerpoint/2010/main" val="3371046047"/>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项集的支撑边界</a:t>
            </a:r>
          </a:p>
        </p:txBody>
      </p:sp>
      <p:sp>
        <p:nvSpPr>
          <p:cNvPr id="3" name="内容占位符 2"/>
          <p:cNvSpPr>
            <a:spLocks noGrp="1"/>
          </p:cNvSpPr>
          <p:nvPr>
            <p:ph idx="1"/>
          </p:nvPr>
        </p:nvSpPr>
        <p:spPr/>
        <p:txBody>
          <a:bodyPr/>
          <a:lstStyle/>
          <a:p>
            <a:pPr>
              <a:lnSpc>
                <a:spcPct val="120000"/>
              </a:lnSpc>
            </a:pPr>
            <a:r>
              <a:rPr lang="zh-CN" altLang="en-US" dirty="0" smtClean="0"/>
              <a:t>所以：</a:t>
            </a:r>
            <a:endParaRPr lang="en-US" altLang="zh-CN" dirty="0" smtClean="0"/>
          </a:p>
          <a:p>
            <a:pPr marL="993600">
              <a:lnSpc>
                <a:spcPct val="120000"/>
              </a:lnSpc>
              <a:buFont typeface="Wingdings" panose="05000000000000000000" pitchFamily="2" charset="2"/>
              <a:buChar char="Ø"/>
            </a:pPr>
            <a:r>
              <a:rPr lang="zh-CN" altLang="en-US" sz="2400" dirty="0" smtClean="0"/>
              <a:t>如果</a:t>
            </a:r>
            <a:r>
              <a:rPr lang="en-US" altLang="zh-CN" sz="2400" dirty="0" smtClean="0"/>
              <a:t>|X\Y|</a:t>
            </a:r>
            <a:r>
              <a:rPr lang="zh-CN" altLang="en-US" sz="2400" dirty="0" smtClean="0"/>
              <a:t>是奇数，那么</a:t>
            </a:r>
            <a:endParaRPr lang="en-US" altLang="zh-CN" sz="2400" dirty="0" smtClean="0"/>
          </a:p>
          <a:p>
            <a:pPr marL="993600">
              <a:lnSpc>
                <a:spcPct val="120000"/>
              </a:lnSpc>
              <a:buFont typeface="Wingdings" panose="05000000000000000000" pitchFamily="2" charset="2"/>
              <a:buChar char="Ø"/>
            </a:pPr>
            <a:endParaRPr lang="en-US" altLang="zh-CN" sz="2400" dirty="0"/>
          </a:p>
          <a:p>
            <a:pPr marL="993600">
              <a:lnSpc>
                <a:spcPct val="120000"/>
              </a:lnSpc>
              <a:buFont typeface="Wingdings" panose="05000000000000000000" pitchFamily="2" charset="2"/>
              <a:buChar char="Ø"/>
            </a:pPr>
            <a:endParaRPr lang="en-US" altLang="zh-CN" sz="2400" dirty="0" smtClean="0"/>
          </a:p>
          <a:p>
            <a:pPr marL="993600">
              <a:lnSpc>
                <a:spcPct val="120000"/>
              </a:lnSpc>
              <a:buFont typeface="Wingdings" panose="05000000000000000000" pitchFamily="2" charset="2"/>
              <a:buChar char="Ø"/>
            </a:pPr>
            <a:r>
              <a:rPr lang="zh-CN" altLang="en-US" sz="2400" dirty="0" smtClean="0"/>
              <a:t>如果</a:t>
            </a:r>
            <a:r>
              <a:rPr lang="en-US" altLang="zh-CN" sz="2400" dirty="0"/>
              <a:t>|X\Y|</a:t>
            </a:r>
            <a:r>
              <a:rPr lang="zh-CN" altLang="en-US" sz="2400" dirty="0" smtClean="0"/>
              <a:t>是偶数</a:t>
            </a:r>
            <a:r>
              <a:rPr lang="zh-CN" altLang="en-US" sz="2400" dirty="0"/>
              <a:t>，那么</a:t>
            </a:r>
            <a:endParaRPr lang="en-US" altLang="zh-CN" sz="2400" dirty="0"/>
          </a:p>
          <a:p>
            <a:pPr marL="993600">
              <a:lnSpc>
                <a:spcPct val="120000"/>
              </a:lnSpc>
              <a:buFont typeface="Wingdings" panose="05000000000000000000" pitchFamily="2" charset="2"/>
              <a:buChar char="Ø"/>
            </a:pPr>
            <a:endParaRPr lang="zh-CN" altLang="en-US" sz="2400" dirty="0"/>
          </a:p>
        </p:txBody>
      </p:sp>
      <p:graphicFrame>
        <p:nvGraphicFramePr>
          <p:cNvPr id="4" name="对象 3"/>
          <p:cNvGraphicFramePr>
            <a:graphicFrameLocks noChangeAspect="1"/>
          </p:cNvGraphicFramePr>
          <p:nvPr>
            <p:extLst>
              <p:ext uri="{D42A27DB-BD31-4B8C-83A1-F6EECF244321}">
                <p14:modId xmlns:p14="http://schemas.microsoft.com/office/powerpoint/2010/main" val="888433263"/>
              </p:ext>
            </p:extLst>
          </p:nvPr>
        </p:nvGraphicFramePr>
        <p:xfrm>
          <a:off x="2355850" y="3068638"/>
          <a:ext cx="4924425" cy="865187"/>
        </p:xfrm>
        <a:graphic>
          <a:graphicData uri="http://schemas.openxmlformats.org/presentationml/2006/ole">
            <mc:AlternateContent xmlns:mc="http://schemas.openxmlformats.org/markup-compatibility/2006">
              <mc:Choice xmlns:v="urn:schemas-microsoft-com:vml" Requires="v">
                <p:oleObj spid="_x0000_s94210" name="Equation" r:id="rId3" imgW="2171520" imgH="380880" progId="Equation.DSMT4">
                  <p:embed/>
                </p:oleObj>
              </mc:Choice>
              <mc:Fallback>
                <p:oleObj name="Equation" r:id="rId3" imgW="2171520" imgH="380880" progId="Equation.DSMT4">
                  <p:embed/>
                  <p:pic>
                    <p:nvPicPr>
                      <p:cNvPr id="0" name=""/>
                      <p:cNvPicPr/>
                      <p:nvPr/>
                    </p:nvPicPr>
                    <p:blipFill>
                      <a:blip r:embed="rId4"/>
                      <a:stretch>
                        <a:fillRect/>
                      </a:stretch>
                    </p:blipFill>
                    <p:spPr>
                      <a:xfrm>
                        <a:off x="2355850" y="3068638"/>
                        <a:ext cx="4924425" cy="865187"/>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078959498"/>
              </p:ext>
            </p:extLst>
          </p:nvPr>
        </p:nvGraphicFramePr>
        <p:xfrm>
          <a:off x="2355850" y="5013325"/>
          <a:ext cx="4924425" cy="865188"/>
        </p:xfrm>
        <a:graphic>
          <a:graphicData uri="http://schemas.openxmlformats.org/presentationml/2006/ole">
            <mc:AlternateContent xmlns:mc="http://schemas.openxmlformats.org/markup-compatibility/2006">
              <mc:Choice xmlns:v="urn:schemas-microsoft-com:vml" Requires="v">
                <p:oleObj spid="_x0000_s94211" name="Equation" r:id="rId5" imgW="2171520" imgH="380880" progId="Equation.DSMT4">
                  <p:embed/>
                </p:oleObj>
              </mc:Choice>
              <mc:Fallback>
                <p:oleObj name="Equation" r:id="rId5" imgW="2171520" imgH="380880" progId="Equation.DSMT4">
                  <p:embed/>
                  <p:pic>
                    <p:nvPicPr>
                      <p:cNvPr id="0" name=""/>
                      <p:cNvPicPr>
                        <a:picLocks noChangeAspect="1" noChangeArrowheads="1"/>
                      </p:cNvPicPr>
                      <p:nvPr/>
                    </p:nvPicPr>
                    <p:blipFill>
                      <a:blip r:embed="rId6"/>
                      <a:srcRect/>
                      <a:stretch>
                        <a:fillRect/>
                      </a:stretch>
                    </p:blipFill>
                    <p:spPr bwMode="auto">
                      <a:xfrm>
                        <a:off x="2355850" y="5013325"/>
                        <a:ext cx="4924425"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标注 5"/>
          <p:cNvSpPr/>
          <p:nvPr/>
        </p:nvSpPr>
        <p:spPr>
          <a:xfrm>
            <a:off x="7164288" y="4149080"/>
            <a:ext cx="1152128" cy="612648"/>
          </a:xfrm>
          <a:prstGeom prst="wedgeRectCallout">
            <a:avLst>
              <a:gd name="adj1" fmla="val -279088"/>
              <a:gd name="adj2" fmla="val -891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white"/>
                </a:solidFill>
              </a:rPr>
              <a:t>没有等号</a:t>
            </a:r>
            <a:endParaRPr lang="zh-CN" altLang="en-US" dirty="0">
              <a:solidFill>
                <a:prstClr val="white"/>
              </a:solidFill>
            </a:endParaRPr>
          </a:p>
        </p:txBody>
      </p:sp>
      <p:sp>
        <p:nvSpPr>
          <p:cNvPr id="7" name="矩形标注 6"/>
          <p:cNvSpPr/>
          <p:nvPr/>
        </p:nvSpPr>
        <p:spPr>
          <a:xfrm>
            <a:off x="7092280" y="6056712"/>
            <a:ext cx="1152128" cy="612648"/>
          </a:xfrm>
          <a:prstGeom prst="wedgeRectCallout">
            <a:avLst>
              <a:gd name="adj1" fmla="val -279088"/>
              <a:gd name="adj2" fmla="val -891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white"/>
                </a:solidFill>
              </a:rPr>
              <a:t>没有等号</a:t>
            </a:r>
            <a:endParaRPr lang="zh-CN" altLang="en-US" dirty="0">
              <a:solidFill>
                <a:prstClr val="white"/>
              </a:solidFill>
            </a:endParaRPr>
          </a:p>
        </p:txBody>
      </p:sp>
      <p:sp>
        <p:nvSpPr>
          <p:cNvPr id="8" name="矩形标注 7"/>
          <p:cNvSpPr/>
          <p:nvPr/>
        </p:nvSpPr>
        <p:spPr>
          <a:xfrm>
            <a:off x="6156176" y="1628800"/>
            <a:ext cx="2448272" cy="612648"/>
          </a:xfrm>
          <a:prstGeom prst="wedgeRectCallout">
            <a:avLst>
              <a:gd name="adj1" fmla="val -67667"/>
              <a:gd name="adj2" fmla="val 1762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prstClr val="white"/>
                </a:solidFill>
              </a:rPr>
              <a:t>英文版电子书此处写错了</a:t>
            </a:r>
            <a:endParaRPr lang="zh-CN" altLang="en-US" dirty="0">
              <a:solidFill>
                <a:prstClr val="white"/>
              </a:solidFill>
            </a:endParaRPr>
          </a:p>
        </p:txBody>
      </p:sp>
    </p:spTree>
    <p:extLst>
      <p:ext uri="{BB962C8B-B14F-4D97-AF65-F5344CB8AC3E}">
        <p14:creationId xmlns:p14="http://schemas.microsoft.com/office/powerpoint/2010/main" val="315602385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项集的支撑边界</a:t>
            </a:r>
          </a:p>
        </p:txBody>
      </p:sp>
      <p:sp>
        <p:nvSpPr>
          <p:cNvPr id="3" name="内容占位符 2"/>
          <p:cNvSpPr>
            <a:spLocks noGrp="1"/>
          </p:cNvSpPr>
          <p:nvPr>
            <p:ph idx="1"/>
          </p:nvPr>
        </p:nvSpPr>
        <p:spPr/>
        <p:txBody>
          <a:bodyPr/>
          <a:lstStyle/>
          <a:p>
            <a:pPr>
              <a:lnSpc>
                <a:spcPct val="120000"/>
              </a:lnSpc>
            </a:pPr>
            <a:r>
              <a:rPr lang="zh-CN" altLang="en-US" dirty="0" smtClean="0"/>
              <a:t>上面两个不等式唯一的区别在于不等号的方向，这个方向取决于</a:t>
            </a:r>
            <a:r>
              <a:rPr lang="en-US" altLang="zh-CN" dirty="0" smtClean="0"/>
              <a:t>Y</a:t>
            </a:r>
            <a:r>
              <a:rPr lang="zh-CN" altLang="en-US" dirty="0" smtClean="0"/>
              <a:t>。</a:t>
            </a:r>
            <a:endParaRPr lang="en-US" altLang="zh-CN" dirty="0" smtClean="0"/>
          </a:p>
          <a:p>
            <a:pPr>
              <a:lnSpc>
                <a:spcPct val="120000"/>
              </a:lnSpc>
            </a:pPr>
            <a:r>
              <a:rPr lang="zh-CN" altLang="en-US" dirty="0"/>
              <a:t>上面两</a:t>
            </a:r>
            <a:r>
              <a:rPr lang="zh-CN" altLang="en-US" dirty="0" smtClean="0"/>
              <a:t>个不等式说明，对于一个项集</a:t>
            </a:r>
            <a:r>
              <a:rPr lang="en-US" altLang="zh-CN" dirty="0" smtClean="0"/>
              <a:t>X</a:t>
            </a:r>
            <a:r>
              <a:rPr lang="zh-CN" altLang="en-US" dirty="0" smtClean="0"/>
              <a:t>，如果我们不知道那些事务里面包含它，也不知道它的支撑，但是我们知道他的子集的支撑，那么就可以通过这些子集的支撑得到</a:t>
            </a:r>
            <a:r>
              <a:rPr lang="en-US" altLang="zh-CN" dirty="0" smtClean="0"/>
              <a:t>X</a:t>
            </a:r>
            <a:r>
              <a:rPr lang="zh-CN" altLang="en-US" dirty="0" smtClean="0"/>
              <a:t>支撑的上界和下界。</a:t>
            </a:r>
            <a:endParaRPr lang="en-US" altLang="zh-CN" dirty="0" smtClean="0"/>
          </a:p>
        </p:txBody>
      </p:sp>
    </p:spTree>
    <p:extLst>
      <p:ext uri="{BB962C8B-B14F-4D97-AF65-F5344CB8AC3E}">
        <p14:creationId xmlns:p14="http://schemas.microsoft.com/office/powerpoint/2010/main" val="2209997744"/>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考虑项集</a:t>
            </a:r>
            <a:r>
              <a:rPr lang="en-US" altLang="zh-CN" dirty="0" smtClean="0"/>
              <a:t>ACD</a:t>
            </a:r>
            <a:r>
              <a:rPr lang="zh-CN" altLang="en-US" dirty="0" smtClean="0"/>
              <a:t>，可以使用每个泛化子集                    来确定</a:t>
            </a:r>
            <a:r>
              <a:rPr lang="en-US" altLang="zh-CN" dirty="0" smtClean="0"/>
              <a:t>X=ACD</a:t>
            </a:r>
            <a:r>
              <a:rPr lang="zh-CN" altLang="en-US" dirty="0" smtClean="0"/>
              <a:t>的支撑边界。</a:t>
            </a:r>
            <a:endParaRPr lang="en-US" altLang="zh-CN" dirty="0" smtClean="0"/>
          </a:p>
          <a:p>
            <a:pPr>
              <a:lnSpc>
                <a:spcPct val="120000"/>
              </a:lnSpc>
            </a:pPr>
            <a:r>
              <a:rPr lang="zh-CN" altLang="en-US" dirty="0" smtClean="0"/>
              <a:t>令</a:t>
            </a:r>
            <a:r>
              <a:rPr lang="en-US" altLang="zh-CN" dirty="0" smtClean="0"/>
              <a:t>Y=C</a:t>
            </a:r>
            <a:r>
              <a:rPr lang="zh-CN" altLang="en-US" dirty="0" smtClean="0"/>
              <a:t>，根据容斥原理可以得到</a:t>
            </a:r>
            <a:endParaRPr lang="en-US" altLang="zh-CN" dirty="0" smtClean="0"/>
          </a:p>
          <a:p>
            <a:pPr>
              <a:lnSpc>
                <a:spcPct val="120000"/>
              </a:lnSpc>
            </a:pPr>
            <a:endParaRPr lang="en-US" altLang="zh-CN" dirty="0"/>
          </a:p>
          <a:p>
            <a:pPr>
              <a:lnSpc>
                <a:spcPct val="120000"/>
              </a:lnSpc>
            </a:pPr>
            <a:r>
              <a:rPr lang="zh-CN" altLang="en-US" dirty="0" smtClean="0"/>
              <a:t>由于                        ，所以</a:t>
            </a:r>
            <a:endParaRPr lang="en-US" altLang="zh-CN" dirty="0" smtClean="0"/>
          </a:p>
          <a:p>
            <a:pPr>
              <a:lnSpc>
                <a:spcPct val="120000"/>
              </a:lnSpc>
            </a:pPr>
            <a:endParaRPr lang="en-US" altLang="zh-CN" dirty="0"/>
          </a:p>
          <a:p>
            <a:pPr>
              <a:lnSpc>
                <a:spcPct val="120000"/>
              </a:lnSpc>
            </a:pPr>
            <a:r>
              <a:rPr lang="zh-CN" altLang="en-US" dirty="0" smtClean="0"/>
              <a:t>即</a:t>
            </a:r>
            <a:endParaRPr lang="en-US" altLang="zh-CN" dirty="0" smtClean="0"/>
          </a:p>
        </p:txBody>
      </p:sp>
      <p:graphicFrame>
        <p:nvGraphicFramePr>
          <p:cNvPr id="4" name="对象 3"/>
          <p:cNvGraphicFramePr>
            <a:graphicFrameLocks noChangeAspect="1"/>
          </p:cNvGraphicFramePr>
          <p:nvPr>
            <p:extLst>
              <p:ext uri="{D42A27DB-BD31-4B8C-83A1-F6EECF244321}">
                <p14:modId xmlns:p14="http://schemas.microsoft.com/office/powerpoint/2010/main" val="830833503"/>
              </p:ext>
            </p:extLst>
          </p:nvPr>
        </p:nvGraphicFramePr>
        <p:xfrm>
          <a:off x="6516216" y="1988840"/>
          <a:ext cx="1562574" cy="504056"/>
        </p:xfrm>
        <a:graphic>
          <a:graphicData uri="http://schemas.openxmlformats.org/presentationml/2006/ole">
            <mc:AlternateContent xmlns:mc="http://schemas.openxmlformats.org/markup-compatibility/2006">
              <mc:Choice xmlns:v="urn:schemas-microsoft-com:vml" Requires="v">
                <p:oleObj spid="_x0000_s95234" name="Equation" r:id="rId3" imgW="787320" imgH="253800" progId="Equation.DSMT4">
                  <p:embed/>
                </p:oleObj>
              </mc:Choice>
              <mc:Fallback>
                <p:oleObj name="Equation" r:id="rId3" imgW="787320" imgH="253800" progId="Equation.DSMT4">
                  <p:embed/>
                  <p:pic>
                    <p:nvPicPr>
                      <p:cNvPr id="0" name=""/>
                      <p:cNvPicPr/>
                      <p:nvPr/>
                    </p:nvPicPr>
                    <p:blipFill>
                      <a:blip r:embed="rId4"/>
                      <a:stretch>
                        <a:fillRect/>
                      </a:stretch>
                    </p:blipFill>
                    <p:spPr>
                      <a:xfrm>
                        <a:off x="6516216" y="1988840"/>
                        <a:ext cx="1562574" cy="504056"/>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129748299"/>
              </p:ext>
            </p:extLst>
          </p:nvPr>
        </p:nvGraphicFramePr>
        <p:xfrm>
          <a:off x="1043608" y="3501008"/>
          <a:ext cx="7253287" cy="576262"/>
        </p:xfrm>
        <a:graphic>
          <a:graphicData uri="http://schemas.openxmlformats.org/presentationml/2006/ole">
            <mc:AlternateContent xmlns:mc="http://schemas.openxmlformats.org/markup-compatibility/2006">
              <mc:Choice xmlns:v="urn:schemas-microsoft-com:vml" Requires="v">
                <p:oleObj spid="_x0000_s95235" name="Equation" r:id="rId5" imgW="3517560" imgH="279360" progId="Equation.DSMT4">
                  <p:embed/>
                </p:oleObj>
              </mc:Choice>
              <mc:Fallback>
                <p:oleObj name="Equation" r:id="rId5" imgW="3517560" imgH="279360" progId="Equation.DSMT4">
                  <p:embed/>
                  <p:pic>
                    <p:nvPicPr>
                      <p:cNvPr id="0" name=""/>
                      <p:cNvPicPr>
                        <a:picLocks noChangeAspect="1" noChangeArrowheads="1"/>
                      </p:cNvPicPr>
                      <p:nvPr/>
                    </p:nvPicPr>
                    <p:blipFill>
                      <a:blip r:embed="rId6"/>
                      <a:srcRect/>
                      <a:stretch>
                        <a:fillRect/>
                      </a:stretch>
                    </p:blipFill>
                    <p:spPr bwMode="auto">
                      <a:xfrm>
                        <a:off x="1043608" y="3501008"/>
                        <a:ext cx="725328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993674757"/>
              </p:ext>
            </p:extLst>
          </p:nvPr>
        </p:nvGraphicFramePr>
        <p:xfrm>
          <a:off x="1475656" y="4077072"/>
          <a:ext cx="1936750" cy="576263"/>
        </p:xfrm>
        <a:graphic>
          <a:graphicData uri="http://schemas.openxmlformats.org/presentationml/2006/ole">
            <mc:AlternateContent xmlns:mc="http://schemas.openxmlformats.org/markup-compatibility/2006">
              <mc:Choice xmlns:v="urn:schemas-microsoft-com:vml" Requires="v">
                <p:oleObj spid="_x0000_s95236" name="Equation" r:id="rId7" imgW="939600" imgH="279360" progId="Equation.DSMT4">
                  <p:embed/>
                </p:oleObj>
              </mc:Choice>
              <mc:Fallback>
                <p:oleObj name="Equation" r:id="rId7" imgW="939600" imgH="279360" progId="Equation.DSMT4">
                  <p:embed/>
                  <p:pic>
                    <p:nvPicPr>
                      <p:cNvPr id="0" name=""/>
                      <p:cNvPicPr>
                        <a:picLocks noChangeAspect="1" noChangeArrowheads="1"/>
                      </p:cNvPicPr>
                      <p:nvPr/>
                    </p:nvPicPr>
                    <p:blipFill>
                      <a:blip r:embed="rId8"/>
                      <a:srcRect/>
                      <a:stretch>
                        <a:fillRect/>
                      </a:stretch>
                    </p:blipFill>
                    <p:spPr bwMode="auto">
                      <a:xfrm>
                        <a:off x="1475656" y="4077072"/>
                        <a:ext cx="19367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634351616"/>
              </p:ext>
            </p:extLst>
          </p:nvPr>
        </p:nvGraphicFramePr>
        <p:xfrm>
          <a:off x="1907704" y="4725144"/>
          <a:ext cx="5995987" cy="523875"/>
        </p:xfrm>
        <a:graphic>
          <a:graphicData uri="http://schemas.openxmlformats.org/presentationml/2006/ole">
            <mc:AlternateContent xmlns:mc="http://schemas.openxmlformats.org/markup-compatibility/2006">
              <mc:Choice xmlns:v="urn:schemas-microsoft-com:vml" Requires="v">
                <p:oleObj spid="_x0000_s95237" name="Equation" r:id="rId9" imgW="2908080" imgH="253800" progId="Equation.DSMT4">
                  <p:embed/>
                </p:oleObj>
              </mc:Choice>
              <mc:Fallback>
                <p:oleObj name="Equation" r:id="rId9" imgW="2908080" imgH="253800" progId="Equation.DSMT4">
                  <p:embed/>
                  <p:pic>
                    <p:nvPicPr>
                      <p:cNvPr id="0" name=""/>
                      <p:cNvPicPr>
                        <a:picLocks noChangeAspect="1" noChangeArrowheads="1"/>
                      </p:cNvPicPr>
                      <p:nvPr/>
                    </p:nvPicPr>
                    <p:blipFill>
                      <a:blip r:embed="rId10"/>
                      <a:srcRect/>
                      <a:stretch>
                        <a:fillRect/>
                      </a:stretch>
                    </p:blipFill>
                    <p:spPr bwMode="auto">
                      <a:xfrm>
                        <a:off x="1907704" y="4725144"/>
                        <a:ext cx="5995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177530095"/>
              </p:ext>
            </p:extLst>
          </p:nvPr>
        </p:nvGraphicFramePr>
        <p:xfrm>
          <a:off x="998538" y="5732463"/>
          <a:ext cx="7383462" cy="523875"/>
        </p:xfrm>
        <a:graphic>
          <a:graphicData uri="http://schemas.openxmlformats.org/presentationml/2006/ole">
            <mc:AlternateContent xmlns:mc="http://schemas.openxmlformats.org/markup-compatibility/2006">
              <mc:Choice xmlns:v="urn:schemas-microsoft-com:vml" Requires="v">
                <p:oleObj spid="_x0000_s95238" name="Equation" r:id="rId11" imgW="3581280" imgH="253800" progId="Equation.DSMT4">
                  <p:embed/>
                </p:oleObj>
              </mc:Choice>
              <mc:Fallback>
                <p:oleObj name="Equation" r:id="rId11" imgW="3581280" imgH="253800" progId="Equation.DSMT4">
                  <p:embed/>
                  <p:pic>
                    <p:nvPicPr>
                      <p:cNvPr id="0" name=""/>
                      <p:cNvPicPr>
                        <a:picLocks noChangeAspect="1" noChangeArrowheads="1"/>
                      </p:cNvPicPr>
                      <p:nvPr/>
                    </p:nvPicPr>
                    <p:blipFill>
                      <a:blip r:embed="rId12"/>
                      <a:srcRect/>
                      <a:stretch>
                        <a:fillRect/>
                      </a:stretch>
                    </p:blipFill>
                    <p:spPr bwMode="auto">
                      <a:xfrm>
                        <a:off x="998538" y="5732463"/>
                        <a:ext cx="7383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04649478"/>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r>
              <a:rPr lang="zh-CN" altLang="en-US" dirty="0" smtClean="0"/>
              <a:t>如果令</a:t>
            </a:r>
            <a:r>
              <a:rPr lang="en-US" altLang="zh-CN" dirty="0" smtClean="0"/>
              <a:t>Y</a:t>
            </a:r>
            <a:r>
              <a:rPr lang="zh-CN" altLang="en-US" dirty="0" smtClean="0"/>
              <a:t>等于空集，那么有</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smtClean="0"/>
              <a:t>于是有</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938175755"/>
              </p:ext>
            </p:extLst>
          </p:nvPr>
        </p:nvGraphicFramePr>
        <p:xfrm>
          <a:off x="827584" y="2492896"/>
          <a:ext cx="4743450" cy="647700"/>
        </p:xfrm>
        <a:graphic>
          <a:graphicData uri="http://schemas.openxmlformats.org/presentationml/2006/ole">
            <mc:AlternateContent xmlns:mc="http://schemas.openxmlformats.org/markup-compatibility/2006">
              <mc:Choice xmlns:v="urn:schemas-microsoft-com:vml" Requires="v">
                <p:oleObj spid="_x0000_s96258" name="Equation" r:id="rId3" imgW="2044440" imgH="279360" progId="Equation.DSMT4">
                  <p:embed/>
                </p:oleObj>
              </mc:Choice>
              <mc:Fallback>
                <p:oleObj name="Equation" r:id="rId3" imgW="2044440" imgH="279360" progId="Equation.DSMT4">
                  <p:embed/>
                  <p:pic>
                    <p:nvPicPr>
                      <p:cNvPr id="0" name=""/>
                      <p:cNvPicPr/>
                      <p:nvPr/>
                    </p:nvPicPr>
                    <p:blipFill>
                      <a:blip r:embed="rId4"/>
                      <a:stretch>
                        <a:fillRect/>
                      </a:stretch>
                    </p:blipFill>
                    <p:spPr>
                      <a:xfrm>
                        <a:off x="827584" y="2492896"/>
                        <a:ext cx="4743450" cy="6477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286577772"/>
              </p:ext>
            </p:extLst>
          </p:nvPr>
        </p:nvGraphicFramePr>
        <p:xfrm>
          <a:off x="688975" y="3140968"/>
          <a:ext cx="8455025" cy="1711325"/>
        </p:xfrm>
        <a:graphic>
          <a:graphicData uri="http://schemas.openxmlformats.org/presentationml/2006/ole">
            <mc:AlternateContent xmlns:mc="http://schemas.openxmlformats.org/markup-compatibility/2006">
              <mc:Choice xmlns:v="urn:schemas-microsoft-com:vml" Requires="v">
                <p:oleObj spid="_x0000_s96259" name="Equation" r:id="rId5" imgW="3644640" imgH="736560" progId="Equation.DSMT4">
                  <p:embed/>
                </p:oleObj>
              </mc:Choice>
              <mc:Fallback>
                <p:oleObj name="Equation" r:id="rId5" imgW="3644640" imgH="736560" progId="Equation.DSMT4">
                  <p:embed/>
                  <p:pic>
                    <p:nvPicPr>
                      <p:cNvPr id="0" name=""/>
                      <p:cNvPicPr/>
                      <p:nvPr/>
                    </p:nvPicPr>
                    <p:blipFill>
                      <a:blip r:embed="rId6"/>
                      <a:stretch>
                        <a:fillRect/>
                      </a:stretch>
                    </p:blipFill>
                    <p:spPr>
                      <a:xfrm>
                        <a:off x="688975" y="3140968"/>
                        <a:ext cx="8455025" cy="171132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252691394"/>
              </p:ext>
            </p:extLst>
          </p:nvPr>
        </p:nvGraphicFramePr>
        <p:xfrm>
          <a:off x="900113" y="5411788"/>
          <a:ext cx="7188200" cy="1179512"/>
        </p:xfrm>
        <a:graphic>
          <a:graphicData uri="http://schemas.openxmlformats.org/presentationml/2006/ole">
            <mc:AlternateContent xmlns:mc="http://schemas.openxmlformats.org/markup-compatibility/2006">
              <mc:Choice xmlns:v="urn:schemas-microsoft-com:vml" Requires="v">
                <p:oleObj spid="_x0000_s96260" name="Equation" r:id="rId7" imgW="3098520" imgH="507960" progId="Equation.DSMT4">
                  <p:embed/>
                </p:oleObj>
              </mc:Choice>
              <mc:Fallback>
                <p:oleObj name="Equation" r:id="rId7" imgW="3098520" imgH="507960" progId="Equation.DSMT4">
                  <p:embed/>
                  <p:pic>
                    <p:nvPicPr>
                      <p:cNvPr id="0" name=""/>
                      <p:cNvPicPr>
                        <a:picLocks noChangeAspect="1" noChangeArrowheads="1"/>
                      </p:cNvPicPr>
                      <p:nvPr/>
                    </p:nvPicPr>
                    <p:blipFill>
                      <a:blip r:embed="rId8"/>
                      <a:srcRect/>
                      <a:stretch>
                        <a:fillRect/>
                      </a:stretch>
                    </p:blipFill>
                    <p:spPr bwMode="auto">
                      <a:xfrm>
                        <a:off x="900113" y="5411788"/>
                        <a:ext cx="7188200"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76876493"/>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根据</a:t>
            </a:r>
            <a:r>
              <a:rPr lang="en-US" altLang="zh-CN" dirty="0" smtClean="0">
                <a:latin typeface="Times New Roman" panose="02020603050405020304" pitchFamily="18" charset="0"/>
                <a:cs typeface="Times New Roman" panose="02020603050405020304" pitchFamily="18" charset="0"/>
              </a:rPr>
              <a:t>ACD</a:t>
            </a:r>
            <a:r>
              <a:rPr lang="zh-CN" altLang="en-US" dirty="0" smtClean="0">
                <a:latin typeface="Times New Roman" panose="02020603050405020304" pitchFamily="18" charset="0"/>
                <a:cs typeface="Times New Roman" panose="02020603050405020304" pitchFamily="18" charset="0"/>
              </a:rPr>
              <a:t>的每一个子集</a:t>
            </a:r>
            <a:r>
              <a:rPr lang="en-US" altLang="zh-CN" dirty="0" smtClean="0">
                <a:latin typeface="Times New Roman" panose="02020603050405020304" pitchFamily="18" charset="0"/>
                <a:cs typeface="Times New Roman" panose="02020603050405020304" pitchFamily="18" charset="0"/>
              </a:rPr>
              <a:t>Y</a:t>
            </a:r>
            <a:r>
              <a:rPr lang="zh-CN" altLang="en-US" dirty="0" smtClean="0">
                <a:latin typeface="Times New Roman" panose="02020603050405020304" pitchFamily="18" charset="0"/>
                <a:cs typeface="Times New Roman" panose="02020603050405020304" pitchFamily="18" charset="0"/>
              </a:rPr>
              <a:t>，都可以得到</a:t>
            </a:r>
            <a:r>
              <a:rPr lang="en-US" altLang="zh-CN" dirty="0" smtClean="0">
                <a:latin typeface="Times New Roman" panose="02020603050405020304" pitchFamily="18" charset="0"/>
                <a:cs typeface="Times New Roman" panose="02020603050405020304" pitchFamily="18" charset="0"/>
              </a:rPr>
              <a:t>sup(ACD)</a:t>
            </a:r>
            <a:r>
              <a:rPr lang="zh-CN" altLang="en-US" dirty="0" smtClean="0">
                <a:latin typeface="Times New Roman" panose="02020603050405020304" pitchFamily="18" charset="0"/>
                <a:cs typeface="Times New Roman" panose="02020603050405020304" pitchFamily="18" charset="0"/>
              </a:rPr>
              <a:t>的一个界</a:t>
            </a:r>
            <a:r>
              <a:rPr lang="zh-CN" altLang="en-US" dirty="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ACD</a:t>
            </a:r>
            <a:r>
              <a:rPr lang="zh-CN" altLang="en-US" dirty="0" smtClean="0">
                <a:latin typeface="Times New Roman" panose="02020603050405020304" pitchFamily="18" charset="0"/>
                <a:cs typeface="Times New Roman" panose="02020603050405020304" pitchFamily="18" charset="0"/>
              </a:rPr>
              <a:t>共有</a:t>
            </a:r>
            <a:r>
              <a:rPr lang="en-US" altLang="zh-CN" dirty="0" smtClean="0">
                <a:latin typeface="Times New Roman" panose="02020603050405020304" pitchFamily="18" charset="0"/>
                <a:cs typeface="Times New Roman" panose="02020603050405020304" pitchFamily="18" charset="0"/>
              </a:rPr>
              <a:t>8</a:t>
            </a:r>
            <a:r>
              <a:rPr lang="zh-CN" altLang="en-US" dirty="0" smtClean="0">
                <a:latin typeface="Times New Roman" panose="02020603050405020304" pitchFamily="18" charset="0"/>
                <a:cs typeface="Times New Roman" panose="02020603050405020304" pitchFamily="18" charset="0"/>
              </a:rPr>
              <a:t>个子集，所以</a:t>
            </a:r>
            <a:r>
              <a:rPr lang="en-US" altLang="zh-CN" dirty="0" smtClean="0">
                <a:latin typeface="Times New Roman" panose="02020603050405020304" pitchFamily="18" charset="0"/>
                <a:cs typeface="Times New Roman" panose="02020603050405020304" pitchFamily="18" charset="0"/>
              </a:rPr>
              <a:t>ACD</a:t>
            </a:r>
            <a:r>
              <a:rPr lang="zh-CN" altLang="en-US" dirty="0" smtClean="0">
                <a:latin typeface="Times New Roman" panose="02020603050405020304" pitchFamily="18" charset="0"/>
                <a:cs typeface="Times New Roman" panose="02020603050405020304" pitchFamily="18" charset="0"/>
              </a:rPr>
              <a:t>可以得到</a:t>
            </a:r>
            <a:r>
              <a:rPr lang="en-US" altLang="zh-CN" dirty="0" smtClean="0">
                <a:latin typeface="Times New Roman" panose="02020603050405020304" pitchFamily="18" charset="0"/>
                <a:cs typeface="Times New Roman" panose="02020603050405020304" pitchFamily="18" charset="0"/>
              </a:rPr>
              <a:t>8</a:t>
            </a:r>
            <a:r>
              <a:rPr lang="zh-CN" altLang="en-US" dirty="0" smtClean="0">
                <a:latin typeface="Times New Roman" panose="02020603050405020304" pitchFamily="18" charset="0"/>
                <a:cs typeface="Times New Roman" panose="02020603050405020304" pitchFamily="18" charset="0"/>
              </a:rPr>
              <a:t>个界，其中有</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个上界和</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个下界，分别为：</a:t>
            </a:r>
            <a:endParaRPr lang="zh-CN" altLang="en-US" dirty="0">
              <a:latin typeface="Times New Roman" panose="02020603050405020304" pitchFamily="18" charset="0"/>
              <a:cs typeface="Times New Roman" panose="02020603050405020304" pitchFamily="18" charset="0"/>
            </a:endParaRP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181" y="3456450"/>
            <a:ext cx="8430819" cy="3284918"/>
          </a:xfrm>
          <a:prstGeom prst="rect">
            <a:avLst/>
          </a:prstGeom>
        </p:spPr>
      </p:pic>
    </p:spTree>
    <p:extLst>
      <p:ext uri="{BB962C8B-B14F-4D97-AF65-F5344CB8AC3E}">
        <p14:creationId xmlns:p14="http://schemas.microsoft.com/office/powerpoint/2010/main" val="20535473"/>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上界数量</a:t>
            </a:r>
            <a:r>
              <a:rPr lang="en-US" altLang="zh-CN" dirty="0" smtClean="0"/>
              <a:t>=</a:t>
            </a:r>
            <a:r>
              <a:rPr lang="zh-CN" altLang="en-US" dirty="0" smtClean="0"/>
              <a:t>下界数量？</a:t>
            </a:r>
            <a:endParaRPr lang="zh-CN" altLang="en-US" dirty="0"/>
          </a:p>
        </p:txBody>
      </p:sp>
      <p:sp>
        <p:nvSpPr>
          <p:cNvPr id="6" name="内容占位符 2"/>
          <p:cNvSpPr txBox="1">
            <a:spLocks/>
          </p:cNvSpPr>
          <p:nvPr/>
        </p:nvSpPr>
        <p:spPr>
          <a:xfrm>
            <a:off x="461707" y="2060848"/>
            <a:ext cx="8229600" cy="4389120"/>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nSpc>
                <a:spcPct val="120000"/>
              </a:lnSpc>
              <a:buClr>
                <a:srgbClr val="0BD0D9"/>
              </a:buClr>
            </a:pPr>
            <a:r>
              <a:rPr lang="zh-CN" altLang="en-US" dirty="0">
                <a:solidFill>
                  <a:prstClr val="black"/>
                </a:solidFill>
              </a:rPr>
              <a:t>如果</a:t>
            </a:r>
            <a:r>
              <a:rPr lang="en-US" altLang="zh-CN" dirty="0">
                <a:solidFill>
                  <a:prstClr val="black"/>
                </a:solidFill>
              </a:rPr>
              <a:t>|X\Y|</a:t>
            </a:r>
            <a:r>
              <a:rPr lang="zh-CN" altLang="en-US" dirty="0">
                <a:solidFill>
                  <a:prstClr val="black"/>
                </a:solidFill>
              </a:rPr>
              <a:t>是奇数，那么</a:t>
            </a:r>
            <a:endParaRPr lang="en-US" altLang="zh-CN" dirty="0">
              <a:solidFill>
                <a:prstClr val="black"/>
              </a:solidFill>
            </a:endParaRPr>
          </a:p>
          <a:p>
            <a:pPr>
              <a:lnSpc>
                <a:spcPct val="120000"/>
              </a:lnSpc>
              <a:buClr>
                <a:srgbClr val="0BD0D9"/>
              </a:buClr>
            </a:pPr>
            <a:endParaRPr lang="en-US" altLang="zh-CN" dirty="0">
              <a:solidFill>
                <a:prstClr val="black"/>
              </a:solidFill>
            </a:endParaRPr>
          </a:p>
          <a:p>
            <a:pPr>
              <a:lnSpc>
                <a:spcPct val="120000"/>
              </a:lnSpc>
              <a:buClr>
                <a:srgbClr val="0BD0D9"/>
              </a:buClr>
            </a:pPr>
            <a:endParaRPr lang="en-US" altLang="zh-CN" dirty="0">
              <a:solidFill>
                <a:prstClr val="black"/>
              </a:solidFill>
            </a:endParaRPr>
          </a:p>
          <a:p>
            <a:pPr>
              <a:lnSpc>
                <a:spcPct val="120000"/>
              </a:lnSpc>
              <a:buClr>
                <a:srgbClr val="0BD0D9"/>
              </a:buClr>
            </a:pPr>
            <a:r>
              <a:rPr lang="zh-CN" altLang="en-US" dirty="0">
                <a:solidFill>
                  <a:prstClr val="black"/>
                </a:solidFill>
              </a:rPr>
              <a:t>如果</a:t>
            </a:r>
            <a:r>
              <a:rPr lang="en-US" altLang="zh-CN" dirty="0">
                <a:solidFill>
                  <a:prstClr val="black"/>
                </a:solidFill>
              </a:rPr>
              <a:t>|X\Y|</a:t>
            </a:r>
            <a:r>
              <a:rPr lang="zh-CN" altLang="en-US" dirty="0">
                <a:solidFill>
                  <a:prstClr val="black"/>
                </a:solidFill>
              </a:rPr>
              <a:t>是偶数，那么</a:t>
            </a:r>
            <a:endParaRPr lang="en-US" altLang="zh-CN" dirty="0">
              <a:solidFill>
                <a:prstClr val="black"/>
              </a:solidFill>
            </a:endParaRPr>
          </a:p>
          <a:p>
            <a:pPr>
              <a:lnSpc>
                <a:spcPct val="120000"/>
              </a:lnSpc>
              <a:buClr>
                <a:srgbClr val="0BD0D9"/>
              </a:buClr>
            </a:pPr>
            <a:endParaRPr lang="zh-CN" altLang="en-US" dirty="0">
              <a:solidFill>
                <a:prstClr val="black"/>
              </a:solidFill>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3111438503"/>
              </p:ext>
            </p:extLst>
          </p:nvPr>
        </p:nvGraphicFramePr>
        <p:xfrm>
          <a:off x="2114550" y="4289425"/>
          <a:ext cx="4924425" cy="865188"/>
        </p:xfrm>
        <a:graphic>
          <a:graphicData uri="http://schemas.openxmlformats.org/presentationml/2006/ole">
            <mc:AlternateContent xmlns:mc="http://schemas.openxmlformats.org/markup-compatibility/2006">
              <mc:Choice xmlns:v="urn:schemas-microsoft-com:vml" Requires="v">
                <p:oleObj spid="_x0000_s97282" name="Equation" r:id="rId3" imgW="2171520" imgH="380880" progId="Equation.DSMT4">
                  <p:embed/>
                </p:oleObj>
              </mc:Choice>
              <mc:Fallback>
                <p:oleObj name="Equation" r:id="rId3" imgW="2171520" imgH="380880" progId="Equation.DSMT4">
                  <p:embed/>
                  <p:pic>
                    <p:nvPicPr>
                      <p:cNvPr id="0" name=""/>
                      <p:cNvPicPr>
                        <a:picLocks noChangeAspect="1" noChangeArrowheads="1"/>
                      </p:cNvPicPr>
                      <p:nvPr/>
                    </p:nvPicPr>
                    <p:blipFill>
                      <a:blip r:embed="rId4"/>
                      <a:srcRect/>
                      <a:stretch>
                        <a:fillRect/>
                      </a:stretch>
                    </p:blipFill>
                    <p:spPr bwMode="auto">
                      <a:xfrm>
                        <a:off x="2114550" y="4289425"/>
                        <a:ext cx="4924425"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273337690"/>
              </p:ext>
            </p:extLst>
          </p:nvPr>
        </p:nvGraphicFramePr>
        <p:xfrm>
          <a:off x="2311400" y="2781300"/>
          <a:ext cx="4926013" cy="865188"/>
        </p:xfrm>
        <a:graphic>
          <a:graphicData uri="http://schemas.openxmlformats.org/presentationml/2006/ole">
            <mc:AlternateContent xmlns:mc="http://schemas.openxmlformats.org/markup-compatibility/2006">
              <mc:Choice xmlns:v="urn:schemas-microsoft-com:vml" Requires="v">
                <p:oleObj spid="_x0000_s97283" name="Equation" r:id="rId5" imgW="2171520" imgH="380880" progId="Equation.DSMT4">
                  <p:embed/>
                </p:oleObj>
              </mc:Choice>
              <mc:Fallback>
                <p:oleObj name="Equation" r:id="rId5" imgW="2171520" imgH="380880" progId="Equation.DSMT4">
                  <p:embed/>
                  <p:pic>
                    <p:nvPicPr>
                      <p:cNvPr id="0" name=""/>
                      <p:cNvPicPr>
                        <a:picLocks noChangeAspect="1" noChangeArrowheads="1"/>
                      </p:cNvPicPr>
                      <p:nvPr/>
                    </p:nvPicPr>
                    <p:blipFill>
                      <a:blip r:embed="rId6"/>
                      <a:srcRect/>
                      <a:stretch>
                        <a:fillRect/>
                      </a:stretch>
                    </p:blipFill>
                    <p:spPr bwMode="auto">
                      <a:xfrm>
                        <a:off x="2311400" y="2781300"/>
                        <a:ext cx="4926013"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08889038"/>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上界数量</a:t>
            </a:r>
            <a:r>
              <a:rPr lang="en-US" altLang="zh-CN" dirty="0"/>
              <a:t>=</a:t>
            </a:r>
            <a:r>
              <a:rPr lang="zh-CN" altLang="en-US" dirty="0"/>
              <a:t>下界数量？</a:t>
            </a:r>
          </a:p>
        </p:txBody>
      </p:sp>
      <p:sp>
        <p:nvSpPr>
          <p:cNvPr id="3" name="内容占位符 2"/>
          <p:cNvSpPr>
            <a:spLocks noGrp="1"/>
          </p:cNvSpPr>
          <p:nvPr>
            <p:ph idx="1"/>
          </p:nvPr>
        </p:nvSpPr>
        <p:spPr/>
        <p:txBody>
          <a:bodyPr/>
          <a:lstStyle/>
          <a:p>
            <a:pPr>
              <a:lnSpc>
                <a:spcPct val="120000"/>
              </a:lnSpc>
            </a:pPr>
            <a:r>
              <a:rPr lang="zh-CN" altLang="en-US" dirty="0" smtClean="0"/>
              <a:t>如果</a:t>
            </a:r>
            <a:r>
              <a:rPr lang="en-US" altLang="zh-CN" dirty="0" smtClean="0"/>
              <a:t>X</a:t>
            </a:r>
            <a:r>
              <a:rPr lang="zh-CN" altLang="en-US" dirty="0" smtClean="0"/>
              <a:t>是一个</a:t>
            </a:r>
            <a:r>
              <a:rPr lang="en-US" altLang="zh-CN" dirty="0" smtClean="0"/>
              <a:t>n-</a:t>
            </a:r>
            <a:r>
              <a:rPr lang="zh-CN" altLang="en-US" dirty="0" smtClean="0"/>
              <a:t>项集，并且</a:t>
            </a:r>
            <a:r>
              <a:rPr lang="en-US" altLang="zh-CN" dirty="0" smtClean="0"/>
              <a:t>n</a:t>
            </a:r>
            <a:r>
              <a:rPr lang="zh-CN" altLang="en-US" dirty="0" smtClean="0"/>
              <a:t>是奇数，那么当</a:t>
            </a:r>
            <a:r>
              <a:rPr lang="en-US" altLang="zh-CN" dirty="0" smtClean="0"/>
              <a:t>Y</a:t>
            </a:r>
            <a:r>
              <a:rPr lang="zh-CN" altLang="en-US" dirty="0" smtClean="0"/>
              <a:t>中包含的项的数量为偶数时</a:t>
            </a:r>
            <a:r>
              <a:rPr lang="en-US" altLang="zh-CN" dirty="0" smtClean="0"/>
              <a:t>(</a:t>
            </a:r>
            <a:r>
              <a:rPr lang="zh-CN" altLang="en-US" dirty="0" smtClean="0"/>
              <a:t>包括空集</a:t>
            </a:r>
            <a:r>
              <a:rPr lang="en-US" altLang="zh-CN" dirty="0" smtClean="0"/>
              <a:t>)</a:t>
            </a:r>
            <a:r>
              <a:rPr lang="zh-CN" altLang="en-US" dirty="0" smtClean="0"/>
              <a:t>，可以得到</a:t>
            </a:r>
            <a:r>
              <a:rPr lang="en-US" altLang="zh-CN" dirty="0" smtClean="0"/>
              <a:t>sup(X)</a:t>
            </a:r>
            <a:r>
              <a:rPr lang="zh-CN" altLang="en-US" dirty="0" smtClean="0"/>
              <a:t>的上界，当</a:t>
            </a:r>
            <a:r>
              <a:rPr lang="en-US" altLang="zh-CN" dirty="0" smtClean="0"/>
              <a:t>Y</a:t>
            </a:r>
            <a:r>
              <a:rPr lang="zh-CN" altLang="en-US" dirty="0" smtClean="0"/>
              <a:t>中包含的项的数量为奇数时，可以得到</a:t>
            </a:r>
            <a:r>
              <a:rPr lang="en-US" altLang="zh-CN" dirty="0" smtClean="0"/>
              <a:t>sup(X)</a:t>
            </a:r>
            <a:r>
              <a:rPr lang="zh-CN" altLang="en-US" dirty="0" smtClean="0"/>
              <a:t>的下界，上界的数量为</a:t>
            </a:r>
            <a:endParaRPr lang="en-US" altLang="zh-CN" dirty="0" smtClean="0"/>
          </a:p>
          <a:p>
            <a:pPr>
              <a:lnSpc>
                <a:spcPct val="120000"/>
              </a:lnSpc>
            </a:pPr>
            <a:endParaRPr lang="en-US" altLang="zh-CN" dirty="0"/>
          </a:p>
          <a:p>
            <a:pPr>
              <a:lnSpc>
                <a:spcPct val="120000"/>
              </a:lnSpc>
            </a:pPr>
            <a:r>
              <a:rPr lang="en-US" altLang="zh-CN" dirty="0" smtClean="0"/>
              <a:t>X</a:t>
            </a:r>
            <a:r>
              <a:rPr lang="zh-CN" altLang="en-US" dirty="0" smtClean="0"/>
              <a:t>的下界的数量为</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4241603465"/>
              </p:ext>
            </p:extLst>
          </p:nvPr>
        </p:nvGraphicFramePr>
        <p:xfrm>
          <a:off x="3059832" y="4005064"/>
          <a:ext cx="3517022" cy="576064"/>
        </p:xfrm>
        <a:graphic>
          <a:graphicData uri="http://schemas.openxmlformats.org/presentationml/2006/ole">
            <mc:AlternateContent xmlns:mc="http://schemas.openxmlformats.org/markup-compatibility/2006">
              <mc:Choice xmlns:v="urn:schemas-microsoft-com:vml" Requires="v">
                <p:oleObj spid="_x0000_s98306" name="Equation" r:id="rId3" imgW="1473120" imgH="241200" progId="Equation.DSMT4">
                  <p:embed/>
                </p:oleObj>
              </mc:Choice>
              <mc:Fallback>
                <p:oleObj name="Equation" r:id="rId3" imgW="1473120" imgH="241200" progId="Equation.DSMT4">
                  <p:embed/>
                  <p:pic>
                    <p:nvPicPr>
                      <p:cNvPr id="0" name=""/>
                      <p:cNvPicPr/>
                      <p:nvPr/>
                    </p:nvPicPr>
                    <p:blipFill>
                      <a:blip r:embed="rId4"/>
                      <a:stretch>
                        <a:fillRect/>
                      </a:stretch>
                    </p:blipFill>
                    <p:spPr>
                      <a:xfrm>
                        <a:off x="3059832" y="4005064"/>
                        <a:ext cx="3517022" cy="576064"/>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30474320"/>
              </p:ext>
            </p:extLst>
          </p:nvPr>
        </p:nvGraphicFramePr>
        <p:xfrm>
          <a:off x="3252788" y="5084763"/>
          <a:ext cx="3275012" cy="576262"/>
        </p:xfrm>
        <a:graphic>
          <a:graphicData uri="http://schemas.openxmlformats.org/presentationml/2006/ole">
            <mc:AlternateContent xmlns:mc="http://schemas.openxmlformats.org/markup-compatibility/2006">
              <mc:Choice xmlns:v="urn:schemas-microsoft-com:vml" Requires="v">
                <p:oleObj spid="_x0000_s98307" name="Equation" r:id="rId5" imgW="1371600" imgH="241200" progId="Equation.DSMT4">
                  <p:embed/>
                </p:oleObj>
              </mc:Choice>
              <mc:Fallback>
                <p:oleObj name="Equation" r:id="rId5" imgW="1371600" imgH="241200" progId="Equation.DSMT4">
                  <p:embed/>
                  <p:pic>
                    <p:nvPicPr>
                      <p:cNvPr id="0" name=""/>
                      <p:cNvPicPr>
                        <a:picLocks noChangeAspect="1" noChangeArrowheads="1"/>
                      </p:cNvPicPr>
                      <p:nvPr/>
                    </p:nvPicPr>
                    <p:blipFill>
                      <a:blip r:embed="rId6"/>
                      <a:srcRect/>
                      <a:stretch>
                        <a:fillRect/>
                      </a:stretch>
                    </p:blipFill>
                    <p:spPr bwMode="auto">
                      <a:xfrm>
                        <a:off x="3252788" y="5084763"/>
                        <a:ext cx="327501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98011982"/>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上界数量</a:t>
            </a:r>
            <a:r>
              <a:rPr lang="en-US" altLang="zh-CN" dirty="0"/>
              <a:t>=</a:t>
            </a:r>
            <a:r>
              <a:rPr lang="zh-CN" altLang="en-US" dirty="0"/>
              <a:t>下界数量？</a:t>
            </a:r>
          </a:p>
        </p:txBody>
      </p:sp>
      <p:sp>
        <p:nvSpPr>
          <p:cNvPr id="3" name="内容占位符 2"/>
          <p:cNvSpPr>
            <a:spLocks noGrp="1"/>
          </p:cNvSpPr>
          <p:nvPr>
            <p:ph idx="1"/>
          </p:nvPr>
        </p:nvSpPr>
        <p:spPr/>
        <p:txBody>
          <a:bodyPr/>
          <a:lstStyle/>
          <a:p>
            <a:pPr>
              <a:lnSpc>
                <a:spcPct val="120000"/>
              </a:lnSpc>
            </a:pPr>
            <a:r>
              <a:rPr lang="zh-CN" altLang="en-US" dirty="0" smtClean="0"/>
              <a:t>由于</a:t>
            </a:r>
            <a:endParaRPr lang="en-US" altLang="zh-CN" dirty="0" smtClean="0"/>
          </a:p>
          <a:p>
            <a:pPr>
              <a:lnSpc>
                <a:spcPct val="120000"/>
              </a:lnSpc>
            </a:pPr>
            <a:endParaRPr lang="en-US" altLang="zh-CN" dirty="0"/>
          </a:p>
          <a:p>
            <a:pPr>
              <a:lnSpc>
                <a:spcPct val="120000"/>
              </a:lnSpc>
            </a:pPr>
            <a:endParaRPr lang="en-US" altLang="zh-CN" dirty="0" smtClean="0"/>
          </a:p>
          <a:p>
            <a:pPr>
              <a:lnSpc>
                <a:spcPct val="120000"/>
              </a:lnSpc>
            </a:pPr>
            <a:r>
              <a:rPr lang="zh-CN" altLang="en-US" dirty="0" smtClean="0"/>
              <a:t>所以，上界的数量和下界的数量是相等的。</a:t>
            </a:r>
            <a:endParaRPr lang="en-US" altLang="zh-CN" dirty="0" smtClean="0"/>
          </a:p>
          <a:p>
            <a:pPr>
              <a:lnSpc>
                <a:spcPct val="120000"/>
              </a:lnSpc>
            </a:pPr>
            <a:r>
              <a:rPr lang="zh-CN" altLang="en-US" dirty="0" smtClean="0"/>
              <a:t>如果</a:t>
            </a:r>
            <a:r>
              <a:rPr lang="en-US" altLang="zh-CN" dirty="0" smtClean="0"/>
              <a:t>n</a:t>
            </a:r>
            <a:r>
              <a:rPr lang="zh-CN" altLang="en-US" dirty="0" smtClean="0"/>
              <a:t>为偶数，</a:t>
            </a:r>
            <a:r>
              <a:rPr lang="zh-CN" altLang="en-US" dirty="0"/>
              <a:t>那么当</a:t>
            </a:r>
            <a:r>
              <a:rPr lang="en-US" altLang="zh-CN" dirty="0"/>
              <a:t>Y</a:t>
            </a:r>
            <a:r>
              <a:rPr lang="zh-CN" altLang="en-US" dirty="0"/>
              <a:t>中包含的项的数量为偶数时</a:t>
            </a:r>
            <a:r>
              <a:rPr lang="en-US" altLang="zh-CN" dirty="0"/>
              <a:t>(</a:t>
            </a:r>
            <a:r>
              <a:rPr lang="zh-CN" altLang="en-US" dirty="0"/>
              <a:t>包括空集</a:t>
            </a:r>
            <a:r>
              <a:rPr lang="en-US" altLang="zh-CN" dirty="0"/>
              <a:t>)</a:t>
            </a:r>
            <a:r>
              <a:rPr lang="zh-CN" altLang="en-US" dirty="0"/>
              <a:t>，可以得到</a:t>
            </a:r>
            <a:r>
              <a:rPr lang="en-US" altLang="zh-CN" dirty="0"/>
              <a:t>sup(X)</a:t>
            </a:r>
            <a:r>
              <a:rPr lang="zh-CN" altLang="en-US" dirty="0" smtClean="0"/>
              <a:t>的下界</a:t>
            </a:r>
            <a:r>
              <a:rPr lang="zh-CN" altLang="en-US" dirty="0"/>
              <a:t>，当</a:t>
            </a:r>
            <a:r>
              <a:rPr lang="en-US" altLang="zh-CN" dirty="0"/>
              <a:t>Y</a:t>
            </a:r>
            <a:r>
              <a:rPr lang="zh-CN" altLang="en-US" dirty="0"/>
              <a:t>中包含的项的数量为奇数时，可以得到</a:t>
            </a:r>
            <a:r>
              <a:rPr lang="en-US" altLang="zh-CN" dirty="0"/>
              <a:t>sup(X)</a:t>
            </a:r>
            <a:r>
              <a:rPr lang="zh-CN" altLang="en-US" dirty="0" smtClean="0"/>
              <a:t>的上界</a:t>
            </a:r>
            <a:r>
              <a:rPr lang="zh-CN" altLang="en-US" dirty="0"/>
              <a:t>，</a:t>
            </a:r>
          </a:p>
        </p:txBody>
      </p:sp>
      <p:graphicFrame>
        <p:nvGraphicFramePr>
          <p:cNvPr id="4" name="对象 3"/>
          <p:cNvGraphicFramePr>
            <a:graphicFrameLocks noChangeAspect="1"/>
          </p:cNvGraphicFramePr>
          <p:nvPr>
            <p:extLst>
              <p:ext uri="{D42A27DB-BD31-4B8C-83A1-F6EECF244321}">
                <p14:modId xmlns:p14="http://schemas.microsoft.com/office/powerpoint/2010/main" val="924130973"/>
              </p:ext>
            </p:extLst>
          </p:nvPr>
        </p:nvGraphicFramePr>
        <p:xfrm>
          <a:off x="2123728" y="2564904"/>
          <a:ext cx="4464496" cy="554415"/>
        </p:xfrm>
        <a:graphic>
          <a:graphicData uri="http://schemas.openxmlformats.org/presentationml/2006/ole">
            <mc:AlternateContent xmlns:mc="http://schemas.openxmlformats.org/markup-compatibility/2006">
              <mc:Choice xmlns:v="urn:schemas-microsoft-com:vml" Requires="v">
                <p:oleObj spid="_x0000_s99330" name="Equation" r:id="rId3" imgW="1942920" imgH="241200" progId="Equation.DSMT4">
                  <p:embed/>
                </p:oleObj>
              </mc:Choice>
              <mc:Fallback>
                <p:oleObj name="Equation" r:id="rId3" imgW="1942920" imgH="241200" progId="Equation.DSMT4">
                  <p:embed/>
                  <p:pic>
                    <p:nvPicPr>
                      <p:cNvPr id="0" name=""/>
                      <p:cNvPicPr/>
                      <p:nvPr/>
                    </p:nvPicPr>
                    <p:blipFill>
                      <a:blip r:embed="rId4"/>
                      <a:stretch>
                        <a:fillRect/>
                      </a:stretch>
                    </p:blipFill>
                    <p:spPr>
                      <a:xfrm>
                        <a:off x="2123728" y="2564904"/>
                        <a:ext cx="4464496" cy="554415"/>
                      </a:xfrm>
                      <a:prstGeom prst="rect">
                        <a:avLst/>
                      </a:prstGeom>
                    </p:spPr>
                  </p:pic>
                </p:oleObj>
              </mc:Fallback>
            </mc:AlternateContent>
          </a:graphicData>
        </a:graphic>
      </p:graphicFrame>
    </p:spTree>
    <p:extLst>
      <p:ext uri="{BB962C8B-B14F-4D97-AF65-F5344CB8AC3E}">
        <p14:creationId xmlns:p14="http://schemas.microsoft.com/office/powerpoint/2010/main" val="3769085664"/>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上界数量</a:t>
            </a:r>
            <a:r>
              <a:rPr lang="en-US" altLang="zh-CN" dirty="0"/>
              <a:t>=</a:t>
            </a:r>
            <a:r>
              <a:rPr lang="zh-CN" altLang="en-US" dirty="0"/>
              <a:t>下界数量？</a:t>
            </a:r>
          </a:p>
        </p:txBody>
      </p:sp>
      <p:sp>
        <p:nvSpPr>
          <p:cNvPr id="3" name="内容占位符 2"/>
          <p:cNvSpPr>
            <a:spLocks noGrp="1"/>
          </p:cNvSpPr>
          <p:nvPr>
            <p:ph idx="1"/>
          </p:nvPr>
        </p:nvSpPr>
        <p:spPr/>
        <p:txBody>
          <a:bodyPr/>
          <a:lstStyle/>
          <a:p>
            <a:pPr>
              <a:lnSpc>
                <a:spcPct val="120000"/>
              </a:lnSpc>
            </a:pPr>
            <a:r>
              <a:rPr lang="zh-CN" altLang="en-US" dirty="0"/>
              <a:t>可以得到</a:t>
            </a:r>
            <a:r>
              <a:rPr lang="en-US" altLang="zh-CN" dirty="0"/>
              <a:t>sup(X)</a:t>
            </a:r>
            <a:r>
              <a:rPr lang="zh-CN" altLang="en-US" dirty="0"/>
              <a:t>的下界，上界的数量</a:t>
            </a:r>
            <a:r>
              <a:rPr lang="zh-CN" altLang="en-US" dirty="0" smtClean="0"/>
              <a:t>为</a:t>
            </a:r>
            <a:endParaRPr lang="en-US" altLang="zh-CN" dirty="0" smtClean="0"/>
          </a:p>
          <a:p>
            <a:pPr>
              <a:lnSpc>
                <a:spcPct val="120000"/>
              </a:lnSpc>
            </a:pPr>
            <a:endParaRPr lang="en-US" altLang="zh-CN" dirty="0"/>
          </a:p>
          <a:p>
            <a:pPr>
              <a:lnSpc>
                <a:spcPct val="120000"/>
              </a:lnSpc>
            </a:pPr>
            <a:r>
              <a:rPr lang="zh-CN" altLang="en-US" dirty="0"/>
              <a:t>下界数量</a:t>
            </a:r>
            <a:r>
              <a:rPr lang="zh-CN" altLang="en-US" dirty="0" smtClean="0"/>
              <a:t>为</a:t>
            </a:r>
            <a:endParaRPr lang="en-US" altLang="zh-CN" dirty="0" smtClean="0"/>
          </a:p>
          <a:p>
            <a:pPr>
              <a:lnSpc>
                <a:spcPct val="120000"/>
              </a:lnSpc>
            </a:pPr>
            <a:endParaRPr lang="en-US" altLang="zh-CN" dirty="0"/>
          </a:p>
          <a:p>
            <a:pPr>
              <a:lnSpc>
                <a:spcPct val="120000"/>
              </a:lnSpc>
            </a:pPr>
            <a:endParaRPr lang="en-US" altLang="zh-CN" dirty="0" smtClean="0"/>
          </a:p>
          <a:p>
            <a:pPr>
              <a:lnSpc>
                <a:spcPct val="120000"/>
              </a:lnSpc>
            </a:pPr>
            <a:r>
              <a:rPr lang="zh-CN" altLang="en-US" dirty="0"/>
              <a:t>由于</a:t>
            </a:r>
            <a:endParaRPr lang="en-US" altLang="zh-CN" dirty="0" smtClean="0"/>
          </a:p>
          <a:p>
            <a:pPr>
              <a:lnSpc>
                <a:spcPct val="120000"/>
              </a:lnSpc>
            </a:pP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59459167"/>
              </p:ext>
            </p:extLst>
          </p:nvPr>
        </p:nvGraphicFramePr>
        <p:xfrm>
          <a:off x="2771800" y="2636912"/>
          <a:ext cx="3487738" cy="576263"/>
        </p:xfrm>
        <a:graphic>
          <a:graphicData uri="http://schemas.openxmlformats.org/presentationml/2006/ole">
            <mc:AlternateContent xmlns:mc="http://schemas.openxmlformats.org/markup-compatibility/2006">
              <mc:Choice xmlns:v="urn:schemas-microsoft-com:vml" Requires="v">
                <p:oleObj spid="_x0000_s100354" name="Equation" r:id="rId3" imgW="1460160" imgH="241200" progId="Equation.DSMT4">
                  <p:embed/>
                </p:oleObj>
              </mc:Choice>
              <mc:Fallback>
                <p:oleObj name="Equation" r:id="rId3" imgW="1460160" imgH="241200" progId="Equation.DSMT4">
                  <p:embed/>
                  <p:pic>
                    <p:nvPicPr>
                      <p:cNvPr id="0" name=""/>
                      <p:cNvPicPr>
                        <a:picLocks noChangeAspect="1" noChangeArrowheads="1"/>
                      </p:cNvPicPr>
                      <p:nvPr/>
                    </p:nvPicPr>
                    <p:blipFill>
                      <a:blip r:embed="rId4"/>
                      <a:srcRect/>
                      <a:stretch>
                        <a:fillRect/>
                      </a:stretch>
                    </p:blipFill>
                    <p:spPr bwMode="auto">
                      <a:xfrm>
                        <a:off x="2771800" y="2636912"/>
                        <a:ext cx="348773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488834288"/>
              </p:ext>
            </p:extLst>
          </p:nvPr>
        </p:nvGraphicFramePr>
        <p:xfrm>
          <a:off x="2915816" y="3717032"/>
          <a:ext cx="3336925" cy="576263"/>
        </p:xfrm>
        <a:graphic>
          <a:graphicData uri="http://schemas.openxmlformats.org/presentationml/2006/ole">
            <mc:AlternateContent xmlns:mc="http://schemas.openxmlformats.org/markup-compatibility/2006">
              <mc:Choice xmlns:v="urn:schemas-microsoft-com:vml" Requires="v">
                <p:oleObj spid="_x0000_s100355" name="Equation" r:id="rId5" imgW="1396800" imgH="241200" progId="Equation.DSMT4">
                  <p:embed/>
                </p:oleObj>
              </mc:Choice>
              <mc:Fallback>
                <p:oleObj name="Equation" r:id="rId5" imgW="1396800" imgH="241200" progId="Equation.DSMT4">
                  <p:embed/>
                  <p:pic>
                    <p:nvPicPr>
                      <p:cNvPr id="0" name=""/>
                      <p:cNvPicPr>
                        <a:picLocks noChangeAspect="1" noChangeArrowheads="1"/>
                      </p:cNvPicPr>
                      <p:nvPr/>
                    </p:nvPicPr>
                    <p:blipFill>
                      <a:blip r:embed="rId6"/>
                      <a:srcRect/>
                      <a:stretch>
                        <a:fillRect/>
                      </a:stretch>
                    </p:blipFill>
                    <p:spPr bwMode="auto">
                      <a:xfrm>
                        <a:off x="2915816" y="3717032"/>
                        <a:ext cx="33369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04817457"/>
              </p:ext>
            </p:extLst>
          </p:nvPr>
        </p:nvGraphicFramePr>
        <p:xfrm>
          <a:off x="2699792" y="5157192"/>
          <a:ext cx="4011173" cy="1368152"/>
        </p:xfrm>
        <a:graphic>
          <a:graphicData uri="http://schemas.openxmlformats.org/presentationml/2006/ole">
            <mc:AlternateContent xmlns:mc="http://schemas.openxmlformats.org/markup-compatibility/2006">
              <mc:Choice xmlns:v="urn:schemas-microsoft-com:vml" Requires="v">
                <p:oleObj spid="_x0000_s100356" name="Equation" r:id="rId7" imgW="1638000" imgH="558720" progId="Equation.DSMT4">
                  <p:embed/>
                </p:oleObj>
              </mc:Choice>
              <mc:Fallback>
                <p:oleObj name="Equation" r:id="rId7" imgW="1638000" imgH="558720" progId="Equation.DSMT4">
                  <p:embed/>
                  <p:pic>
                    <p:nvPicPr>
                      <p:cNvPr id="0" name=""/>
                      <p:cNvPicPr/>
                      <p:nvPr/>
                    </p:nvPicPr>
                    <p:blipFill>
                      <a:blip r:embed="rId8"/>
                      <a:stretch>
                        <a:fillRect/>
                      </a:stretch>
                    </p:blipFill>
                    <p:spPr>
                      <a:xfrm>
                        <a:off x="2699792" y="5157192"/>
                        <a:ext cx="4011173" cy="1368152"/>
                      </a:xfrm>
                      <a:prstGeom prst="rect">
                        <a:avLst/>
                      </a:prstGeom>
                    </p:spPr>
                  </p:pic>
                </p:oleObj>
              </mc:Fallback>
            </mc:AlternateContent>
          </a:graphicData>
        </a:graphic>
      </p:graphicFrame>
      <p:sp>
        <p:nvSpPr>
          <p:cNvPr id="7" name="TextBox 6"/>
          <p:cNvSpPr txBox="1"/>
          <p:nvPr/>
        </p:nvSpPr>
        <p:spPr>
          <a:xfrm>
            <a:off x="7020272" y="5661248"/>
            <a:ext cx="1287532" cy="461665"/>
          </a:xfrm>
          <a:prstGeom prst="rect">
            <a:avLst/>
          </a:prstGeom>
          <a:noFill/>
        </p:spPr>
        <p:txBody>
          <a:bodyPr wrap="none" rtlCol="0">
            <a:spAutoFit/>
          </a:bodyPr>
          <a:lstStyle/>
          <a:p>
            <a:r>
              <a:rPr lang="en-US" altLang="zh-CN" sz="2400" dirty="0" smtClean="0">
                <a:solidFill>
                  <a:prstClr val="black"/>
                </a:solidFill>
              </a:rPr>
              <a:t>n</a:t>
            </a:r>
            <a:r>
              <a:rPr lang="zh-CN" altLang="en-US" sz="2400" dirty="0" smtClean="0">
                <a:solidFill>
                  <a:prstClr val="black"/>
                </a:solidFill>
              </a:rPr>
              <a:t>是偶数</a:t>
            </a:r>
            <a:endParaRPr lang="zh-CN" altLang="en-US" sz="2400" dirty="0">
              <a:solidFill>
                <a:prstClr val="black"/>
              </a:solidFill>
            </a:endParaRPr>
          </a:p>
        </p:txBody>
      </p:sp>
    </p:spTree>
    <p:extLst>
      <p:ext uri="{BB962C8B-B14F-4D97-AF65-F5344CB8AC3E}">
        <p14:creationId xmlns:p14="http://schemas.microsoft.com/office/powerpoint/2010/main" val="1043387352"/>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上界数量</a:t>
            </a:r>
            <a:r>
              <a:rPr lang="en-US" altLang="zh-CN" dirty="0"/>
              <a:t>=</a:t>
            </a:r>
            <a:r>
              <a:rPr lang="zh-CN" altLang="en-US" dirty="0"/>
              <a:t>下界数量？</a:t>
            </a:r>
          </a:p>
        </p:txBody>
      </p:sp>
      <p:sp>
        <p:nvSpPr>
          <p:cNvPr id="3" name="内容占位符 2"/>
          <p:cNvSpPr>
            <a:spLocks noGrp="1"/>
          </p:cNvSpPr>
          <p:nvPr>
            <p:ph idx="1"/>
          </p:nvPr>
        </p:nvSpPr>
        <p:spPr/>
        <p:txBody>
          <a:bodyPr/>
          <a:lstStyle/>
          <a:p>
            <a:pPr>
              <a:lnSpc>
                <a:spcPct val="120000"/>
              </a:lnSpc>
            </a:pPr>
            <a:r>
              <a:rPr lang="zh-CN" altLang="en-US" dirty="0" smtClean="0"/>
              <a:t>所以</a:t>
            </a:r>
            <a:endParaRPr lang="en-US" altLang="zh-CN" dirty="0" smtClean="0"/>
          </a:p>
          <a:p>
            <a:pPr>
              <a:lnSpc>
                <a:spcPct val="120000"/>
              </a:lnSpc>
            </a:pPr>
            <a:endParaRPr lang="en-US" altLang="zh-CN" dirty="0"/>
          </a:p>
          <a:p>
            <a:pPr>
              <a:lnSpc>
                <a:spcPct val="120000"/>
              </a:lnSpc>
            </a:pPr>
            <a:endParaRPr lang="en-US" altLang="zh-CN" dirty="0" smtClean="0"/>
          </a:p>
          <a:p>
            <a:pPr>
              <a:lnSpc>
                <a:spcPct val="120000"/>
              </a:lnSpc>
            </a:pPr>
            <a:endParaRPr lang="en-US" altLang="zh-CN" dirty="0"/>
          </a:p>
          <a:p>
            <a:pPr>
              <a:lnSpc>
                <a:spcPct val="120000"/>
              </a:lnSpc>
            </a:pPr>
            <a:endParaRPr lang="en-US" altLang="zh-CN" dirty="0" smtClean="0"/>
          </a:p>
          <a:p>
            <a:pPr>
              <a:lnSpc>
                <a:spcPct val="120000"/>
              </a:lnSpc>
            </a:pPr>
            <a:r>
              <a:rPr lang="zh-CN" altLang="en-US" dirty="0" smtClean="0"/>
              <a:t>所以不管</a:t>
            </a:r>
            <a:r>
              <a:rPr lang="en-US" altLang="zh-CN" dirty="0" smtClean="0"/>
              <a:t>n</a:t>
            </a:r>
            <a:r>
              <a:rPr lang="zh-CN" altLang="en-US" dirty="0" smtClean="0"/>
              <a:t>是奇数还是偶数，</a:t>
            </a:r>
            <a:r>
              <a:rPr lang="en-US" altLang="zh-CN" dirty="0" smtClean="0"/>
              <a:t>sup(X)</a:t>
            </a:r>
            <a:r>
              <a:rPr lang="zh-CN" altLang="en-US" dirty="0" smtClean="0"/>
              <a:t>的上界和下界数量都是相等的。</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380086754"/>
              </p:ext>
            </p:extLst>
          </p:nvPr>
        </p:nvGraphicFramePr>
        <p:xfrm>
          <a:off x="900112" y="2609850"/>
          <a:ext cx="7220905" cy="1827262"/>
        </p:xfrm>
        <a:graphic>
          <a:graphicData uri="http://schemas.openxmlformats.org/presentationml/2006/ole">
            <mc:AlternateContent xmlns:mc="http://schemas.openxmlformats.org/markup-compatibility/2006">
              <mc:Choice xmlns:v="urn:schemas-microsoft-com:vml" Requires="v">
                <p:oleObj spid="_x0000_s101378" name="Equation" r:id="rId3" imgW="3111480" imgH="787320" progId="Equation.DSMT4">
                  <p:embed/>
                </p:oleObj>
              </mc:Choice>
              <mc:Fallback>
                <p:oleObj name="Equation" r:id="rId3" imgW="3111480" imgH="787320" progId="Equation.DSMT4">
                  <p:embed/>
                  <p:pic>
                    <p:nvPicPr>
                      <p:cNvPr id="0" name=""/>
                      <p:cNvPicPr/>
                      <p:nvPr/>
                    </p:nvPicPr>
                    <p:blipFill>
                      <a:blip r:embed="rId4"/>
                      <a:stretch>
                        <a:fillRect/>
                      </a:stretch>
                    </p:blipFill>
                    <p:spPr>
                      <a:xfrm>
                        <a:off x="900112" y="2609850"/>
                        <a:ext cx="7220905" cy="1827262"/>
                      </a:xfrm>
                      <a:prstGeom prst="rect">
                        <a:avLst/>
                      </a:prstGeom>
                    </p:spPr>
                  </p:pic>
                </p:oleObj>
              </mc:Fallback>
            </mc:AlternateContent>
          </a:graphicData>
        </a:graphic>
      </p:graphicFrame>
    </p:spTree>
    <p:extLst>
      <p:ext uri="{BB962C8B-B14F-4D97-AF65-F5344CB8AC3E}">
        <p14:creationId xmlns:p14="http://schemas.microsoft.com/office/powerpoint/2010/main" val="30038226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关联规则</a:t>
            </a:r>
            <a:r>
              <a:rPr lang="en-US" altLang="zh-CN" dirty="0" smtClean="0"/>
              <a:t>(association rule)</a:t>
            </a:r>
            <a:endParaRPr lang="zh-CN" altLang="en-US" dirty="0"/>
          </a:p>
        </p:txBody>
      </p:sp>
      <p:sp>
        <p:nvSpPr>
          <p:cNvPr id="3" name="内容占位符 2"/>
          <p:cNvSpPr>
            <a:spLocks noGrp="1"/>
          </p:cNvSpPr>
          <p:nvPr>
            <p:ph idx="1"/>
          </p:nvPr>
        </p:nvSpPr>
        <p:spPr/>
        <p:txBody>
          <a:bodyPr/>
          <a:lstStyle/>
          <a:p>
            <a:pPr>
              <a:lnSpc>
                <a:spcPct val="120000"/>
              </a:lnSpc>
            </a:pPr>
            <a:r>
              <a:rPr lang="en-US" altLang="zh-CN" dirty="0" smtClean="0"/>
              <a:t>                       </a:t>
            </a:r>
            <a:r>
              <a:rPr lang="zh-CN" altLang="en-US" dirty="0" smtClean="0"/>
              <a:t>称为关联规则，其中</a:t>
            </a:r>
            <a:r>
              <a:rPr lang="en-US" altLang="zh-CN" dirty="0" smtClean="0"/>
              <a:t>X</a:t>
            </a:r>
            <a:r>
              <a:rPr lang="zh-CN" altLang="en-US" dirty="0" smtClean="0"/>
              <a:t>和</a:t>
            </a:r>
            <a:r>
              <a:rPr lang="en-US" altLang="zh-CN" dirty="0" smtClean="0"/>
              <a:t>Y</a:t>
            </a:r>
            <a:r>
              <a:rPr lang="zh-CN" altLang="en-US" dirty="0" smtClean="0"/>
              <a:t>是两个项集，且</a:t>
            </a:r>
            <a:r>
              <a:rPr lang="en-US" altLang="zh-CN" dirty="0" smtClean="0"/>
              <a:t>X</a:t>
            </a:r>
            <a:r>
              <a:rPr lang="zh-CN" altLang="en-US" dirty="0" smtClean="0"/>
              <a:t>和</a:t>
            </a:r>
            <a:r>
              <a:rPr lang="en-US" altLang="zh-CN" dirty="0" smtClean="0"/>
              <a:t>Y</a:t>
            </a:r>
            <a:r>
              <a:rPr lang="zh-CN" altLang="en-US" dirty="0" smtClean="0"/>
              <a:t>不相交。用</a:t>
            </a:r>
            <a:r>
              <a:rPr lang="en-US" altLang="zh-CN" dirty="0" smtClean="0"/>
              <a:t>XY</a:t>
            </a:r>
            <a:r>
              <a:rPr lang="zh-CN" altLang="en-US" dirty="0" smtClean="0"/>
              <a:t>表示两个项集的并集。</a:t>
            </a:r>
            <a:r>
              <a:rPr lang="en-US" altLang="zh-CN" dirty="0" smtClean="0"/>
              <a:t>X</a:t>
            </a:r>
            <a:r>
              <a:rPr lang="zh-CN" altLang="en-US" dirty="0" smtClean="0"/>
              <a:t>和</a:t>
            </a:r>
            <a:r>
              <a:rPr lang="en-US" altLang="zh-CN" dirty="0" smtClean="0"/>
              <a:t>Y</a:t>
            </a:r>
            <a:r>
              <a:rPr lang="zh-CN" altLang="en-US" dirty="0" smtClean="0"/>
              <a:t>的关联规则的规则的支撑是指</a:t>
            </a:r>
            <a:r>
              <a:rPr lang="en-US" altLang="zh-CN" dirty="0" smtClean="0"/>
              <a:t>X</a:t>
            </a:r>
            <a:r>
              <a:rPr lang="zh-CN" altLang="en-US" dirty="0" smtClean="0"/>
              <a:t>和</a:t>
            </a:r>
            <a:r>
              <a:rPr lang="en-US" altLang="zh-CN" dirty="0" smtClean="0"/>
              <a:t>Y</a:t>
            </a:r>
            <a:r>
              <a:rPr lang="zh-CN" altLang="en-US" dirty="0" smtClean="0"/>
              <a:t>同时出现的事务的总数。</a:t>
            </a:r>
            <a:endParaRPr lang="en-US" altLang="zh-CN" dirty="0" smtClean="0"/>
          </a:p>
          <a:p>
            <a:pPr>
              <a:lnSpc>
                <a:spcPct val="120000"/>
              </a:lnSpc>
            </a:pPr>
            <a:endParaRPr lang="en-US" altLang="zh-CN" dirty="0"/>
          </a:p>
          <a:p>
            <a:pPr>
              <a:lnSpc>
                <a:spcPct val="120000"/>
              </a:lnSpc>
            </a:pPr>
            <a:endParaRPr lang="en-US" altLang="zh-CN" dirty="0" smtClean="0"/>
          </a:p>
          <a:p>
            <a:pPr>
              <a:lnSpc>
                <a:spcPct val="120000"/>
              </a:lnSpc>
            </a:pPr>
            <a:r>
              <a:rPr lang="zh-CN" altLang="en-US" dirty="0" smtClean="0"/>
              <a:t>以上面例子中的数据库为例，</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4263772415"/>
              </p:ext>
            </p:extLst>
          </p:nvPr>
        </p:nvGraphicFramePr>
        <p:xfrm>
          <a:off x="827584" y="1916832"/>
          <a:ext cx="1795700" cy="504056"/>
        </p:xfrm>
        <a:graphic>
          <a:graphicData uri="http://schemas.openxmlformats.org/presentationml/2006/ole">
            <mc:AlternateContent xmlns:mc="http://schemas.openxmlformats.org/markup-compatibility/2006">
              <mc:Choice xmlns:v="urn:schemas-microsoft-com:vml" Requires="v">
                <p:oleObj spid="_x0000_s8194" name="Equation" r:id="rId3" imgW="723600" imgH="203040" progId="Equation.DSMT4">
                  <p:embed/>
                </p:oleObj>
              </mc:Choice>
              <mc:Fallback>
                <p:oleObj name="Equation" r:id="rId3" imgW="723600" imgH="203040" progId="Equation.DSMT4">
                  <p:embed/>
                  <p:pic>
                    <p:nvPicPr>
                      <p:cNvPr id="0" name=""/>
                      <p:cNvPicPr/>
                      <p:nvPr/>
                    </p:nvPicPr>
                    <p:blipFill>
                      <a:blip r:embed="rId4"/>
                      <a:stretch>
                        <a:fillRect/>
                      </a:stretch>
                    </p:blipFill>
                    <p:spPr>
                      <a:xfrm>
                        <a:off x="827584" y="1916832"/>
                        <a:ext cx="1795700" cy="504056"/>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872722151"/>
              </p:ext>
            </p:extLst>
          </p:nvPr>
        </p:nvGraphicFramePr>
        <p:xfrm>
          <a:off x="2051720" y="4005064"/>
          <a:ext cx="5449696" cy="648072"/>
        </p:xfrm>
        <a:graphic>
          <a:graphicData uri="http://schemas.openxmlformats.org/presentationml/2006/ole">
            <mc:AlternateContent xmlns:mc="http://schemas.openxmlformats.org/markup-compatibility/2006">
              <mc:Choice xmlns:v="urn:schemas-microsoft-com:vml" Requires="v">
                <p:oleObj spid="_x0000_s8195" name="Equation" r:id="rId5" imgW="2349360" imgH="279360" progId="Equation.DSMT4">
                  <p:embed/>
                </p:oleObj>
              </mc:Choice>
              <mc:Fallback>
                <p:oleObj name="Equation" r:id="rId5" imgW="2349360" imgH="279360" progId="Equation.DSMT4">
                  <p:embed/>
                  <p:pic>
                    <p:nvPicPr>
                      <p:cNvPr id="0" name=""/>
                      <p:cNvPicPr/>
                      <p:nvPr/>
                    </p:nvPicPr>
                    <p:blipFill>
                      <a:blip r:embed="rId6"/>
                      <a:stretch>
                        <a:fillRect/>
                      </a:stretch>
                    </p:blipFill>
                    <p:spPr>
                      <a:xfrm>
                        <a:off x="2051720" y="4005064"/>
                        <a:ext cx="5449696" cy="648072"/>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550049256"/>
              </p:ext>
            </p:extLst>
          </p:nvPr>
        </p:nvGraphicFramePr>
        <p:xfrm>
          <a:off x="1475656" y="5517232"/>
          <a:ext cx="6510337" cy="647700"/>
        </p:xfrm>
        <a:graphic>
          <a:graphicData uri="http://schemas.openxmlformats.org/presentationml/2006/ole">
            <mc:AlternateContent xmlns:mc="http://schemas.openxmlformats.org/markup-compatibility/2006">
              <mc:Choice xmlns:v="urn:schemas-microsoft-com:vml" Requires="v">
                <p:oleObj spid="_x0000_s8196" name="Equation" r:id="rId7" imgW="2806560" imgH="279360" progId="Equation.DSMT4">
                  <p:embed/>
                </p:oleObj>
              </mc:Choice>
              <mc:Fallback>
                <p:oleObj name="Equation" r:id="rId7" imgW="2806560" imgH="279360" progId="Equation.DSMT4">
                  <p:embed/>
                  <p:pic>
                    <p:nvPicPr>
                      <p:cNvPr id="0" name=""/>
                      <p:cNvPicPr>
                        <a:picLocks noChangeAspect="1" noChangeArrowheads="1"/>
                      </p:cNvPicPr>
                      <p:nvPr/>
                    </p:nvPicPr>
                    <p:blipFill>
                      <a:blip r:embed="rId8"/>
                      <a:srcRect/>
                      <a:stretch>
                        <a:fillRect/>
                      </a:stretch>
                    </p:blipFill>
                    <p:spPr bwMode="auto">
                      <a:xfrm>
                        <a:off x="1475656" y="5517232"/>
                        <a:ext cx="65103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12076178"/>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非可导项集</a:t>
            </a:r>
            <a:endParaRPr lang="zh-CN" altLang="en-US" dirty="0"/>
          </a:p>
        </p:txBody>
      </p:sp>
      <p:sp>
        <p:nvSpPr>
          <p:cNvPr id="3" name="内容占位符 2"/>
          <p:cNvSpPr>
            <a:spLocks noGrp="1"/>
          </p:cNvSpPr>
          <p:nvPr>
            <p:ph idx="1"/>
          </p:nvPr>
        </p:nvSpPr>
        <p:spPr/>
        <p:txBody>
          <a:bodyPr/>
          <a:lstStyle/>
          <a:p>
            <a:r>
              <a:rPr lang="zh-CN" altLang="en-US" dirty="0" smtClean="0"/>
              <a:t>给定项集</a:t>
            </a:r>
            <a:r>
              <a:rPr lang="en-US" altLang="zh-CN" dirty="0" smtClean="0"/>
              <a:t>X</a:t>
            </a:r>
            <a:r>
              <a:rPr lang="zh-CN" altLang="en-US" dirty="0" smtClean="0"/>
              <a:t>和它的子集</a:t>
            </a:r>
            <a:r>
              <a:rPr lang="en-US" altLang="zh-CN" dirty="0" smtClean="0"/>
              <a:t>Y</a:t>
            </a:r>
            <a:r>
              <a:rPr lang="zh-CN" altLang="en-US" dirty="0" smtClean="0"/>
              <a:t>，定义</a:t>
            </a:r>
            <a:endParaRPr lang="en-US" altLang="zh-CN" dirty="0" smtClean="0"/>
          </a:p>
          <a:p>
            <a:endParaRPr lang="en-US" altLang="zh-CN" dirty="0"/>
          </a:p>
          <a:p>
            <a:endParaRPr lang="en-US" altLang="zh-CN" dirty="0" smtClean="0"/>
          </a:p>
          <a:p>
            <a:endParaRPr lang="en-US" altLang="zh-CN" dirty="0"/>
          </a:p>
          <a:p>
            <a:r>
              <a:rPr lang="zh-CN" altLang="en-US" dirty="0" smtClean="0"/>
              <a:t>上界集合</a:t>
            </a:r>
            <a:endParaRPr lang="en-US" altLang="zh-CN" dirty="0" smtClean="0"/>
          </a:p>
          <a:p>
            <a:endParaRPr lang="en-US" altLang="zh-CN" dirty="0"/>
          </a:p>
          <a:p>
            <a:endParaRPr lang="en-US" altLang="zh-CN" dirty="0" smtClean="0"/>
          </a:p>
          <a:p>
            <a:r>
              <a:rPr lang="zh-CN" altLang="en-US" dirty="0"/>
              <a:t>下界集合</a:t>
            </a:r>
          </a:p>
        </p:txBody>
      </p:sp>
      <p:graphicFrame>
        <p:nvGraphicFramePr>
          <p:cNvPr id="4" name="对象 3"/>
          <p:cNvGraphicFramePr>
            <a:graphicFrameLocks noChangeAspect="1"/>
          </p:cNvGraphicFramePr>
          <p:nvPr>
            <p:extLst>
              <p:ext uri="{D42A27DB-BD31-4B8C-83A1-F6EECF244321}">
                <p14:modId xmlns:p14="http://schemas.microsoft.com/office/powerpoint/2010/main" val="1854714399"/>
              </p:ext>
            </p:extLst>
          </p:nvPr>
        </p:nvGraphicFramePr>
        <p:xfrm>
          <a:off x="2267744" y="2708920"/>
          <a:ext cx="4722812" cy="865187"/>
        </p:xfrm>
        <a:graphic>
          <a:graphicData uri="http://schemas.openxmlformats.org/presentationml/2006/ole">
            <mc:AlternateContent xmlns:mc="http://schemas.openxmlformats.org/markup-compatibility/2006">
              <mc:Choice xmlns:v="urn:schemas-microsoft-com:vml" Requires="v">
                <p:oleObj spid="_x0000_s102402" name="Equation" r:id="rId3" imgW="2082600" imgH="380880" progId="Equation.DSMT4">
                  <p:embed/>
                </p:oleObj>
              </mc:Choice>
              <mc:Fallback>
                <p:oleObj name="Equation" r:id="rId3" imgW="2082600" imgH="380880" progId="Equation.DSMT4">
                  <p:embed/>
                  <p:pic>
                    <p:nvPicPr>
                      <p:cNvPr id="0" name=""/>
                      <p:cNvPicPr>
                        <a:picLocks noChangeAspect="1" noChangeArrowheads="1"/>
                      </p:cNvPicPr>
                      <p:nvPr/>
                    </p:nvPicPr>
                    <p:blipFill>
                      <a:blip r:embed="rId4"/>
                      <a:srcRect/>
                      <a:stretch>
                        <a:fillRect/>
                      </a:stretch>
                    </p:blipFill>
                    <p:spPr bwMode="auto">
                      <a:xfrm>
                        <a:off x="2267744" y="2708920"/>
                        <a:ext cx="4722812"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002009801"/>
              </p:ext>
            </p:extLst>
          </p:nvPr>
        </p:nvGraphicFramePr>
        <p:xfrm>
          <a:off x="2051720" y="4437112"/>
          <a:ext cx="5346594" cy="648072"/>
        </p:xfrm>
        <a:graphic>
          <a:graphicData uri="http://schemas.openxmlformats.org/presentationml/2006/ole">
            <mc:AlternateContent xmlns:mc="http://schemas.openxmlformats.org/markup-compatibility/2006">
              <mc:Choice xmlns:v="urn:schemas-microsoft-com:vml" Requires="v">
                <p:oleObj spid="_x0000_s102403" name="Equation" r:id="rId5" imgW="2514600" imgH="304560" progId="Equation.DSMT4">
                  <p:embed/>
                </p:oleObj>
              </mc:Choice>
              <mc:Fallback>
                <p:oleObj name="Equation" r:id="rId5" imgW="2514600" imgH="304560" progId="Equation.DSMT4">
                  <p:embed/>
                  <p:pic>
                    <p:nvPicPr>
                      <p:cNvPr id="0" name=""/>
                      <p:cNvPicPr/>
                      <p:nvPr/>
                    </p:nvPicPr>
                    <p:blipFill>
                      <a:blip r:embed="rId6"/>
                      <a:stretch>
                        <a:fillRect/>
                      </a:stretch>
                    </p:blipFill>
                    <p:spPr>
                      <a:xfrm>
                        <a:off x="2051720" y="4437112"/>
                        <a:ext cx="5346594" cy="648072"/>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162998990"/>
              </p:ext>
            </p:extLst>
          </p:nvPr>
        </p:nvGraphicFramePr>
        <p:xfrm>
          <a:off x="2063750" y="5732463"/>
          <a:ext cx="5319713" cy="647700"/>
        </p:xfrm>
        <a:graphic>
          <a:graphicData uri="http://schemas.openxmlformats.org/presentationml/2006/ole">
            <mc:AlternateContent xmlns:mc="http://schemas.openxmlformats.org/markup-compatibility/2006">
              <mc:Choice xmlns:v="urn:schemas-microsoft-com:vml" Requires="v">
                <p:oleObj spid="_x0000_s102404" name="Equation" r:id="rId7" imgW="2501640" imgH="304560" progId="Equation.DSMT4">
                  <p:embed/>
                </p:oleObj>
              </mc:Choice>
              <mc:Fallback>
                <p:oleObj name="Equation" r:id="rId7" imgW="2501640" imgH="304560" progId="Equation.DSMT4">
                  <p:embed/>
                  <p:pic>
                    <p:nvPicPr>
                      <p:cNvPr id="0" name=""/>
                      <p:cNvPicPr>
                        <a:picLocks noChangeAspect="1" noChangeArrowheads="1"/>
                      </p:cNvPicPr>
                      <p:nvPr/>
                    </p:nvPicPr>
                    <p:blipFill>
                      <a:blip r:embed="rId8"/>
                      <a:srcRect/>
                      <a:stretch>
                        <a:fillRect/>
                      </a:stretch>
                    </p:blipFill>
                    <p:spPr bwMode="auto">
                      <a:xfrm>
                        <a:off x="2063750" y="5732463"/>
                        <a:ext cx="53197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37626548"/>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非可导项集</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如果对于一个项集</a:t>
            </a:r>
            <a:r>
              <a:rPr lang="en-US" altLang="zh-CN" dirty="0" smtClean="0"/>
              <a:t>X</a:t>
            </a:r>
            <a:r>
              <a:rPr lang="zh-CN" altLang="en-US" dirty="0" smtClean="0"/>
              <a:t>有                                                ，那么</a:t>
            </a:r>
            <a:r>
              <a:rPr lang="en-US" altLang="zh-CN" dirty="0" smtClean="0"/>
              <a:t>X</a:t>
            </a:r>
            <a:r>
              <a:rPr lang="zh-CN" altLang="en-US" dirty="0" smtClean="0"/>
              <a:t>的支撑就不能由它的子集的支撑导出，只能知道一个范围</a:t>
            </a:r>
            <a:endParaRPr lang="en-US" altLang="zh-CN" dirty="0" smtClean="0"/>
          </a:p>
          <a:p>
            <a:pPr>
              <a:lnSpc>
                <a:spcPct val="120000"/>
              </a:lnSpc>
            </a:pPr>
            <a:endParaRPr lang="en-US" altLang="zh-CN" dirty="0"/>
          </a:p>
          <a:p>
            <a:pPr>
              <a:lnSpc>
                <a:spcPct val="120000"/>
              </a:lnSpc>
            </a:pPr>
            <a:r>
              <a:rPr lang="zh-CN" altLang="en-US" dirty="0" smtClean="0"/>
              <a:t>此时</a:t>
            </a:r>
            <a:r>
              <a:rPr lang="en-US" altLang="zh-CN" dirty="0" smtClean="0"/>
              <a:t>X</a:t>
            </a:r>
            <a:r>
              <a:rPr lang="zh-CN" altLang="en-US" dirty="0" smtClean="0"/>
              <a:t>称为非可导项集。</a:t>
            </a:r>
            <a:endParaRPr lang="en-US" altLang="zh-CN" dirty="0" smtClean="0"/>
          </a:p>
          <a:p>
            <a:pPr>
              <a:lnSpc>
                <a:spcPct val="120000"/>
              </a:lnSpc>
            </a:pPr>
            <a:r>
              <a:rPr lang="zh-CN" altLang="en-US" dirty="0" smtClean="0"/>
              <a:t>所有的频繁的非可导项集组成集合</a:t>
            </a:r>
            <a:r>
              <a:rPr lang="en-US" altLang="zh-CN" dirty="0" smtClean="0"/>
              <a:t>N</a:t>
            </a:r>
            <a:r>
              <a:rPr lang="zh-CN" altLang="en-US" dirty="0" smtClean="0"/>
              <a:t>。</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495291695"/>
              </p:ext>
            </p:extLst>
          </p:nvPr>
        </p:nvGraphicFramePr>
        <p:xfrm>
          <a:off x="4067944" y="1974438"/>
          <a:ext cx="3888432" cy="518458"/>
        </p:xfrm>
        <a:graphic>
          <a:graphicData uri="http://schemas.openxmlformats.org/presentationml/2006/ole">
            <mc:AlternateContent xmlns:mc="http://schemas.openxmlformats.org/markup-compatibility/2006">
              <mc:Choice xmlns:v="urn:schemas-microsoft-com:vml" Requires="v">
                <p:oleObj spid="_x0000_s103426" name="Equation" r:id="rId3" imgW="1904760" imgH="253800" progId="Equation.DSMT4">
                  <p:embed/>
                </p:oleObj>
              </mc:Choice>
              <mc:Fallback>
                <p:oleObj name="Equation" r:id="rId3" imgW="1904760" imgH="253800" progId="Equation.DSMT4">
                  <p:embed/>
                  <p:pic>
                    <p:nvPicPr>
                      <p:cNvPr id="0" name=""/>
                      <p:cNvPicPr/>
                      <p:nvPr/>
                    </p:nvPicPr>
                    <p:blipFill>
                      <a:blip r:embed="rId4"/>
                      <a:stretch>
                        <a:fillRect/>
                      </a:stretch>
                    </p:blipFill>
                    <p:spPr>
                      <a:xfrm>
                        <a:off x="4067944" y="1974438"/>
                        <a:ext cx="3888432" cy="518458"/>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40092982"/>
              </p:ext>
            </p:extLst>
          </p:nvPr>
        </p:nvGraphicFramePr>
        <p:xfrm>
          <a:off x="2411760" y="3501008"/>
          <a:ext cx="5112568" cy="554071"/>
        </p:xfrm>
        <a:graphic>
          <a:graphicData uri="http://schemas.openxmlformats.org/presentationml/2006/ole">
            <mc:AlternateContent xmlns:mc="http://schemas.openxmlformats.org/markup-compatibility/2006">
              <mc:Choice xmlns:v="urn:schemas-microsoft-com:vml" Requires="v">
                <p:oleObj spid="_x0000_s103427" name="Equation" r:id="rId5" imgW="2577960" imgH="279360" progId="Equation.DSMT4">
                  <p:embed/>
                </p:oleObj>
              </mc:Choice>
              <mc:Fallback>
                <p:oleObj name="Equation" r:id="rId5" imgW="2577960" imgH="279360" progId="Equation.DSMT4">
                  <p:embed/>
                  <p:pic>
                    <p:nvPicPr>
                      <p:cNvPr id="0" name=""/>
                      <p:cNvPicPr/>
                      <p:nvPr/>
                    </p:nvPicPr>
                    <p:blipFill>
                      <a:blip r:embed="rId6"/>
                      <a:stretch>
                        <a:fillRect/>
                      </a:stretch>
                    </p:blipFill>
                    <p:spPr>
                      <a:xfrm>
                        <a:off x="2411760" y="3501008"/>
                        <a:ext cx="5112568" cy="554071"/>
                      </a:xfrm>
                      <a:prstGeom prst="rect">
                        <a:avLst/>
                      </a:prstGeom>
                    </p:spPr>
                  </p:pic>
                </p:oleObj>
              </mc:Fallback>
            </mc:AlternateContent>
          </a:graphicData>
        </a:graphic>
      </p:graphicFrame>
    </p:spTree>
    <p:extLst>
      <p:ext uri="{BB962C8B-B14F-4D97-AF65-F5344CB8AC3E}">
        <p14:creationId xmlns:p14="http://schemas.microsoft.com/office/powerpoint/2010/main" val="1903933024"/>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r>
              <a:rPr lang="zh-CN" altLang="en-US" dirty="0" smtClean="0"/>
              <a:t>考虑项集</a:t>
            </a:r>
            <a:r>
              <a:rPr lang="en-US" altLang="zh-CN" dirty="0" smtClean="0"/>
              <a:t>ACD</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2564904"/>
            <a:ext cx="6777176" cy="1713621"/>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5" y="4437112"/>
            <a:ext cx="6968725" cy="1944216"/>
          </a:xfrm>
          <a:prstGeom prst="rect">
            <a:avLst/>
          </a:prstGeom>
        </p:spPr>
      </p:pic>
    </p:spTree>
    <p:extLst>
      <p:ext uri="{BB962C8B-B14F-4D97-AF65-F5344CB8AC3E}">
        <p14:creationId xmlns:p14="http://schemas.microsoft.com/office/powerpoint/2010/main" val="1988082664"/>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所以</a:t>
            </a:r>
            <a:endParaRPr lang="en-US" altLang="zh-CN" dirty="0">
              <a:latin typeface="Times New Roman" panose="02020603050405020304" pitchFamily="18" charset="0"/>
              <a:cs typeface="Times New Roman" panose="02020603050405020304" pitchFamily="18" charset="0"/>
            </a:endParaRPr>
          </a:p>
          <a:p>
            <a:pPr>
              <a:lnSpc>
                <a:spcPct val="120000"/>
              </a:lnSpc>
            </a:pP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en-US" altLang="zh-CN" dirty="0">
              <a:latin typeface="Times New Roman" panose="02020603050405020304" pitchFamily="18" charset="0"/>
              <a:cs typeface="Times New Roman" panose="02020603050405020304" pitchFamily="18" charset="0"/>
            </a:endParaRPr>
          </a:p>
          <a:p>
            <a:pPr>
              <a:lnSpc>
                <a:spcPct val="120000"/>
              </a:lnSpc>
            </a:pPr>
            <a:r>
              <a:rPr lang="en-US" altLang="zh-CN" dirty="0" smtClean="0">
                <a:latin typeface="Times New Roman" panose="02020603050405020304" pitchFamily="18" charset="0"/>
                <a:cs typeface="Times New Roman" panose="02020603050405020304" pitchFamily="18" charset="0"/>
              </a:rPr>
              <a:t>ACD</a:t>
            </a:r>
            <a:r>
              <a:rPr lang="zh-CN" altLang="en-US" dirty="0" smtClean="0">
                <a:latin typeface="Times New Roman" panose="02020603050405020304" pitchFamily="18" charset="0"/>
                <a:cs typeface="Times New Roman" panose="02020603050405020304" pitchFamily="18" charset="0"/>
              </a:rPr>
              <a:t>是可到的，</a:t>
            </a:r>
            <a:r>
              <a:rPr lang="en-US" altLang="zh-CN" dirty="0" smtClean="0">
                <a:latin typeface="Times New Roman" panose="02020603050405020304" pitchFamily="18" charset="0"/>
                <a:cs typeface="Times New Roman" panose="02020603050405020304" pitchFamily="18" charset="0"/>
              </a:rPr>
              <a:t>sup(ACD)=1</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有时候要判断一个项集是否可导并不需要计算所有的上界和下界，比如项集</a:t>
            </a:r>
            <a:r>
              <a:rPr lang="en-US" altLang="zh-CN" dirty="0" smtClean="0">
                <a:latin typeface="Times New Roman" panose="02020603050405020304" pitchFamily="18" charset="0"/>
                <a:cs typeface="Times New Roman" panose="02020603050405020304" pitchFamily="18" charset="0"/>
              </a:rPr>
              <a:t>ABDE</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422335917"/>
              </p:ext>
            </p:extLst>
          </p:nvPr>
        </p:nvGraphicFramePr>
        <p:xfrm>
          <a:off x="1691680" y="2492896"/>
          <a:ext cx="5925230" cy="1152128"/>
        </p:xfrm>
        <a:graphic>
          <a:graphicData uri="http://schemas.openxmlformats.org/presentationml/2006/ole">
            <mc:AlternateContent xmlns:mc="http://schemas.openxmlformats.org/markup-compatibility/2006">
              <mc:Choice xmlns:v="urn:schemas-microsoft-com:vml" Requires="v">
                <p:oleObj spid="_x0000_s104450" name="Equation" r:id="rId3" imgW="2743200" imgH="533160" progId="Equation.DSMT4">
                  <p:embed/>
                </p:oleObj>
              </mc:Choice>
              <mc:Fallback>
                <p:oleObj name="Equation" r:id="rId3" imgW="2743200" imgH="533160" progId="Equation.DSMT4">
                  <p:embed/>
                  <p:pic>
                    <p:nvPicPr>
                      <p:cNvPr id="0" name=""/>
                      <p:cNvPicPr/>
                      <p:nvPr/>
                    </p:nvPicPr>
                    <p:blipFill>
                      <a:blip r:embed="rId4"/>
                      <a:stretch>
                        <a:fillRect/>
                      </a:stretch>
                    </p:blipFill>
                    <p:spPr>
                      <a:xfrm>
                        <a:off x="1691680" y="2492896"/>
                        <a:ext cx="5925230" cy="1152128"/>
                      </a:xfrm>
                      <a:prstGeom prst="rect">
                        <a:avLst/>
                      </a:prstGeom>
                    </p:spPr>
                  </p:pic>
                </p:oleObj>
              </mc:Fallback>
            </mc:AlternateContent>
          </a:graphicData>
        </a:graphic>
      </p:graphicFrame>
    </p:spTree>
    <p:extLst>
      <p:ext uri="{BB962C8B-B14F-4D97-AF65-F5344CB8AC3E}">
        <p14:creationId xmlns:p14="http://schemas.microsoft.com/office/powerpoint/2010/main" val="3500892167"/>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2348880"/>
            <a:ext cx="4113382" cy="1728192"/>
          </a:xfr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533" y="4709402"/>
            <a:ext cx="8369133" cy="759527"/>
          </a:xfrm>
          <a:prstGeom prst="rect">
            <a:avLst/>
          </a:prstGeom>
        </p:spPr>
      </p:pic>
    </p:spTree>
    <p:extLst>
      <p:ext uri="{BB962C8B-B14F-4D97-AF65-F5344CB8AC3E}">
        <p14:creationId xmlns:p14="http://schemas.microsoft.com/office/powerpoint/2010/main" val="849947608"/>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r>
              <a:rPr lang="zh-CN" altLang="en-US" dirty="0" smtClean="0"/>
              <a:t>对于下面的数据库，所有的</a:t>
            </a:r>
            <a:r>
              <a:rPr lang="zh-CN" altLang="en-US" dirty="0"/>
              <a:t>频繁</a:t>
            </a:r>
            <a:r>
              <a:rPr lang="zh-CN" altLang="en-US" dirty="0" smtClean="0"/>
              <a:t>非可导项集为</a:t>
            </a:r>
            <a:endParaRPr lang="zh-CN" altLang="en-US" dirty="0"/>
          </a:p>
        </p:txBody>
      </p:sp>
      <p:pic>
        <p:nvPicPr>
          <p:cNvPr id="4" name="Picture 2" descr="C:\Users\jiecaozi\AppData\Local\Temp\360zip$Temp\360$0\Figure8_1-DataMiningandAnaly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837" y="4005064"/>
            <a:ext cx="7627247" cy="24180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2747257"/>
            <a:ext cx="5328592" cy="1043745"/>
          </a:xfrm>
          <a:prstGeom prst="rect">
            <a:avLst/>
          </a:prstGeom>
        </p:spPr>
      </p:pic>
    </p:spTree>
    <p:extLst>
      <p:ext uri="{BB962C8B-B14F-4D97-AF65-F5344CB8AC3E}">
        <p14:creationId xmlns:p14="http://schemas.microsoft.com/office/powerpoint/2010/main" val="226491140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练习</a:t>
            </a:r>
            <a:endParaRPr lang="zh-CN" altLang="en-US" dirty="0"/>
          </a:p>
        </p:txBody>
      </p:sp>
      <p:sp>
        <p:nvSpPr>
          <p:cNvPr id="3" name="内容占位符 2"/>
          <p:cNvSpPr>
            <a:spLocks noGrp="1"/>
          </p:cNvSpPr>
          <p:nvPr>
            <p:ph idx="1"/>
          </p:nvPr>
        </p:nvSpPr>
        <p:spPr/>
        <p:txBody>
          <a:bodyPr/>
          <a:lstStyle/>
          <a:p>
            <a:r>
              <a:rPr lang="en-US" altLang="zh-CN" dirty="0" smtClean="0"/>
              <a:t>BCD</a:t>
            </a:r>
            <a:r>
              <a:rPr lang="zh-CN" altLang="en-US" dirty="0" smtClean="0"/>
              <a:t>是否可导？</a:t>
            </a:r>
            <a:r>
              <a:rPr lang="en-US" altLang="zh-CN" dirty="0" smtClean="0"/>
              <a:t>ABCD</a:t>
            </a:r>
            <a:r>
              <a:rPr lang="zh-CN" altLang="en-US" dirty="0" smtClean="0"/>
              <a:t>是否可导？</a:t>
            </a:r>
            <a:endParaRPr lang="zh-CN" altLang="en-US" dirty="0"/>
          </a:p>
        </p:txBody>
      </p:sp>
      <p:pic>
        <p:nvPicPr>
          <p:cNvPr id="17410" name="Picture 2" descr="C:\Users\jiecaozi\AppData\Local\Temp\360zip$Temp\360$0\Figure9_8-DataMiningandAnaly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617892"/>
            <a:ext cx="6633636" cy="4240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358883"/>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1143000"/>
          </a:xfrm>
        </p:spPr>
        <p:txBody>
          <a:bodyPr/>
          <a:lstStyle/>
          <a:p>
            <a:r>
              <a:rPr lang="zh-CN" altLang="en-US" dirty="0" smtClean="0"/>
              <a:t>练习</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150477306"/>
              </p:ext>
            </p:extLst>
          </p:nvPr>
        </p:nvGraphicFramePr>
        <p:xfrm>
          <a:off x="539552" y="1484784"/>
          <a:ext cx="6183688" cy="2160240"/>
        </p:xfrm>
        <a:graphic>
          <a:graphicData uri="http://schemas.openxmlformats.org/presentationml/2006/ole">
            <mc:AlternateContent xmlns:mc="http://schemas.openxmlformats.org/markup-compatibility/2006">
              <mc:Choice xmlns:v="urn:schemas-microsoft-com:vml" Requires="v">
                <p:oleObj spid="_x0000_s105474" name="Equation" r:id="rId3" imgW="2908080" imgH="1015920" progId="Equation.DSMT4">
                  <p:embed/>
                </p:oleObj>
              </mc:Choice>
              <mc:Fallback>
                <p:oleObj name="Equation" r:id="rId3" imgW="2908080" imgH="1015920" progId="Equation.DSMT4">
                  <p:embed/>
                  <p:pic>
                    <p:nvPicPr>
                      <p:cNvPr id="0" name=""/>
                      <p:cNvPicPr/>
                      <p:nvPr/>
                    </p:nvPicPr>
                    <p:blipFill>
                      <a:blip r:embed="rId4"/>
                      <a:stretch>
                        <a:fillRect/>
                      </a:stretch>
                    </p:blipFill>
                    <p:spPr>
                      <a:xfrm>
                        <a:off x="539552" y="1484784"/>
                        <a:ext cx="6183688" cy="216024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80644226"/>
              </p:ext>
            </p:extLst>
          </p:nvPr>
        </p:nvGraphicFramePr>
        <p:xfrm>
          <a:off x="611559" y="3861048"/>
          <a:ext cx="6658257" cy="2903601"/>
        </p:xfrm>
        <a:graphic>
          <a:graphicData uri="http://schemas.openxmlformats.org/presentationml/2006/ole">
            <mc:AlternateContent xmlns:mc="http://schemas.openxmlformats.org/markup-compatibility/2006">
              <mc:Choice xmlns:v="urn:schemas-microsoft-com:vml" Requires="v">
                <p:oleObj spid="_x0000_s105475" name="Equation" r:id="rId5" imgW="3377880" imgH="1473120" progId="Equation.DSMT4">
                  <p:embed/>
                </p:oleObj>
              </mc:Choice>
              <mc:Fallback>
                <p:oleObj name="Equation" r:id="rId5" imgW="3377880" imgH="1473120" progId="Equation.DSMT4">
                  <p:embed/>
                  <p:pic>
                    <p:nvPicPr>
                      <p:cNvPr id="0" name=""/>
                      <p:cNvPicPr/>
                      <p:nvPr/>
                    </p:nvPicPr>
                    <p:blipFill>
                      <a:blip r:embed="rId6"/>
                      <a:stretch>
                        <a:fillRect/>
                      </a:stretch>
                    </p:blipFill>
                    <p:spPr>
                      <a:xfrm>
                        <a:off x="611559" y="3861048"/>
                        <a:ext cx="6658257" cy="2903601"/>
                      </a:xfrm>
                      <a:prstGeom prst="rect">
                        <a:avLst/>
                      </a:prstGeom>
                    </p:spPr>
                  </p:pic>
                </p:oleObj>
              </mc:Fallback>
            </mc:AlternateContent>
          </a:graphicData>
        </a:graphic>
      </p:graphicFrame>
    </p:spTree>
    <p:extLst>
      <p:ext uri="{BB962C8B-B14F-4D97-AF65-F5344CB8AC3E}">
        <p14:creationId xmlns:p14="http://schemas.microsoft.com/office/powerpoint/2010/main" val="2280598650"/>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练习</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所以</a:t>
            </a:r>
            <a:r>
              <a:rPr lang="en-US" altLang="zh-CN" dirty="0" smtClean="0">
                <a:latin typeface="Times New Roman" panose="02020603050405020304" pitchFamily="18" charset="0"/>
                <a:cs typeface="Times New Roman" panose="02020603050405020304" pitchFamily="18" charset="0"/>
              </a:rPr>
              <a:t>BCD</a:t>
            </a:r>
            <a:r>
              <a:rPr lang="zh-CN" altLang="en-US" dirty="0" smtClean="0">
                <a:latin typeface="Times New Roman" panose="02020603050405020304" pitchFamily="18" charset="0"/>
                <a:cs typeface="Times New Roman" panose="02020603050405020304" pitchFamily="18" charset="0"/>
              </a:rPr>
              <a:t>是可导的支撑为</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对于项集</a:t>
            </a:r>
            <a:r>
              <a:rPr lang="en-US" altLang="zh-CN" dirty="0" smtClean="0">
                <a:latin typeface="Times New Roman" panose="02020603050405020304" pitchFamily="18" charset="0"/>
                <a:cs typeface="Times New Roman" panose="02020603050405020304" pitchFamily="18" charset="0"/>
              </a:rPr>
              <a:t>ABCD</a:t>
            </a:r>
            <a:r>
              <a:rPr lang="zh-CN" altLang="en-US" dirty="0" smtClean="0">
                <a:latin typeface="Times New Roman" panose="02020603050405020304" pitchFamily="18" charset="0"/>
                <a:cs typeface="Times New Roman" panose="02020603050405020304" pitchFamily="18" charset="0"/>
              </a:rPr>
              <a:t>，考虑</a:t>
            </a:r>
            <a:r>
              <a:rPr lang="en-US" altLang="zh-CN" dirty="0" smtClean="0">
                <a:latin typeface="Times New Roman" panose="02020603050405020304" pitchFamily="18" charset="0"/>
                <a:cs typeface="Times New Roman" panose="02020603050405020304" pitchFamily="18" charset="0"/>
              </a:rPr>
              <a:t>Y=AC</a:t>
            </a:r>
          </a:p>
          <a:p>
            <a:pPr>
              <a:lnSpc>
                <a:spcPct val="120000"/>
              </a:lnSpc>
            </a:pPr>
            <a:endParaRPr lang="en-US" altLang="zh-CN" dirty="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考虑</a:t>
            </a:r>
            <a:r>
              <a:rPr lang="en-US" altLang="zh-CN" dirty="0" smtClean="0">
                <a:latin typeface="Times New Roman" panose="02020603050405020304" pitchFamily="18" charset="0"/>
                <a:cs typeface="Times New Roman" panose="02020603050405020304" pitchFamily="18" charset="0"/>
              </a:rPr>
              <a:t>Y=BCD</a:t>
            </a:r>
          </a:p>
          <a:p>
            <a:pPr>
              <a:lnSpc>
                <a:spcPct val="120000"/>
              </a:lnSpc>
            </a:pPr>
            <a:endParaRPr lang="en-US" altLang="zh-CN" dirty="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所以项集</a:t>
            </a:r>
            <a:r>
              <a:rPr lang="en-US" altLang="zh-CN" dirty="0" smtClean="0">
                <a:latin typeface="Times New Roman" panose="02020603050405020304" pitchFamily="18" charset="0"/>
                <a:cs typeface="Times New Roman" panose="02020603050405020304" pitchFamily="18" charset="0"/>
              </a:rPr>
              <a:t>ABCD</a:t>
            </a:r>
            <a:r>
              <a:rPr lang="zh-CN" altLang="en-US" dirty="0" smtClean="0">
                <a:latin typeface="Times New Roman" panose="02020603050405020304" pitchFamily="18" charset="0"/>
                <a:cs typeface="Times New Roman" panose="02020603050405020304" pitchFamily="18" charset="0"/>
              </a:rPr>
              <a:t>也是可导的。</a:t>
            </a: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01418162"/>
              </p:ext>
            </p:extLst>
          </p:nvPr>
        </p:nvGraphicFramePr>
        <p:xfrm>
          <a:off x="1187624" y="3068960"/>
          <a:ext cx="7344816" cy="569366"/>
        </p:xfrm>
        <a:graphic>
          <a:graphicData uri="http://schemas.openxmlformats.org/presentationml/2006/ole">
            <mc:AlternateContent xmlns:mc="http://schemas.openxmlformats.org/markup-compatibility/2006">
              <mc:Choice xmlns:v="urn:schemas-microsoft-com:vml" Requires="v">
                <p:oleObj spid="_x0000_s106498" name="Equation" r:id="rId3" imgW="3276360" imgH="253800" progId="Equation.DSMT4">
                  <p:embed/>
                </p:oleObj>
              </mc:Choice>
              <mc:Fallback>
                <p:oleObj name="Equation" r:id="rId3" imgW="3276360" imgH="253800" progId="Equation.DSMT4">
                  <p:embed/>
                  <p:pic>
                    <p:nvPicPr>
                      <p:cNvPr id="0" name=""/>
                      <p:cNvPicPr/>
                      <p:nvPr/>
                    </p:nvPicPr>
                    <p:blipFill>
                      <a:blip r:embed="rId4"/>
                      <a:stretch>
                        <a:fillRect/>
                      </a:stretch>
                    </p:blipFill>
                    <p:spPr>
                      <a:xfrm>
                        <a:off x="1187624" y="3068960"/>
                        <a:ext cx="7344816" cy="569366"/>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510607661"/>
              </p:ext>
            </p:extLst>
          </p:nvPr>
        </p:nvGraphicFramePr>
        <p:xfrm>
          <a:off x="2627784" y="4221088"/>
          <a:ext cx="4633715" cy="648072"/>
        </p:xfrm>
        <a:graphic>
          <a:graphicData uri="http://schemas.openxmlformats.org/presentationml/2006/ole">
            <mc:AlternateContent xmlns:mc="http://schemas.openxmlformats.org/markup-compatibility/2006">
              <mc:Choice xmlns:v="urn:schemas-microsoft-com:vml" Requires="v">
                <p:oleObj spid="_x0000_s106499" name="Equation" r:id="rId5" imgW="1815840" imgH="253800" progId="Equation.DSMT4">
                  <p:embed/>
                </p:oleObj>
              </mc:Choice>
              <mc:Fallback>
                <p:oleObj name="Equation" r:id="rId5" imgW="1815840" imgH="253800" progId="Equation.DSMT4">
                  <p:embed/>
                  <p:pic>
                    <p:nvPicPr>
                      <p:cNvPr id="0" name=""/>
                      <p:cNvPicPr/>
                      <p:nvPr/>
                    </p:nvPicPr>
                    <p:blipFill>
                      <a:blip r:embed="rId6"/>
                      <a:stretch>
                        <a:fillRect/>
                      </a:stretch>
                    </p:blipFill>
                    <p:spPr>
                      <a:xfrm>
                        <a:off x="2627784" y="4221088"/>
                        <a:ext cx="4633715" cy="648072"/>
                      </a:xfrm>
                      <a:prstGeom prst="rect">
                        <a:avLst/>
                      </a:prstGeom>
                    </p:spPr>
                  </p:pic>
                </p:oleObj>
              </mc:Fallback>
            </mc:AlternateContent>
          </a:graphicData>
        </a:graphic>
      </p:graphicFrame>
    </p:spTree>
    <p:extLst>
      <p:ext uri="{BB962C8B-B14F-4D97-AF65-F5344CB8AC3E}">
        <p14:creationId xmlns:p14="http://schemas.microsoft.com/office/powerpoint/2010/main" val="5581119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4617B"/>
                </a:solidFill>
              </a:rPr>
              <a:t>关联规则</a:t>
            </a:r>
            <a:r>
              <a:rPr lang="en-US" altLang="zh-CN" dirty="0">
                <a:solidFill>
                  <a:srgbClr val="04617B"/>
                </a:solidFill>
              </a:rPr>
              <a:t>(association rule)</a:t>
            </a:r>
            <a:endParaRPr lang="zh-CN" altLang="en-US" dirty="0"/>
          </a:p>
        </p:txBody>
      </p:sp>
      <p:sp>
        <p:nvSpPr>
          <p:cNvPr id="3" name="内容占位符 2"/>
          <p:cNvSpPr>
            <a:spLocks noGrp="1"/>
          </p:cNvSpPr>
          <p:nvPr>
            <p:ph idx="1"/>
          </p:nvPr>
        </p:nvSpPr>
        <p:spPr/>
        <p:txBody>
          <a:bodyPr/>
          <a:lstStyle/>
          <a:p>
            <a:r>
              <a:rPr lang="zh-CN" altLang="en-US" dirty="0" smtClean="0"/>
              <a:t>规则的相对支撑定义为</a:t>
            </a:r>
            <a:r>
              <a:rPr lang="en-US" altLang="zh-CN" dirty="0" smtClean="0"/>
              <a:t>X</a:t>
            </a:r>
            <a:r>
              <a:rPr lang="zh-CN" altLang="en-US" dirty="0" smtClean="0"/>
              <a:t>和</a:t>
            </a:r>
            <a:r>
              <a:rPr lang="en-US" altLang="zh-CN" dirty="0" smtClean="0"/>
              <a:t>Y</a:t>
            </a:r>
            <a:r>
              <a:rPr lang="zh-CN" altLang="en-US" dirty="0" smtClean="0"/>
              <a:t>同时出现的事务占数据库中事务数量的比例。</a:t>
            </a:r>
            <a:endParaRPr lang="en-US" altLang="zh-CN" dirty="0" smtClean="0"/>
          </a:p>
          <a:p>
            <a:endParaRPr lang="en-US" altLang="zh-CN" dirty="0"/>
          </a:p>
          <a:p>
            <a:endParaRPr lang="en-US" altLang="zh-CN" dirty="0" smtClean="0"/>
          </a:p>
          <a:p>
            <a:endParaRPr lang="en-US" altLang="zh-CN" dirty="0"/>
          </a:p>
          <a:p>
            <a:r>
              <a:rPr lang="zh-CN" altLang="en-US" dirty="0"/>
              <a:t>以上面例子</a:t>
            </a:r>
            <a:r>
              <a:rPr lang="zh-CN" altLang="en-US" dirty="0" smtClean="0"/>
              <a:t>中计算项集支撑的</a:t>
            </a:r>
            <a:r>
              <a:rPr lang="zh-CN" altLang="en-US" dirty="0"/>
              <a:t>数据库为例，</a:t>
            </a:r>
          </a:p>
        </p:txBody>
      </p:sp>
      <p:graphicFrame>
        <p:nvGraphicFramePr>
          <p:cNvPr id="4" name="对象 3"/>
          <p:cNvGraphicFramePr>
            <a:graphicFrameLocks noChangeAspect="1"/>
          </p:cNvGraphicFramePr>
          <p:nvPr>
            <p:extLst>
              <p:ext uri="{D42A27DB-BD31-4B8C-83A1-F6EECF244321}">
                <p14:modId xmlns:p14="http://schemas.microsoft.com/office/powerpoint/2010/main" val="3151004270"/>
              </p:ext>
            </p:extLst>
          </p:nvPr>
        </p:nvGraphicFramePr>
        <p:xfrm>
          <a:off x="2123728" y="3068960"/>
          <a:ext cx="5340269" cy="1008112"/>
        </p:xfrm>
        <a:graphic>
          <a:graphicData uri="http://schemas.openxmlformats.org/presentationml/2006/ole">
            <mc:AlternateContent xmlns:mc="http://schemas.openxmlformats.org/markup-compatibility/2006">
              <mc:Choice xmlns:v="urn:schemas-microsoft-com:vml" Requires="v">
                <p:oleObj spid="_x0000_s9218" name="Equation" r:id="rId3" imgW="2489040" imgH="469800" progId="Equation.DSMT4">
                  <p:embed/>
                </p:oleObj>
              </mc:Choice>
              <mc:Fallback>
                <p:oleObj name="Equation" r:id="rId3" imgW="2489040" imgH="469800" progId="Equation.DSMT4">
                  <p:embed/>
                  <p:pic>
                    <p:nvPicPr>
                      <p:cNvPr id="0" name=""/>
                      <p:cNvPicPr/>
                      <p:nvPr/>
                    </p:nvPicPr>
                    <p:blipFill>
                      <a:blip r:embed="rId4"/>
                      <a:stretch>
                        <a:fillRect/>
                      </a:stretch>
                    </p:blipFill>
                    <p:spPr>
                      <a:xfrm>
                        <a:off x="2123728" y="3068960"/>
                        <a:ext cx="5340269" cy="1008112"/>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38514225"/>
              </p:ext>
            </p:extLst>
          </p:nvPr>
        </p:nvGraphicFramePr>
        <p:xfrm>
          <a:off x="2123728" y="4941168"/>
          <a:ext cx="5340350" cy="1008062"/>
        </p:xfrm>
        <a:graphic>
          <a:graphicData uri="http://schemas.openxmlformats.org/presentationml/2006/ole">
            <mc:AlternateContent xmlns:mc="http://schemas.openxmlformats.org/markup-compatibility/2006">
              <mc:Choice xmlns:v="urn:schemas-microsoft-com:vml" Requires="v">
                <p:oleObj spid="_x0000_s9219" name="Equation" r:id="rId5" imgW="2489040" imgH="469800" progId="Equation.DSMT4">
                  <p:embed/>
                </p:oleObj>
              </mc:Choice>
              <mc:Fallback>
                <p:oleObj name="Equation" r:id="rId5" imgW="2489040" imgH="469800" progId="Equation.DSMT4">
                  <p:embed/>
                  <p:pic>
                    <p:nvPicPr>
                      <p:cNvPr id="0" name=""/>
                      <p:cNvPicPr>
                        <a:picLocks noChangeAspect="1" noChangeArrowheads="1"/>
                      </p:cNvPicPr>
                      <p:nvPr/>
                    </p:nvPicPr>
                    <p:blipFill>
                      <a:blip r:embed="rId6"/>
                      <a:srcRect/>
                      <a:stretch>
                        <a:fillRect/>
                      </a:stretch>
                    </p:blipFill>
                    <p:spPr bwMode="auto">
                      <a:xfrm>
                        <a:off x="2123728" y="4941168"/>
                        <a:ext cx="534035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137760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关联规则</a:t>
            </a:r>
            <a:r>
              <a:rPr lang="en-US" altLang="zh-CN" dirty="0"/>
              <a:t>(association rule)</a:t>
            </a:r>
            <a:endParaRPr lang="zh-CN" altLang="en-US" dirty="0"/>
          </a:p>
        </p:txBody>
      </p:sp>
      <p:sp>
        <p:nvSpPr>
          <p:cNvPr id="3" name="内容占位符 2"/>
          <p:cNvSpPr>
            <a:spLocks noGrp="1"/>
          </p:cNvSpPr>
          <p:nvPr>
            <p:ph idx="1"/>
          </p:nvPr>
        </p:nvSpPr>
        <p:spPr/>
        <p:txBody>
          <a:bodyPr/>
          <a:lstStyle/>
          <a:p>
            <a:r>
              <a:rPr lang="zh-CN" altLang="en-US" dirty="0" smtClean="0"/>
              <a:t>规则的置信度定义为一个事务包含</a:t>
            </a:r>
            <a:r>
              <a:rPr lang="en-US" altLang="zh-CN" dirty="0" smtClean="0"/>
              <a:t>X</a:t>
            </a:r>
            <a:r>
              <a:rPr lang="zh-CN" altLang="en-US" dirty="0" smtClean="0"/>
              <a:t>的条件下也包含</a:t>
            </a:r>
            <a:r>
              <a:rPr lang="en-US" altLang="zh-CN" dirty="0" smtClean="0"/>
              <a:t>Y</a:t>
            </a:r>
            <a:r>
              <a:rPr lang="zh-CN" altLang="en-US" dirty="0" smtClean="0"/>
              <a:t>的概率</a:t>
            </a:r>
            <a:endParaRPr lang="en-US" altLang="zh-CN" dirty="0" smtClean="0"/>
          </a:p>
          <a:p>
            <a:endParaRPr lang="en-US" altLang="zh-CN" dirty="0"/>
          </a:p>
          <a:p>
            <a:endParaRPr lang="en-US" altLang="zh-CN" dirty="0" smtClean="0"/>
          </a:p>
          <a:p>
            <a:endParaRPr lang="en-US" altLang="zh-CN" dirty="0"/>
          </a:p>
          <a:p>
            <a:r>
              <a:rPr lang="zh-CN" altLang="en-US" dirty="0"/>
              <a:t>以上面例子中的数据库为例，</a:t>
            </a: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706275816"/>
              </p:ext>
            </p:extLst>
          </p:nvPr>
        </p:nvGraphicFramePr>
        <p:xfrm>
          <a:off x="1115616" y="2996952"/>
          <a:ext cx="7111276" cy="1008112"/>
        </p:xfrm>
        <a:graphic>
          <a:graphicData uri="http://schemas.openxmlformats.org/presentationml/2006/ole">
            <mc:AlternateContent xmlns:mc="http://schemas.openxmlformats.org/markup-compatibility/2006">
              <mc:Choice xmlns:v="urn:schemas-microsoft-com:vml" Requires="v">
                <p:oleObj spid="_x0000_s10242" name="Equation" r:id="rId3" imgW="3314520" imgH="469800" progId="Equation.DSMT4">
                  <p:embed/>
                </p:oleObj>
              </mc:Choice>
              <mc:Fallback>
                <p:oleObj name="Equation" r:id="rId3" imgW="3314520" imgH="469800" progId="Equation.DSMT4">
                  <p:embed/>
                  <p:pic>
                    <p:nvPicPr>
                      <p:cNvPr id="0" name=""/>
                      <p:cNvPicPr/>
                      <p:nvPr/>
                    </p:nvPicPr>
                    <p:blipFill>
                      <a:blip r:embed="rId4"/>
                      <a:stretch>
                        <a:fillRect/>
                      </a:stretch>
                    </p:blipFill>
                    <p:spPr>
                      <a:xfrm>
                        <a:off x="1115616" y="2996952"/>
                        <a:ext cx="7111276" cy="1008112"/>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42828466"/>
              </p:ext>
            </p:extLst>
          </p:nvPr>
        </p:nvGraphicFramePr>
        <p:xfrm>
          <a:off x="284163" y="5084763"/>
          <a:ext cx="8772525" cy="1008062"/>
        </p:xfrm>
        <a:graphic>
          <a:graphicData uri="http://schemas.openxmlformats.org/presentationml/2006/ole">
            <mc:AlternateContent xmlns:mc="http://schemas.openxmlformats.org/markup-compatibility/2006">
              <mc:Choice xmlns:v="urn:schemas-microsoft-com:vml" Requires="v">
                <p:oleObj spid="_x0000_s10243" name="Equation" r:id="rId5" imgW="4089240" imgH="469800" progId="Equation.DSMT4">
                  <p:embed/>
                </p:oleObj>
              </mc:Choice>
              <mc:Fallback>
                <p:oleObj name="Equation" r:id="rId5" imgW="4089240" imgH="469800" progId="Equation.DSMT4">
                  <p:embed/>
                  <p:pic>
                    <p:nvPicPr>
                      <p:cNvPr id="0" name=""/>
                      <p:cNvPicPr>
                        <a:picLocks noChangeAspect="1" noChangeArrowheads="1"/>
                      </p:cNvPicPr>
                      <p:nvPr/>
                    </p:nvPicPr>
                    <p:blipFill>
                      <a:blip r:embed="rId6"/>
                      <a:srcRect/>
                      <a:stretch>
                        <a:fillRect/>
                      </a:stretch>
                    </p:blipFill>
                    <p:spPr bwMode="auto">
                      <a:xfrm>
                        <a:off x="284163" y="5084763"/>
                        <a:ext cx="877252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717796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r>
              <a:rPr lang="zh-CN" altLang="en-US" dirty="0" smtClean="0"/>
              <a:t>在下面的数据库中</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96668649"/>
              </p:ext>
            </p:extLst>
          </p:nvPr>
        </p:nvGraphicFramePr>
        <p:xfrm>
          <a:off x="2195736" y="2492896"/>
          <a:ext cx="4968552" cy="3168354"/>
        </p:xfrm>
        <a:graphic>
          <a:graphicData uri="http://schemas.openxmlformats.org/drawingml/2006/table">
            <a:tbl>
              <a:tblPr firstRow="1" bandRow="1">
                <a:tableStyleId>{5C22544A-7EE6-4342-B048-85BDC9FD1C3A}</a:tableStyleId>
              </a:tblPr>
              <a:tblGrid>
                <a:gridCol w="1361247"/>
                <a:gridCol w="3607305"/>
              </a:tblGrid>
              <a:tr h="528059">
                <a:tc>
                  <a:txBody>
                    <a:bodyPr/>
                    <a:lstStyle/>
                    <a:p>
                      <a:pPr algn="ctr"/>
                      <a:r>
                        <a:rPr lang="en-US" altLang="zh-CN" sz="2200" dirty="0" smtClean="0">
                          <a:latin typeface="Times New Roman" panose="02020603050405020304" pitchFamily="18" charset="0"/>
                          <a:cs typeface="Times New Roman" panose="02020603050405020304" pitchFamily="18" charset="0"/>
                        </a:rPr>
                        <a:t>t</a:t>
                      </a:r>
                      <a:endParaRPr lang="zh-CN" altLang="en-US" sz="22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200" dirty="0" err="1" smtClean="0">
                          <a:latin typeface="Times New Roman" panose="02020603050405020304" pitchFamily="18" charset="0"/>
                          <a:cs typeface="Times New Roman" panose="02020603050405020304" pitchFamily="18" charset="0"/>
                        </a:rPr>
                        <a:t>i</a:t>
                      </a:r>
                      <a:r>
                        <a:rPr lang="en-US" altLang="zh-CN" sz="2200" dirty="0" smtClean="0">
                          <a:latin typeface="Times New Roman" panose="02020603050405020304" pitchFamily="18" charset="0"/>
                          <a:cs typeface="Times New Roman" panose="02020603050405020304" pitchFamily="18" charset="0"/>
                        </a:rPr>
                        <a:t>(t)</a:t>
                      </a:r>
                      <a:endParaRPr lang="zh-CN" altLang="en-US" sz="2200" dirty="0">
                        <a:latin typeface="Times New Roman" panose="02020603050405020304" pitchFamily="18" charset="0"/>
                        <a:cs typeface="Times New Roman" panose="02020603050405020304" pitchFamily="18" charset="0"/>
                      </a:endParaRPr>
                    </a:p>
                  </a:txBody>
                  <a:tcPr anchor="ctr"/>
                </a:tc>
              </a:tr>
              <a:tr h="528059">
                <a:tc>
                  <a:txBody>
                    <a:bodyPr/>
                    <a:lstStyle/>
                    <a:p>
                      <a:pPr algn="ctr"/>
                      <a:r>
                        <a:rPr lang="en-US" altLang="zh-CN" sz="2200" dirty="0" smtClean="0">
                          <a:latin typeface="Times New Roman" panose="02020603050405020304" pitchFamily="18" charset="0"/>
                          <a:cs typeface="Times New Roman" panose="02020603050405020304" pitchFamily="18" charset="0"/>
                        </a:rPr>
                        <a:t>1</a:t>
                      </a:r>
                      <a:endParaRPr lang="zh-CN" altLang="en-US" sz="22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2200" dirty="0" smtClean="0">
                          <a:latin typeface="Times New Roman" panose="02020603050405020304" pitchFamily="18" charset="0"/>
                          <a:cs typeface="Times New Roman" panose="02020603050405020304" pitchFamily="18" charset="0"/>
                        </a:rPr>
                        <a:t>面包，牛奶</a:t>
                      </a:r>
                      <a:endParaRPr lang="zh-CN" altLang="en-US" sz="2200" dirty="0">
                        <a:latin typeface="Times New Roman" panose="02020603050405020304" pitchFamily="18" charset="0"/>
                        <a:cs typeface="Times New Roman" panose="02020603050405020304" pitchFamily="18" charset="0"/>
                      </a:endParaRPr>
                    </a:p>
                  </a:txBody>
                  <a:tcPr anchor="ctr"/>
                </a:tc>
              </a:tr>
              <a:tr h="528059">
                <a:tc>
                  <a:txBody>
                    <a:bodyPr/>
                    <a:lstStyle/>
                    <a:p>
                      <a:pPr algn="ctr"/>
                      <a:r>
                        <a:rPr lang="en-US" altLang="zh-CN" sz="2200" dirty="0" smtClean="0">
                          <a:latin typeface="Times New Roman" panose="02020603050405020304" pitchFamily="18" charset="0"/>
                          <a:cs typeface="Times New Roman" panose="02020603050405020304" pitchFamily="18" charset="0"/>
                        </a:rPr>
                        <a:t>2</a:t>
                      </a:r>
                      <a:endParaRPr lang="zh-CN" altLang="en-US" sz="22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2200" dirty="0" smtClean="0">
                          <a:latin typeface="Times New Roman" panose="02020603050405020304" pitchFamily="18" charset="0"/>
                          <a:cs typeface="Times New Roman" panose="02020603050405020304" pitchFamily="18" charset="0"/>
                        </a:rPr>
                        <a:t>面包，牛奶，啤酒</a:t>
                      </a:r>
                      <a:endParaRPr lang="zh-CN" altLang="en-US" sz="2200" dirty="0">
                        <a:latin typeface="Times New Roman" panose="02020603050405020304" pitchFamily="18" charset="0"/>
                        <a:cs typeface="Times New Roman" panose="02020603050405020304" pitchFamily="18" charset="0"/>
                      </a:endParaRPr>
                    </a:p>
                  </a:txBody>
                  <a:tcPr anchor="ctr"/>
                </a:tc>
              </a:tr>
              <a:tr h="528059">
                <a:tc>
                  <a:txBody>
                    <a:bodyPr/>
                    <a:lstStyle/>
                    <a:p>
                      <a:pPr algn="ctr"/>
                      <a:r>
                        <a:rPr lang="en-US" altLang="zh-CN" sz="2200" dirty="0" smtClean="0">
                          <a:latin typeface="Times New Roman" panose="02020603050405020304" pitchFamily="18" charset="0"/>
                          <a:cs typeface="Times New Roman" panose="02020603050405020304" pitchFamily="18" charset="0"/>
                        </a:rPr>
                        <a:t>3</a:t>
                      </a:r>
                      <a:endParaRPr lang="zh-CN" altLang="en-US" sz="22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2200" dirty="0" smtClean="0">
                          <a:latin typeface="Times New Roman" panose="02020603050405020304" pitchFamily="18" charset="0"/>
                          <a:cs typeface="Times New Roman" panose="02020603050405020304" pitchFamily="18" charset="0"/>
                        </a:rPr>
                        <a:t>牛奶，尿布，啤酒，可乐</a:t>
                      </a:r>
                      <a:endParaRPr lang="zh-CN" altLang="en-US" sz="2200" dirty="0">
                        <a:latin typeface="Times New Roman" panose="02020603050405020304" pitchFamily="18" charset="0"/>
                        <a:cs typeface="Times New Roman" panose="02020603050405020304" pitchFamily="18" charset="0"/>
                      </a:endParaRPr>
                    </a:p>
                  </a:txBody>
                  <a:tcPr anchor="ctr"/>
                </a:tc>
              </a:tr>
              <a:tr h="528059">
                <a:tc>
                  <a:txBody>
                    <a:bodyPr/>
                    <a:lstStyle/>
                    <a:p>
                      <a:pPr algn="ctr"/>
                      <a:r>
                        <a:rPr lang="en-US" altLang="zh-CN" sz="2200" dirty="0" smtClean="0">
                          <a:latin typeface="Times New Roman" panose="02020603050405020304" pitchFamily="18" charset="0"/>
                          <a:cs typeface="Times New Roman" panose="02020603050405020304" pitchFamily="18" charset="0"/>
                        </a:rPr>
                        <a:t>4</a:t>
                      </a:r>
                      <a:endParaRPr lang="zh-CN" altLang="en-US" sz="22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2200" dirty="0" smtClean="0">
                          <a:latin typeface="Times New Roman" panose="02020603050405020304" pitchFamily="18" charset="0"/>
                          <a:cs typeface="Times New Roman" panose="02020603050405020304" pitchFamily="18" charset="0"/>
                        </a:rPr>
                        <a:t>面包，牛奶，尿布，啤酒</a:t>
                      </a:r>
                      <a:endParaRPr lang="zh-CN" altLang="en-US" sz="2200" dirty="0">
                        <a:latin typeface="Times New Roman" panose="02020603050405020304" pitchFamily="18" charset="0"/>
                        <a:cs typeface="Times New Roman" panose="02020603050405020304" pitchFamily="18" charset="0"/>
                      </a:endParaRPr>
                    </a:p>
                  </a:txBody>
                  <a:tcPr anchor="ctr"/>
                </a:tc>
              </a:tr>
              <a:tr h="528059">
                <a:tc>
                  <a:txBody>
                    <a:bodyPr/>
                    <a:lstStyle/>
                    <a:p>
                      <a:pPr algn="ctr"/>
                      <a:r>
                        <a:rPr lang="en-US" altLang="zh-CN" sz="2200" dirty="0" smtClean="0">
                          <a:latin typeface="Times New Roman" panose="02020603050405020304" pitchFamily="18" charset="0"/>
                          <a:cs typeface="Times New Roman" panose="02020603050405020304" pitchFamily="18" charset="0"/>
                        </a:rPr>
                        <a:t>5</a:t>
                      </a:r>
                      <a:endParaRPr lang="zh-CN" altLang="en-US" sz="22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2200" dirty="0" smtClean="0">
                          <a:latin typeface="Times New Roman" panose="02020603050405020304" pitchFamily="18" charset="0"/>
                          <a:cs typeface="Times New Roman" panose="02020603050405020304" pitchFamily="18" charset="0"/>
                        </a:rPr>
                        <a:t>面包，牛奶，尿布，可乐</a:t>
                      </a:r>
                      <a:endParaRPr lang="zh-CN" altLang="en-US" sz="2200" dirty="0">
                        <a:latin typeface="Times New Roman" panose="02020603050405020304" pitchFamily="18" charset="0"/>
                        <a:cs typeface="Times New Roman" panose="02020603050405020304" pitchFamily="18" charset="0"/>
                      </a:endParaRPr>
                    </a:p>
                  </a:txBody>
                  <a:tcPr anchor="ctr"/>
                </a:tc>
              </a:tr>
            </a:tbl>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742262235"/>
              </p:ext>
            </p:extLst>
          </p:nvPr>
        </p:nvGraphicFramePr>
        <p:xfrm>
          <a:off x="1115616" y="5926137"/>
          <a:ext cx="6992938" cy="931863"/>
        </p:xfrm>
        <a:graphic>
          <a:graphicData uri="http://schemas.openxmlformats.org/presentationml/2006/ole">
            <mc:AlternateContent xmlns:mc="http://schemas.openxmlformats.org/markup-compatibility/2006">
              <mc:Choice xmlns:v="urn:schemas-microsoft-com:vml" Requires="v">
                <p:oleObj spid="_x0000_s11266" name="Equation" r:id="rId3" imgW="3238200" imgH="431640" progId="Equation.DSMT4">
                  <p:embed/>
                </p:oleObj>
              </mc:Choice>
              <mc:Fallback>
                <p:oleObj name="Equation" r:id="rId3" imgW="3238200" imgH="431640" progId="Equation.DSMT4">
                  <p:embed/>
                  <p:pic>
                    <p:nvPicPr>
                      <p:cNvPr id="0" name=""/>
                      <p:cNvPicPr/>
                      <p:nvPr/>
                    </p:nvPicPr>
                    <p:blipFill>
                      <a:blip r:embed="rId4"/>
                      <a:stretch>
                        <a:fillRect/>
                      </a:stretch>
                    </p:blipFill>
                    <p:spPr>
                      <a:xfrm>
                        <a:off x="1115616" y="5926137"/>
                        <a:ext cx="6992938" cy="931863"/>
                      </a:xfrm>
                      <a:prstGeom prst="rect">
                        <a:avLst/>
                      </a:prstGeom>
                    </p:spPr>
                  </p:pic>
                </p:oleObj>
              </mc:Fallback>
            </mc:AlternateContent>
          </a:graphicData>
        </a:graphic>
      </p:graphicFrame>
    </p:spTree>
    <p:extLst>
      <p:ext uri="{BB962C8B-B14F-4D97-AF65-F5344CB8AC3E}">
        <p14:creationId xmlns:p14="http://schemas.microsoft.com/office/powerpoint/2010/main" val="24728356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关联规则</a:t>
            </a:r>
            <a:r>
              <a:rPr lang="en-US" altLang="zh-CN" dirty="0"/>
              <a:t>(association rule)</a:t>
            </a:r>
            <a:endParaRPr lang="zh-CN" altLang="en-US" dirty="0"/>
          </a:p>
        </p:txBody>
      </p:sp>
      <p:sp>
        <p:nvSpPr>
          <p:cNvPr id="3" name="内容占位符 2"/>
          <p:cNvSpPr>
            <a:spLocks noGrp="1"/>
          </p:cNvSpPr>
          <p:nvPr>
            <p:ph idx="1"/>
          </p:nvPr>
        </p:nvSpPr>
        <p:spPr>
          <a:xfrm>
            <a:off x="457200" y="1935480"/>
            <a:ext cx="8229600" cy="4805888"/>
          </a:xfrm>
        </p:spPr>
        <p:txBody>
          <a:bodyPr>
            <a:normAutofit/>
          </a:bodyPr>
          <a:lstStyle/>
          <a:p>
            <a:pPr>
              <a:lnSpc>
                <a:spcPct val="120000"/>
              </a:lnSpc>
            </a:pPr>
            <a:r>
              <a:rPr lang="zh-CN" altLang="en-US" dirty="0" smtClean="0"/>
              <a:t>如果一条规则对应的项集</a:t>
            </a:r>
            <a:r>
              <a:rPr lang="en-US" altLang="zh-CN" dirty="0" smtClean="0"/>
              <a:t>XY</a:t>
            </a:r>
            <a:r>
              <a:rPr lang="zh-CN" altLang="en-US" dirty="0" smtClean="0"/>
              <a:t>是频繁的，那么这条规则就是频繁的。</a:t>
            </a:r>
            <a:endParaRPr lang="en-US" altLang="zh-CN" dirty="0" smtClean="0"/>
          </a:p>
          <a:p>
            <a:pPr>
              <a:lnSpc>
                <a:spcPct val="120000"/>
              </a:lnSpc>
            </a:pPr>
            <a:r>
              <a:rPr lang="zh-CN" altLang="en-US" dirty="0" smtClean="0"/>
              <a:t>如果一条关联规则的置信度大于等于某个设定的最小置信度阈值，那么就称这条规则是强的，否则称为弱关联规则，其中最小置信度阈值用</a:t>
            </a:r>
            <a:r>
              <a:rPr lang="en-US" altLang="zh-CN" dirty="0" smtClean="0"/>
              <a:t>minconf</a:t>
            </a:r>
            <a:r>
              <a:rPr lang="zh-CN" altLang="en-US" dirty="0" smtClean="0"/>
              <a:t>表示，一般所说的关联规则都是指强关联规则。</a:t>
            </a:r>
            <a:endParaRPr lang="en-US" altLang="zh-CN" dirty="0" smtClean="0"/>
          </a:p>
          <a:p>
            <a:pPr>
              <a:lnSpc>
                <a:spcPct val="120000"/>
              </a:lnSpc>
            </a:pPr>
            <a:r>
              <a:rPr lang="zh-CN" altLang="en-US" dirty="0" smtClean="0"/>
              <a:t>不管是强规则还是弱规则对应的都是频繁项集，两个非频繁项集之间是无所谓关联规则的。</a:t>
            </a:r>
            <a:endParaRPr lang="en-US" altLang="zh-CN" dirty="0" smtClean="0"/>
          </a:p>
        </p:txBody>
      </p:sp>
    </p:spTree>
    <p:extLst>
      <p:ext uri="{BB962C8B-B14F-4D97-AF65-F5344CB8AC3E}">
        <p14:creationId xmlns:p14="http://schemas.microsoft.com/office/powerpoint/2010/main" val="10900130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关联规则</a:t>
            </a:r>
            <a:r>
              <a:rPr lang="en-US" altLang="zh-CN" dirty="0"/>
              <a:t>(association rule)</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a:t>为了生成频繁且置信度高的关联规则，首先需要</a:t>
            </a:r>
            <a:r>
              <a:rPr lang="zh-CN" altLang="en-US" dirty="0" smtClean="0"/>
              <a:t>获得所有</a:t>
            </a:r>
            <a:r>
              <a:rPr lang="zh-CN" altLang="en-US" dirty="0"/>
              <a:t>的频繁</a:t>
            </a:r>
            <a:r>
              <a:rPr lang="zh-CN" altLang="en-US" dirty="0" smtClean="0"/>
              <a:t>项集</a:t>
            </a:r>
            <a:r>
              <a:rPr lang="zh-CN" altLang="en-US" dirty="0"/>
              <a:t>及其</a:t>
            </a:r>
            <a:r>
              <a:rPr lang="zh-CN" altLang="en-US" dirty="0" smtClean="0"/>
              <a:t>支撑</a:t>
            </a:r>
            <a:r>
              <a:rPr lang="zh-CN" altLang="en-US" dirty="0"/>
              <a:t>值，这一步可以通过数据库</a:t>
            </a:r>
            <a:r>
              <a:rPr lang="en-US" altLang="zh-CN" dirty="0"/>
              <a:t>D</a:t>
            </a:r>
            <a:r>
              <a:rPr lang="zh-CN" altLang="en-US" dirty="0"/>
              <a:t>和给定的最小支撑阈值</a:t>
            </a:r>
            <a:r>
              <a:rPr lang="zh-CN" altLang="en-US" dirty="0" smtClean="0"/>
              <a:t>得到</a:t>
            </a:r>
            <a:r>
              <a:rPr lang="en-US" altLang="zh-CN" dirty="0" smtClean="0"/>
              <a:t>(</a:t>
            </a:r>
            <a:r>
              <a:rPr lang="zh-CN" altLang="en-US" dirty="0" smtClean="0"/>
              <a:t>具体算法后面几节会介绍</a:t>
            </a:r>
            <a:r>
              <a:rPr lang="en-US" altLang="zh-CN" dirty="0" smtClean="0"/>
              <a:t>)</a:t>
            </a:r>
            <a:r>
              <a:rPr lang="zh-CN" altLang="en-US" dirty="0" smtClean="0"/>
              <a:t>。</a:t>
            </a:r>
            <a:r>
              <a:rPr lang="zh-CN" altLang="en-US" dirty="0"/>
              <a:t>其次，给定频繁项集的集合</a:t>
            </a:r>
            <a:r>
              <a:rPr lang="en-US" altLang="zh-CN" dirty="0"/>
              <a:t>F</a:t>
            </a:r>
            <a:r>
              <a:rPr lang="zh-CN" altLang="en-US" dirty="0"/>
              <a:t>和最小置信度阈值，就</a:t>
            </a:r>
            <a:r>
              <a:rPr lang="zh-CN" altLang="en-US" dirty="0" smtClean="0"/>
              <a:t>可以生成所有置信</a:t>
            </a:r>
            <a:r>
              <a:rPr lang="zh-CN" altLang="en-US" dirty="0"/>
              <a:t>度高的规则。</a:t>
            </a:r>
          </a:p>
          <a:p>
            <a:pPr>
              <a:lnSpc>
                <a:spcPct val="120000"/>
              </a:lnSpc>
            </a:pPr>
            <a:endParaRPr lang="zh-CN" altLang="en-US" dirty="0"/>
          </a:p>
        </p:txBody>
      </p:sp>
    </p:spTree>
    <p:extLst>
      <p:ext uri="{BB962C8B-B14F-4D97-AF65-F5344CB8AC3E}">
        <p14:creationId xmlns:p14="http://schemas.microsoft.com/office/powerpoint/2010/main" val="29910034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啤酒</a:t>
            </a:r>
            <a:r>
              <a:rPr lang="zh-CN" altLang="en-US" dirty="0" smtClean="0"/>
              <a:t>和尿布</a:t>
            </a:r>
            <a:endParaRPr lang="zh-CN" altLang="en-US" dirty="0"/>
          </a:p>
        </p:txBody>
      </p:sp>
      <p:sp>
        <p:nvSpPr>
          <p:cNvPr id="5" name="内容占位符 4"/>
          <p:cNvSpPr>
            <a:spLocks noGrp="1"/>
          </p:cNvSpPr>
          <p:nvPr>
            <p:ph idx="1"/>
          </p:nvPr>
        </p:nvSpPr>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916832"/>
            <a:ext cx="5545908" cy="3384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56705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思考</a:t>
            </a:r>
            <a:endParaRPr lang="zh-CN" altLang="en-US" dirty="0"/>
          </a:p>
        </p:txBody>
      </p:sp>
      <p:sp>
        <p:nvSpPr>
          <p:cNvPr id="3" name="内容占位符 2"/>
          <p:cNvSpPr>
            <a:spLocks noGrp="1"/>
          </p:cNvSpPr>
          <p:nvPr>
            <p:ph idx="1"/>
          </p:nvPr>
        </p:nvSpPr>
        <p:spPr/>
        <p:txBody>
          <a:bodyPr/>
          <a:lstStyle/>
          <a:p>
            <a:r>
              <a:rPr lang="zh-CN" altLang="en-US" dirty="0" smtClean="0"/>
              <a:t>对于下面的数据库我们应该挖掘那些关联规则？</a:t>
            </a:r>
            <a:endParaRPr lang="zh-CN" altLang="en-US" dirty="0"/>
          </a:p>
        </p:txBody>
      </p:sp>
      <p:pic>
        <p:nvPicPr>
          <p:cNvPr id="4" name="Picture 2" descr="C:\Users\jiecaozi\AppData\Local\Temp\360zip$Temp\360$0\Figure8_1-DataMiningandAnaly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124" y="2492896"/>
            <a:ext cx="7326785" cy="2322747"/>
          </a:xfrm>
          <a:prstGeom prst="rect">
            <a:avLst/>
          </a:prstGeom>
          <a:noFill/>
          <a:extLst>
            <a:ext uri="{909E8E84-426E-40DD-AFC4-6F175D3DCCD1}">
              <a14:hiddenFill xmlns:a14="http://schemas.microsoft.com/office/drawing/2010/main">
                <a:solidFill>
                  <a:srgbClr val="FFFFFF"/>
                </a:solidFill>
              </a14:hiddenFill>
            </a:ext>
          </a:extLst>
        </p:spPr>
      </p:pic>
      <p:pic>
        <p:nvPicPr>
          <p:cNvPr id="5" name="内容占位符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4601712"/>
            <a:ext cx="6177763" cy="2245402"/>
          </a:xfrm>
          <a:prstGeom prst="rect">
            <a:avLst/>
          </a:prstGeom>
        </p:spPr>
      </p:pic>
    </p:spTree>
    <p:extLst>
      <p:ext uri="{BB962C8B-B14F-4D97-AF65-F5344CB8AC3E}">
        <p14:creationId xmlns:p14="http://schemas.microsoft.com/office/powerpoint/2010/main" val="14543364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哪</a:t>
            </a:r>
            <a:r>
              <a:rPr lang="zh-CN" altLang="en-US" dirty="0" smtClean="0"/>
              <a:t>些项集之间会有关联规则</a:t>
            </a:r>
            <a:endParaRPr lang="zh-CN" altLang="en-US" dirty="0"/>
          </a:p>
        </p:txBody>
      </p:sp>
      <p:sp>
        <p:nvSpPr>
          <p:cNvPr id="3" name="内容占位符 2"/>
          <p:cNvSpPr>
            <a:spLocks noGrp="1"/>
          </p:cNvSpPr>
          <p:nvPr>
            <p:ph idx="1"/>
          </p:nvPr>
        </p:nvSpPr>
        <p:spPr/>
        <p:txBody>
          <a:bodyPr>
            <a:normAutofit lnSpcReduction="10000"/>
          </a:bodyPr>
          <a:lstStyle/>
          <a:p>
            <a:pPr>
              <a:lnSpc>
                <a:spcPct val="120000"/>
              </a:lnSpc>
            </a:pPr>
            <a:r>
              <a:rPr lang="zh-CN" altLang="en-US" dirty="0" smtClean="0">
                <a:latin typeface="Times New Roman" panose="02020603050405020304" pitchFamily="18" charset="0"/>
                <a:cs typeface="Times New Roman" panose="02020603050405020304" pitchFamily="18" charset="0"/>
              </a:rPr>
              <a:t>以超市为例，关联规则的意义是顾客买完一组商品之后还会买另一组商品的概率</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置信度</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这两组商品不应该有交集，即不应该考虑用户买完牛奶和面包之后还会购买牛奶和香蕉的概率。那么关联规则涉及到的两个项集就可以合并成一个大的项集，求挖据关联规则就是挖掘这个大的项集的两个互补子集之间的关联规则。</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所以挖掘所有可能的关联规则就是首先求数据库可能生成的所有的大于</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的项集，然后将每一个项集分成</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58045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流程说明</a:t>
            </a:r>
          </a:p>
        </p:txBody>
      </p:sp>
      <p:sp>
        <p:nvSpPr>
          <p:cNvPr id="3" name="内容占位符 2"/>
          <p:cNvSpPr>
            <a:spLocks noGrp="1"/>
          </p:cNvSpPr>
          <p:nvPr>
            <p:ph idx="1"/>
          </p:nvPr>
        </p:nvSpPr>
        <p:spPr/>
        <p:txBody>
          <a:bodyPr>
            <a:normAutofit lnSpcReduction="10000"/>
          </a:bodyPr>
          <a:lstStyle/>
          <a:p>
            <a:pPr>
              <a:lnSpc>
                <a:spcPct val="120000"/>
              </a:lnSpc>
            </a:pPr>
            <a:r>
              <a:rPr lang="zh-CN" altLang="en-US" dirty="0" smtClean="0"/>
              <a:t>两部分，求这两部分之间的关联规则，比如项集</a:t>
            </a:r>
            <a:r>
              <a:rPr lang="en-US" altLang="zh-CN" dirty="0" smtClean="0"/>
              <a:t>ABC</a:t>
            </a:r>
          </a:p>
          <a:p>
            <a:pPr>
              <a:lnSpc>
                <a:spcPct val="120000"/>
              </a:lnSpc>
            </a:pPr>
            <a:endParaRPr lang="en-US" altLang="zh-CN" dirty="0" smtClean="0"/>
          </a:p>
          <a:p>
            <a:pPr marL="0" indent="0">
              <a:lnSpc>
                <a:spcPct val="120000"/>
              </a:lnSpc>
              <a:buNone/>
            </a:pPr>
            <a:r>
              <a:rPr lang="en-US" altLang="zh-CN" dirty="0" smtClean="0"/>
              <a:t>                                                     </a:t>
            </a:r>
            <a:r>
              <a:rPr lang="zh-CN" altLang="en-US" dirty="0" smtClean="0"/>
              <a:t>。</a:t>
            </a:r>
            <a:endParaRPr lang="en-US" altLang="zh-CN" dirty="0" smtClean="0"/>
          </a:p>
          <a:p>
            <a:pPr>
              <a:lnSpc>
                <a:spcPct val="120000"/>
              </a:lnSpc>
            </a:pPr>
            <a:r>
              <a:rPr lang="zh-CN" altLang="en-US" dirty="0" smtClean="0"/>
              <a:t>但是，以超市为例，关联规则关心的是</a:t>
            </a:r>
            <a:r>
              <a:rPr lang="zh-CN" altLang="en-US" dirty="0"/>
              <a:t>一组</a:t>
            </a:r>
            <a:r>
              <a:rPr lang="zh-CN" altLang="en-US" dirty="0" smtClean="0"/>
              <a:t>物品售出后另一组物品也能售出的概率。在上面的数据库中</a:t>
            </a:r>
            <a:r>
              <a:rPr lang="en-US" altLang="zh-CN" dirty="0" smtClean="0"/>
              <a:t>AC</a:t>
            </a:r>
            <a:r>
              <a:rPr lang="zh-CN" altLang="en-US" dirty="0" smtClean="0"/>
              <a:t>不是频繁项集，即商品</a:t>
            </a:r>
            <a:r>
              <a:rPr lang="en-US" altLang="zh-CN" dirty="0" smtClean="0"/>
              <a:t>A</a:t>
            </a:r>
            <a:r>
              <a:rPr lang="zh-CN" altLang="en-US" dirty="0" smtClean="0"/>
              <a:t>和商品</a:t>
            </a:r>
            <a:r>
              <a:rPr lang="en-US" altLang="zh-CN" dirty="0" smtClean="0"/>
              <a:t>C</a:t>
            </a:r>
            <a:r>
              <a:rPr lang="zh-CN" altLang="en-US" dirty="0" smtClean="0"/>
              <a:t>并不经常同时出售，那么它们之间的规则也就没有生成的必要了。</a:t>
            </a:r>
            <a:endParaRPr lang="en-US" altLang="zh-CN" dirty="0" smtClean="0"/>
          </a:p>
          <a:p>
            <a:pPr>
              <a:lnSpc>
                <a:spcPct val="120000"/>
              </a:lnSpc>
            </a:pPr>
            <a:r>
              <a:rPr lang="zh-CN" altLang="en-US" dirty="0" smtClean="0"/>
              <a:t>即我们生成关联规则时只考虑某个频繁项集内部的规则，比如                            等。</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891257064"/>
              </p:ext>
            </p:extLst>
          </p:nvPr>
        </p:nvGraphicFramePr>
        <p:xfrm>
          <a:off x="2267744" y="5805264"/>
          <a:ext cx="1943100" cy="419100"/>
        </p:xfrm>
        <a:graphic>
          <a:graphicData uri="http://schemas.openxmlformats.org/presentationml/2006/ole">
            <mc:AlternateContent xmlns:mc="http://schemas.openxmlformats.org/markup-compatibility/2006">
              <mc:Choice xmlns:v="urn:schemas-microsoft-com:vml" Requires="v">
                <p:oleObj spid="_x0000_s12290" name="Equation" r:id="rId3" imgW="939600" imgH="203040" progId="Equation.DSMT4">
                  <p:embed/>
                </p:oleObj>
              </mc:Choice>
              <mc:Fallback>
                <p:oleObj name="Equation" r:id="rId3" imgW="939600" imgH="203040" progId="Equation.DSMT4">
                  <p:embed/>
                  <p:pic>
                    <p:nvPicPr>
                      <p:cNvPr id="0" name=""/>
                      <p:cNvPicPr/>
                      <p:nvPr/>
                    </p:nvPicPr>
                    <p:blipFill>
                      <a:blip r:embed="rId4"/>
                      <a:stretch>
                        <a:fillRect/>
                      </a:stretch>
                    </p:blipFill>
                    <p:spPr>
                      <a:xfrm>
                        <a:off x="2267744" y="5805264"/>
                        <a:ext cx="1943100" cy="4191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989153094"/>
              </p:ext>
            </p:extLst>
          </p:nvPr>
        </p:nvGraphicFramePr>
        <p:xfrm>
          <a:off x="827584" y="2564904"/>
          <a:ext cx="7106419" cy="978356"/>
        </p:xfrm>
        <a:graphic>
          <a:graphicData uri="http://schemas.openxmlformats.org/presentationml/2006/ole">
            <mc:AlternateContent xmlns:mc="http://schemas.openxmlformats.org/markup-compatibility/2006">
              <mc:Choice xmlns:v="urn:schemas-microsoft-com:vml" Requires="v">
                <p:oleObj spid="_x0000_s12291" name="Equation" r:id="rId5" imgW="3136680" imgH="431640" progId="Equation.DSMT4">
                  <p:embed/>
                </p:oleObj>
              </mc:Choice>
              <mc:Fallback>
                <p:oleObj name="Equation" r:id="rId5" imgW="3136680" imgH="431640" progId="Equation.DSMT4">
                  <p:embed/>
                  <p:pic>
                    <p:nvPicPr>
                      <p:cNvPr id="0" name=""/>
                      <p:cNvPicPr/>
                      <p:nvPr/>
                    </p:nvPicPr>
                    <p:blipFill>
                      <a:blip r:embed="rId6"/>
                      <a:stretch>
                        <a:fillRect/>
                      </a:stretch>
                    </p:blipFill>
                    <p:spPr>
                      <a:xfrm>
                        <a:off x="827584" y="2564904"/>
                        <a:ext cx="7106419" cy="978356"/>
                      </a:xfrm>
                      <a:prstGeom prst="rect">
                        <a:avLst/>
                      </a:prstGeom>
                    </p:spPr>
                  </p:pic>
                </p:oleObj>
              </mc:Fallback>
            </mc:AlternateContent>
          </a:graphicData>
        </a:graphic>
      </p:graphicFrame>
    </p:spTree>
    <p:extLst>
      <p:ext uri="{BB962C8B-B14F-4D97-AF65-F5344CB8AC3E}">
        <p14:creationId xmlns:p14="http://schemas.microsoft.com/office/powerpoint/2010/main" val="319721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生成关联规则</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2276872"/>
            <a:ext cx="8504973" cy="3721583"/>
          </a:xfrm>
        </p:spPr>
      </p:pic>
    </p:spTree>
    <p:extLst>
      <p:ext uri="{BB962C8B-B14F-4D97-AF65-F5344CB8AC3E}">
        <p14:creationId xmlns:p14="http://schemas.microsoft.com/office/powerpoint/2010/main" val="9225731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流程说明</a:t>
            </a:r>
            <a:endParaRPr lang="zh-CN" altLang="en-US" dirty="0"/>
          </a:p>
        </p:txBody>
      </p:sp>
      <p:sp>
        <p:nvSpPr>
          <p:cNvPr id="3" name="内容占位符 2"/>
          <p:cNvSpPr>
            <a:spLocks noGrp="1"/>
          </p:cNvSpPr>
          <p:nvPr>
            <p:ph idx="1"/>
          </p:nvPr>
        </p:nvSpPr>
        <p:spPr/>
        <p:txBody>
          <a:bodyPr>
            <a:normAutofit/>
          </a:bodyPr>
          <a:lstStyle/>
          <a:p>
            <a:pPr>
              <a:lnSpc>
                <a:spcPct val="120000"/>
              </a:lnSpc>
            </a:pPr>
            <a:r>
              <a:rPr lang="zh-CN" altLang="en-US" dirty="0" smtClean="0">
                <a:latin typeface="Times New Roman" panose="02020603050405020304" pitchFamily="18" charset="0"/>
                <a:cs typeface="Times New Roman" panose="02020603050405020304" pitchFamily="18" charset="0"/>
              </a:rPr>
              <a:t>生成规则时，首先获取数据库中所有的频繁项集</a:t>
            </a:r>
            <a:r>
              <a:rPr lang="en-US" altLang="zh-CN" dirty="0" smtClean="0">
                <a:latin typeface="Times New Roman" panose="02020603050405020304" pitchFamily="18" charset="0"/>
                <a:cs typeface="Times New Roman" panose="02020603050405020304" pitchFamily="18" charset="0"/>
              </a:rPr>
              <a:t>F</a:t>
            </a:r>
            <a:r>
              <a:rPr lang="zh-CN" altLang="en-US" dirty="0" smtClean="0">
                <a:latin typeface="Times New Roman" panose="02020603050405020304" pitchFamily="18" charset="0"/>
                <a:cs typeface="Times New Roman" panose="02020603050405020304" pitchFamily="18" charset="0"/>
              </a:rPr>
              <a:t>，指定最小置信度阈值</a:t>
            </a:r>
            <a:r>
              <a:rPr lang="en-US" altLang="zh-CN" dirty="0" smtClean="0">
                <a:latin typeface="Times New Roman" panose="02020603050405020304" pitchFamily="18" charset="0"/>
                <a:cs typeface="Times New Roman" panose="02020603050405020304" pitchFamily="18" charset="0"/>
              </a:rPr>
              <a:t>minconf</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在</a:t>
            </a:r>
            <a:r>
              <a:rPr lang="en-US" altLang="zh-CN" dirty="0" smtClean="0">
                <a:latin typeface="Times New Roman" panose="02020603050405020304" pitchFamily="18" charset="0"/>
                <a:cs typeface="Times New Roman" panose="02020603050405020304" pitchFamily="18" charset="0"/>
              </a:rPr>
              <a:t>F</a:t>
            </a:r>
            <a:r>
              <a:rPr lang="zh-CN" altLang="en-US" dirty="0" smtClean="0">
                <a:latin typeface="Times New Roman" panose="02020603050405020304" pitchFamily="18" charset="0"/>
                <a:cs typeface="Times New Roman" panose="02020603050405020304" pitchFamily="18" charset="0"/>
              </a:rPr>
              <a:t>中取出一个频繁项集</a:t>
            </a:r>
            <a:r>
              <a:rPr lang="en-US" altLang="zh-CN" dirty="0" smtClean="0">
                <a:latin typeface="Times New Roman" panose="02020603050405020304" pitchFamily="18" charset="0"/>
                <a:cs typeface="Times New Roman" panose="02020603050405020304" pitchFamily="18" charset="0"/>
              </a:rPr>
              <a:t>Z</a:t>
            </a:r>
            <a:r>
              <a:rPr lang="zh-CN" altLang="en-US" dirty="0" smtClean="0">
                <a:latin typeface="Times New Roman" panose="02020603050405020304" pitchFamily="18" charset="0"/>
                <a:cs typeface="Times New Roman" panose="02020603050405020304" pitchFamily="18" charset="0"/>
              </a:rPr>
              <a:t>，要求</a:t>
            </a:r>
            <a:r>
              <a:rPr lang="en-US" altLang="zh-CN" dirty="0" smtClean="0">
                <a:latin typeface="Times New Roman" panose="02020603050405020304" pitchFamily="18" charset="0"/>
                <a:cs typeface="Times New Roman" panose="02020603050405020304" pitchFamily="18" charset="0"/>
              </a:rPr>
              <a:t>Z</a:t>
            </a:r>
            <a:r>
              <a:rPr lang="zh-CN" altLang="en-US" dirty="0" smtClean="0">
                <a:latin typeface="Times New Roman" panose="02020603050405020304" pitchFamily="18" charset="0"/>
                <a:cs typeface="Times New Roman" panose="02020603050405020304" pitchFamily="18" charset="0"/>
              </a:rPr>
              <a:t>最小为</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项集。</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遍历</a:t>
            </a:r>
            <a:r>
              <a:rPr lang="en-US" altLang="zh-CN" dirty="0" smtClean="0">
                <a:latin typeface="Times New Roman" panose="02020603050405020304" pitchFamily="18" charset="0"/>
                <a:cs typeface="Times New Roman" panose="02020603050405020304" pitchFamily="18" charset="0"/>
              </a:rPr>
              <a:t>Z</a:t>
            </a:r>
            <a:r>
              <a:rPr lang="zh-CN" altLang="en-US" dirty="0" smtClean="0">
                <a:latin typeface="Times New Roman" panose="02020603050405020304" pitchFamily="18" charset="0"/>
                <a:cs typeface="Times New Roman" panose="02020603050405020304" pitchFamily="18" charset="0"/>
              </a:rPr>
              <a:t>的所有真子集</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，即             ，将这些真子集组成前件集合</a:t>
            </a:r>
            <a:r>
              <a:rPr lang="en-US" altLang="zh-CN"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antecedents </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计算规则</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由于                                                  ，所以这条规则一定是频繁的。</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157538765"/>
              </p:ext>
            </p:extLst>
          </p:nvPr>
        </p:nvGraphicFramePr>
        <p:xfrm>
          <a:off x="4572000" y="3573016"/>
          <a:ext cx="1080120" cy="390043"/>
        </p:xfrm>
        <a:graphic>
          <a:graphicData uri="http://schemas.openxmlformats.org/presentationml/2006/ole">
            <mc:AlternateContent xmlns:mc="http://schemas.openxmlformats.org/markup-compatibility/2006">
              <mc:Choice xmlns:v="urn:schemas-microsoft-com:vml" Requires="v">
                <p:oleObj spid="_x0000_s13314" name="Equation" r:id="rId3" imgW="457200" imgH="164880" progId="Equation.DSMT4">
                  <p:embed/>
                </p:oleObj>
              </mc:Choice>
              <mc:Fallback>
                <p:oleObj name="Equation" r:id="rId3" imgW="457200" imgH="164880" progId="Equation.DSMT4">
                  <p:embed/>
                  <p:pic>
                    <p:nvPicPr>
                      <p:cNvPr id="0" name=""/>
                      <p:cNvPicPr/>
                      <p:nvPr/>
                    </p:nvPicPr>
                    <p:blipFill>
                      <a:blip r:embed="rId4"/>
                      <a:stretch>
                        <a:fillRect/>
                      </a:stretch>
                    </p:blipFill>
                    <p:spPr>
                      <a:xfrm>
                        <a:off x="4572000" y="3573016"/>
                        <a:ext cx="1080120" cy="39004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069370373"/>
              </p:ext>
            </p:extLst>
          </p:nvPr>
        </p:nvGraphicFramePr>
        <p:xfrm>
          <a:off x="2163092" y="4581525"/>
          <a:ext cx="4929188" cy="504825"/>
        </p:xfrm>
        <a:graphic>
          <a:graphicData uri="http://schemas.openxmlformats.org/presentationml/2006/ole">
            <mc:AlternateContent xmlns:mc="http://schemas.openxmlformats.org/markup-compatibility/2006">
              <mc:Choice xmlns:v="urn:schemas-microsoft-com:vml" Requires="v">
                <p:oleObj spid="_x0000_s13315" name="Equation" r:id="rId5" imgW="2234880" imgH="228600" progId="Equation.DSMT4">
                  <p:embed/>
                </p:oleObj>
              </mc:Choice>
              <mc:Fallback>
                <p:oleObj name="Equation" r:id="rId5" imgW="2234880" imgH="228600" progId="Equation.DSMT4">
                  <p:embed/>
                  <p:pic>
                    <p:nvPicPr>
                      <p:cNvPr id="0" name=""/>
                      <p:cNvPicPr/>
                      <p:nvPr/>
                    </p:nvPicPr>
                    <p:blipFill>
                      <a:blip r:embed="rId6"/>
                      <a:stretch>
                        <a:fillRect/>
                      </a:stretch>
                    </p:blipFill>
                    <p:spPr>
                      <a:xfrm>
                        <a:off x="2163092" y="4581525"/>
                        <a:ext cx="4929188" cy="50482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077322852"/>
              </p:ext>
            </p:extLst>
          </p:nvPr>
        </p:nvGraphicFramePr>
        <p:xfrm>
          <a:off x="1475656" y="5085184"/>
          <a:ext cx="4147661" cy="576064"/>
        </p:xfrm>
        <a:graphic>
          <a:graphicData uri="http://schemas.openxmlformats.org/presentationml/2006/ole">
            <mc:AlternateContent xmlns:mc="http://schemas.openxmlformats.org/markup-compatibility/2006">
              <mc:Choice xmlns:v="urn:schemas-microsoft-com:vml" Requires="v">
                <p:oleObj spid="_x0000_s13316" name="Equation" r:id="rId7" imgW="1828800" imgH="253800" progId="Equation.DSMT4">
                  <p:embed/>
                </p:oleObj>
              </mc:Choice>
              <mc:Fallback>
                <p:oleObj name="Equation" r:id="rId7" imgW="1828800" imgH="253800" progId="Equation.DSMT4">
                  <p:embed/>
                  <p:pic>
                    <p:nvPicPr>
                      <p:cNvPr id="0" name=""/>
                      <p:cNvPicPr/>
                      <p:nvPr/>
                    </p:nvPicPr>
                    <p:blipFill>
                      <a:blip r:embed="rId8"/>
                      <a:stretch>
                        <a:fillRect/>
                      </a:stretch>
                    </p:blipFill>
                    <p:spPr>
                      <a:xfrm>
                        <a:off x="1475656" y="5085184"/>
                        <a:ext cx="4147661" cy="576064"/>
                      </a:xfrm>
                      <a:prstGeom prst="rect">
                        <a:avLst/>
                      </a:prstGeom>
                    </p:spPr>
                  </p:pic>
                </p:oleObj>
              </mc:Fallback>
            </mc:AlternateContent>
          </a:graphicData>
        </a:graphic>
      </p:graphicFrame>
    </p:spTree>
    <p:extLst>
      <p:ext uri="{BB962C8B-B14F-4D97-AF65-F5344CB8AC3E}">
        <p14:creationId xmlns:p14="http://schemas.microsoft.com/office/powerpoint/2010/main" val="32369399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流程说明</a:t>
            </a:r>
          </a:p>
        </p:txBody>
      </p:sp>
      <p:sp>
        <p:nvSpPr>
          <p:cNvPr id="3" name="内容占位符 2"/>
          <p:cNvSpPr>
            <a:spLocks noGrp="1"/>
          </p:cNvSpPr>
          <p:nvPr>
            <p:ph idx="1"/>
          </p:nvPr>
        </p:nvSpPr>
        <p:spPr>
          <a:xfrm>
            <a:off x="457200" y="1935480"/>
            <a:ext cx="8229600" cy="4733880"/>
          </a:xfrm>
        </p:spPr>
        <p:txBody>
          <a:bodyPr>
            <a:normAutofit/>
          </a:bodyPr>
          <a:lstStyle/>
          <a:p>
            <a:pPr>
              <a:lnSpc>
                <a:spcPct val="120000"/>
              </a:lnSpc>
            </a:pPr>
            <a:r>
              <a:rPr lang="zh-CN" altLang="en-US" dirty="0" smtClean="0"/>
              <a:t>这条规则的置信度为：</a:t>
            </a:r>
            <a:endParaRPr lang="en-US" altLang="zh-CN" dirty="0" smtClean="0"/>
          </a:p>
          <a:p>
            <a:pPr>
              <a:lnSpc>
                <a:spcPct val="120000"/>
              </a:lnSpc>
            </a:pPr>
            <a:endParaRPr lang="en-US" altLang="zh-CN" dirty="0"/>
          </a:p>
          <a:p>
            <a:pPr>
              <a:lnSpc>
                <a:spcPct val="120000"/>
              </a:lnSpc>
            </a:pPr>
            <a:endParaRPr lang="en-US" altLang="zh-CN" dirty="0" smtClean="0"/>
          </a:p>
          <a:p>
            <a:pPr>
              <a:lnSpc>
                <a:spcPct val="120000"/>
              </a:lnSpc>
            </a:pPr>
            <a:r>
              <a:rPr lang="zh-CN" altLang="en-US" dirty="0" smtClean="0"/>
              <a:t>如果置信度超过了</a:t>
            </a:r>
            <a:r>
              <a:rPr lang="en-US" altLang="zh-CN" dirty="0" smtClean="0"/>
              <a:t>minconf</a:t>
            </a:r>
            <a:r>
              <a:rPr lang="zh-CN" altLang="en-US" dirty="0" smtClean="0"/>
              <a:t>，则该规则为强规则。反之，此规则为弱规则，同时对于所有的</a:t>
            </a:r>
            <a:r>
              <a:rPr lang="en-US" altLang="zh-CN" dirty="0" smtClean="0"/>
              <a:t>X</a:t>
            </a:r>
            <a:r>
              <a:rPr lang="zh-CN" altLang="en-US" dirty="0" smtClean="0"/>
              <a:t>的子集</a:t>
            </a:r>
            <a:r>
              <a:rPr lang="en-US" altLang="zh-CN" dirty="0" smtClean="0"/>
              <a:t>W</a:t>
            </a:r>
            <a:r>
              <a:rPr lang="zh-CN" altLang="en-US" dirty="0" smtClean="0"/>
              <a:t>都有规则                   为弱规则，此时需要将集合</a:t>
            </a:r>
            <a:r>
              <a:rPr lang="en-US" altLang="zh-CN" dirty="0" smtClean="0"/>
              <a:t>A</a:t>
            </a:r>
            <a:r>
              <a:rPr lang="zh-CN" altLang="en-US" dirty="0" smtClean="0"/>
              <a:t>中所有的</a:t>
            </a:r>
            <a:r>
              <a:rPr lang="en-US" altLang="zh-CN" dirty="0" smtClean="0"/>
              <a:t>X</a:t>
            </a:r>
            <a:r>
              <a:rPr lang="zh-CN" altLang="en-US" dirty="0" smtClean="0"/>
              <a:t>的子集移除</a:t>
            </a:r>
            <a:r>
              <a:rPr lang="en-US" altLang="zh-CN" dirty="0" smtClean="0"/>
              <a:t>(</a:t>
            </a:r>
            <a:r>
              <a:rPr lang="zh-CN" altLang="en-US" dirty="0"/>
              <a:t>证明</a:t>
            </a:r>
            <a:r>
              <a:rPr lang="zh-CN" altLang="en-US" dirty="0" smtClean="0"/>
              <a:t>见下一页例题</a:t>
            </a:r>
            <a:r>
              <a:rPr lang="en-US" altLang="zh-CN" dirty="0" smtClean="0"/>
              <a:t>)</a:t>
            </a:r>
            <a:r>
              <a:rPr lang="zh-CN" altLang="en-US" dirty="0" smtClean="0"/>
              <a:t>。</a:t>
            </a:r>
            <a:endParaRPr lang="en-US" altLang="zh-CN" dirty="0" smtClean="0"/>
          </a:p>
        </p:txBody>
      </p:sp>
      <p:graphicFrame>
        <p:nvGraphicFramePr>
          <p:cNvPr id="4" name="对象 3"/>
          <p:cNvGraphicFramePr>
            <a:graphicFrameLocks noChangeAspect="1"/>
          </p:cNvGraphicFramePr>
          <p:nvPr>
            <p:extLst>
              <p:ext uri="{D42A27DB-BD31-4B8C-83A1-F6EECF244321}">
                <p14:modId xmlns:p14="http://schemas.microsoft.com/office/powerpoint/2010/main" val="2910821702"/>
              </p:ext>
            </p:extLst>
          </p:nvPr>
        </p:nvGraphicFramePr>
        <p:xfrm>
          <a:off x="2051720" y="2564904"/>
          <a:ext cx="4968552" cy="1015671"/>
        </p:xfrm>
        <a:graphic>
          <a:graphicData uri="http://schemas.openxmlformats.org/presentationml/2006/ole">
            <mc:AlternateContent xmlns:mc="http://schemas.openxmlformats.org/markup-compatibility/2006">
              <mc:Choice xmlns:v="urn:schemas-microsoft-com:vml" Requires="v">
                <p:oleObj spid="_x0000_s14338" name="Equation" r:id="rId3" imgW="2298600" imgH="469800" progId="Equation.DSMT4">
                  <p:embed/>
                </p:oleObj>
              </mc:Choice>
              <mc:Fallback>
                <p:oleObj name="Equation" r:id="rId3" imgW="2298600" imgH="469800" progId="Equation.DSMT4">
                  <p:embed/>
                  <p:pic>
                    <p:nvPicPr>
                      <p:cNvPr id="0" name=""/>
                      <p:cNvPicPr/>
                      <p:nvPr/>
                    </p:nvPicPr>
                    <p:blipFill>
                      <a:blip r:embed="rId4"/>
                      <a:stretch>
                        <a:fillRect/>
                      </a:stretch>
                    </p:blipFill>
                    <p:spPr>
                      <a:xfrm>
                        <a:off x="2051720" y="2564904"/>
                        <a:ext cx="4968552" cy="1015671"/>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067096611"/>
              </p:ext>
            </p:extLst>
          </p:nvPr>
        </p:nvGraphicFramePr>
        <p:xfrm>
          <a:off x="1835696" y="4653136"/>
          <a:ext cx="1584176" cy="382387"/>
        </p:xfrm>
        <a:graphic>
          <a:graphicData uri="http://schemas.openxmlformats.org/presentationml/2006/ole">
            <mc:AlternateContent xmlns:mc="http://schemas.openxmlformats.org/markup-compatibility/2006">
              <mc:Choice xmlns:v="urn:schemas-microsoft-com:vml" Requires="v">
                <p:oleObj spid="_x0000_s14339" name="Equation" r:id="rId5" imgW="736560" imgH="177480" progId="Equation.DSMT4">
                  <p:embed/>
                </p:oleObj>
              </mc:Choice>
              <mc:Fallback>
                <p:oleObj name="Equation" r:id="rId5" imgW="736560" imgH="177480" progId="Equation.DSMT4">
                  <p:embed/>
                  <p:pic>
                    <p:nvPicPr>
                      <p:cNvPr id="0" name=""/>
                      <p:cNvPicPr/>
                      <p:nvPr/>
                    </p:nvPicPr>
                    <p:blipFill>
                      <a:blip r:embed="rId6"/>
                      <a:stretch>
                        <a:fillRect/>
                      </a:stretch>
                    </p:blipFill>
                    <p:spPr>
                      <a:xfrm>
                        <a:off x="1835696" y="4653136"/>
                        <a:ext cx="1584176" cy="382387"/>
                      </a:xfrm>
                      <a:prstGeom prst="rect">
                        <a:avLst/>
                      </a:prstGeom>
                    </p:spPr>
                  </p:pic>
                </p:oleObj>
              </mc:Fallback>
            </mc:AlternateContent>
          </a:graphicData>
        </a:graphic>
      </p:graphicFrame>
    </p:spTree>
    <p:extLst>
      <p:ext uri="{BB962C8B-B14F-4D97-AF65-F5344CB8AC3E}">
        <p14:creationId xmlns:p14="http://schemas.microsoft.com/office/powerpoint/2010/main" val="29228025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r>
              <a:rPr lang="zh-CN" altLang="en-US" dirty="0" smtClean="0"/>
              <a:t>有如下数据库</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765102350"/>
              </p:ext>
            </p:extLst>
          </p:nvPr>
        </p:nvGraphicFramePr>
        <p:xfrm>
          <a:off x="2699792" y="2708920"/>
          <a:ext cx="4464496" cy="3627120"/>
        </p:xfrm>
        <a:graphic>
          <a:graphicData uri="http://schemas.openxmlformats.org/drawingml/2006/table">
            <a:tbl>
              <a:tblPr firstRow="1" bandRow="1">
                <a:tableStyleId>{5C22544A-7EE6-4342-B048-85BDC9FD1C3A}</a:tableStyleId>
              </a:tblPr>
              <a:tblGrid>
                <a:gridCol w="2232248"/>
                <a:gridCol w="2232248"/>
              </a:tblGrid>
              <a:tr h="452622">
                <a:tc>
                  <a:txBody>
                    <a:bodyPr/>
                    <a:lstStyle/>
                    <a:p>
                      <a:pPr algn="ctr"/>
                      <a:r>
                        <a:rPr lang="en-US" altLang="zh-CN" sz="2800" dirty="0" smtClean="0">
                          <a:latin typeface="Times New Roman" panose="02020603050405020304" pitchFamily="18" charset="0"/>
                          <a:cs typeface="Times New Roman" panose="02020603050405020304" pitchFamily="18" charset="0"/>
                        </a:rPr>
                        <a:t>t</a:t>
                      </a:r>
                      <a:endParaRPr lang="zh-CN" altLang="en-US" sz="2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800" dirty="0" err="1" smtClean="0">
                          <a:latin typeface="Times New Roman" panose="02020603050405020304" pitchFamily="18" charset="0"/>
                          <a:cs typeface="Times New Roman" panose="02020603050405020304" pitchFamily="18" charset="0"/>
                        </a:rPr>
                        <a:t>i</a:t>
                      </a:r>
                      <a:r>
                        <a:rPr lang="en-US" altLang="zh-CN" sz="2800" dirty="0" smtClean="0">
                          <a:latin typeface="Times New Roman" panose="02020603050405020304" pitchFamily="18" charset="0"/>
                          <a:cs typeface="Times New Roman" panose="02020603050405020304" pitchFamily="18" charset="0"/>
                        </a:rPr>
                        <a:t>(t)</a:t>
                      </a:r>
                      <a:endParaRPr lang="zh-CN" altLang="en-US" sz="2800" dirty="0">
                        <a:latin typeface="Times New Roman" panose="02020603050405020304" pitchFamily="18" charset="0"/>
                        <a:cs typeface="Times New Roman" panose="02020603050405020304" pitchFamily="18" charset="0"/>
                      </a:endParaRPr>
                    </a:p>
                  </a:txBody>
                  <a:tcPr anchor="ctr"/>
                </a:tc>
              </a:tr>
              <a:tr h="452622">
                <a:tc>
                  <a:txBody>
                    <a:bodyPr/>
                    <a:lstStyle/>
                    <a:p>
                      <a:pPr algn="ctr"/>
                      <a:r>
                        <a:rPr lang="en-US" altLang="zh-CN" sz="2800" dirty="0" smtClean="0">
                          <a:latin typeface="Times New Roman" panose="02020603050405020304" pitchFamily="18" charset="0"/>
                          <a:cs typeface="Times New Roman" panose="02020603050405020304" pitchFamily="18" charset="0"/>
                        </a:rPr>
                        <a:t>1</a:t>
                      </a:r>
                      <a:endParaRPr lang="zh-CN" altLang="en-US" sz="2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800" dirty="0" smtClean="0">
                          <a:latin typeface="Times New Roman" panose="02020603050405020304" pitchFamily="18" charset="0"/>
                          <a:cs typeface="Times New Roman" panose="02020603050405020304" pitchFamily="18" charset="0"/>
                        </a:rPr>
                        <a:t>ABC</a:t>
                      </a:r>
                      <a:endParaRPr lang="zh-CN" altLang="en-US" sz="2800" dirty="0">
                        <a:latin typeface="Times New Roman" panose="02020603050405020304" pitchFamily="18" charset="0"/>
                        <a:cs typeface="Times New Roman" panose="02020603050405020304" pitchFamily="18" charset="0"/>
                      </a:endParaRPr>
                    </a:p>
                  </a:txBody>
                  <a:tcPr anchor="ctr"/>
                </a:tc>
              </a:tr>
              <a:tr h="452622">
                <a:tc>
                  <a:txBody>
                    <a:bodyPr/>
                    <a:lstStyle/>
                    <a:p>
                      <a:pPr algn="ctr"/>
                      <a:r>
                        <a:rPr lang="en-US" altLang="zh-CN" sz="2800" dirty="0" smtClean="0">
                          <a:latin typeface="Times New Roman" panose="02020603050405020304" pitchFamily="18" charset="0"/>
                          <a:cs typeface="Times New Roman" panose="02020603050405020304" pitchFamily="18" charset="0"/>
                        </a:rPr>
                        <a:t>2</a:t>
                      </a:r>
                      <a:endParaRPr lang="zh-CN" altLang="en-US" sz="2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800" dirty="0" smtClean="0">
                          <a:latin typeface="Times New Roman" panose="02020603050405020304" pitchFamily="18" charset="0"/>
                          <a:cs typeface="Times New Roman" panose="02020603050405020304" pitchFamily="18" charset="0"/>
                        </a:rPr>
                        <a:t>ABCE</a:t>
                      </a:r>
                      <a:endParaRPr lang="zh-CN" altLang="en-US" sz="2800" dirty="0">
                        <a:latin typeface="Times New Roman" panose="02020603050405020304" pitchFamily="18" charset="0"/>
                        <a:cs typeface="Times New Roman" panose="02020603050405020304" pitchFamily="18" charset="0"/>
                      </a:endParaRPr>
                    </a:p>
                  </a:txBody>
                  <a:tcPr anchor="ctr"/>
                </a:tc>
              </a:tr>
              <a:tr h="452622">
                <a:tc>
                  <a:txBody>
                    <a:bodyPr/>
                    <a:lstStyle/>
                    <a:p>
                      <a:pPr algn="ctr"/>
                      <a:r>
                        <a:rPr lang="en-US" altLang="zh-CN" sz="2800" dirty="0" smtClean="0">
                          <a:latin typeface="Times New Roman" panose="02020603050405020304" pitchFamily="18" charset="0"/>
                          <a:cs typeface="Times New Roman" panose="02020603050405020304" pitchFamily="18" charset="0"/>
                        </a:rPr>
                        <a:t>3</a:t>
                      </a:r>
                      <a:endParaRPr lang="zh-CN" altLang="en-US" sz="2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800" dirty="0" smtClean="0">
                          <a:latin typeface="Times New Roman" panose="02020603050405020304" pitchFamily="18" charset="0"/>
                          <a:cs typeface="Times New Roman" panose="02020603050405020304" pitchFamily="18" charset="0"/>
                        </a:rPr>
                        <a:t>ABCS</a:t>
                      </a:r>
                      <a:endParaRPr lang="zh-CN" altLang="en-US" sz="2800" dirty="0">
                        <a:latin typeface="Times New Roman" panose="02020603050405020304" pitchFamily="18" charset="0"/>
                        <a:cs typeface="Times New Roman" panose="02020603050405020304" pitchFamily="18" charset="0"/>
                      </a:endParaRPr>
                    </a:p>
                  </a:txBody>
                  <a:tcPr anchor="ctr"/>
                </a:tc>
              </a:tr>
              <a:tr h="452622">
                <a:tc>
                  <a:txBody>
                    <a:bodyPr/>
                    <a:lstStyle/>
                    <a:p>
                      <a:pPr algn="ctr"/>
                      <a:r>
                        <a:rPr lang="en-US" altLang="zh-CN" sz="2800" dirty="0" smtClean="0">
                          <a:latin typeface="Times New Roman" panose="02020603050405020304" pitchFamily="18" charset="0"/>
                          <a:cs typeface="Times New Roman" panose="02020603050405020304" pitchFamily="18" charset="0"/>
                        </a:rPr>
                        <a:t>4</a:t>
                      </a:r>
                      <a:endParaRPr lang="zh-CN" altLang="en-US" sz="2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800" dirty="0" smtClean="0">
                          <a:latin typeface="Times New Roman" panose="02020603050405020304" pitchFamily="18" charset="0"/>
                          <a:cs typeface="Times New Roman" panose="02020603050405020304" pitchFamily="18" charset="0"/>
                        </a:rPr>
                        <a:t>ABCDR</a:t>
                      </a:r>
                      <a:endParaRPr lang="zh-CN" altLang="en-US" sz="2800" dirty="0">
                        <a:latin typeface="Times New Roman" panose="02020603050405020304" pitchFamily="18" charset="0"/>
                        <a:cs typeface="Times New Roman" panose="02020603050405020304" pitchFamily="18" charset="0"/>
                      </a:endParaRPr>
                    </a:p>
                  </a:txBody>
                  <a:tcPr anchor="ctr"/>
                </a:tc>
              </a:tr>
              <a:tr h="452622">
                <a:tc>
                  <a:txBody>
                    <a:bodyPr/>
                    <a:lstStyle/>
                    <a:p>
                      <a:pPr algn="ctr"/>
                      <a:r>
                        <a:rPr lang="en-US" altLang="zh-CN" sz="2800" dirty="0" smtClean="0">
                          <a:latin typeface="Times New Roman" panose="02020603050405020304" pitchFamily="18" charset="0"/>
                          <a:cs typeface="Times New Roman" panose="02020603050405020304" pitchFamily="18" charset="0"/>
                        </a:rPr>
                        <a:t>5</a:t>
                      </a:r>
                      <a:endParaRPr lang="zh-CN" altLang="en-US" sz="2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800" dirty="0" smtClean="0">
                          <a:latin typeface="Times New Roman" panose="02020603050405020304" pitchFamily="18" charset="0"/>
                          <a:cs typeface="Times New Roman" panose="02020603050405020304" pitchFamily="18" charset="0"/>
                        </a:rPr>
                        <a:t>ABCD</a:t>
                      </a:r>
                      <a:endParaRPr lang="zh-CN" altLang="en-US" sz="2800" dirty="0">
                        <a:latin typeface="Times New Roman" panose="02020603050405020304" pitchFamily="18" charset="0"/>
                        <a:cs typeface="Times New Roman" panose="02020603050405020304" pitchFamily="18" charset="0"/>
                      </a:endParaRPr>
                    </a:p>
                  </a:txBody>
                  <a:tcPr anchor="ctr"/>
                </a:tc>
              </a:tr>
              <a:tr h="452622">
                <a:tc>
                  <a:txBody>
                    <a:bodyPr/>
                    <a:lstStyle/>
                    <a:p>
                      <a:pPr algn="ctr"/>
                      <a:r>
                        <a:rPr lang="en-US" altLang="zh-CN" sz="2800" dirty="0" smtClean="0">
                          <a:latin typeface="Times New Roman" panose="02020603050405020304" pitchFamily="18" charset="0"/>
                          <a:cs typeface="Times New Roman" panose="02020603050405020304" pitchFamily="18" charset="0"/>
                        </a:rPr>
                        <a:t>6</a:t>
                      </a:r>
                      <a:endParaRPr lang="zh-CN" altLang="en-US" sz="2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800" dirty="0" smtClean="0">
                          <a:latin typeface="Times New Roman" panose="02020603050405020304" pitchFamily="18" charset="0"/>
                          <a:cs typeface="Times New Roman" panose="02020603050405020304" pitchFamily="18" charset="0"/>
                        </a:rPr>
                        <a:t>ABCDH</a:t>
                      </a:r>
                      <a:endParaRPr lang="zh-CN" altLang="en-US" sz="2800" dirty="0">
                        <a:latin typeface="Times New Roman" panose="02020603050405020304" pitchFamily="18" charset="0"/>
                        <a:cs typeface="Times New Roman" panose="02020603050405020304" pitchFamily="18" charset="0"/>
                      </a:endParaRPr>
                    </a:p>
                  </a:txBody>
                  <a:tcPr anchor="ctr"/>
                </a:tc>
              </a:tr>
            </a:tbl>
          </a:graphicData>
        </a:graphic>
      </p:graphicFrame>
    </p:spTree>
    <p:extLst>
      <p:ext uri="{BB962C8B-B14F-4D97-AF65-F5344CB8AC3E}">
        <p14:creationId xmlns:p14="http://schemas.microsoft.com/office/powerpoint/2010/main" val="11073453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a:t>
            </a:r>
          </a:p>
        </p:txBody>
      </p:sp>
      <p:sp>
        <p:nvSpPr>
          <p:cNvPr id="3" name="内容占位符 2"/>
          <p:cNvSpPr>
            <a:spLocks noGrp="1"/>
          </p:cNvSpPr>
          <p:nvPr>
            <p:ph idx="1"/>
          </p:nvPr>
        </p:nvSpPr>
        <p:spPr>
          <a:xfrm>
            <a:off x="457200" y="1935480"/>
            <a:ext cx="8291264" cy="4922520"/>
          </a:xfrm>
        </p:spPr>
        <p:txBody>
          <a:bodyPr>
            <a:normAutofit/>
          </a:bodyPr>
          <a:lstStyle/>
          <a:p>
            <a:pPr>
              <a:lnSpc>
                <a:spcPct val="120000"/>
              </a:lnSpc>
            </a:pPr>
            <a:r>
              <a:rPr lang="zh-CN" altLang="en-US" dirty="0" smtClean="0">
                <a:latin typeface="Times New Roman" panose="02020603050405020304" pitchFamily="18" charset="0"/>
                <a:cs typeface="Times New Roman" panose="02020603050405020304" pitchFamily="18" charset="0"/>
              </a:rPr>
              <a:t>由此数据库得到的频繁项集可以组成集合</a:t>
            </a:r>
            <a:r>
              <a:rPr lang="en-US" altLang="zh-CN" dirty="0" smtClean="0">
                <a:latin typeface="Times New Roman" panose="02020603050405020304" pitchFamily="18" charset="0"/>
                <a:cs typeface="Times New Roman" panose="02020603050405020304" pitchFamily="18" charset="0"/>
              </a:rPr>
              <a:t>F</a:t>
            </a:r>
            <a:r>
              <a:rPr lang="zh-CN" altLang="en-US" dirty="0" smtClean="0">
                <a:latin typeface="Times New Roman" panose="02020603050405020304" pitchFamily="18" charset="0"/>
                <a:cs typeface="Times New Roman" panose="02020603050405020304" pitchFamily="18" charset="0"/>
              </a:rPr>
              <a:t>，如果</a:t>
            </a:r>
            <a:r>
              <a:rPr lang="en-US" altLang="zh-CN" dirty="0" err="1" smtClean="0">
                <a:latin typeface="Times New Roman" panose="02020603050405020304" pitchFamily="18" charset="0"/>
                <a:cs typeface="Times New Roman" panose="02020603050405020304" pitchFamily="18" charset="0"/>
              </a:rPr>
              <a:t>minsup</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，那么</a:t>
            </a:r>
            <a:r>
              <a:rPr lang="en-US" altLang="zh-CN" dirty="0" smtClean="0">
                <a:latin typeface="Times New Roman" panose="02020603050405020304" pitchFamily="18" charset="0"/>
                <a:cs typeface="Times New Roman" panose="02020603050405020304" pitchFamily="18" charset="0"/>
              </a:rPr>
              <a:t>ABCD</a:t>
            </a:r>
            <a:r>
              <a:rPr lang="zh-CN" altLang="en-US" dirty="0" smtClean="0">
                <a:latin typeface="Times New Roman" panose="02020603050405020304" pitchFamily="18" charset="0"/>
                <a:cs typeface="Times New Roman" panose="02020603050405020304" pitchFamily="18" charset="0"/>
              </a:rPr>
              <a:t>为频繁项集，即</a:t>
            </a:r>
            <a:r>
              <a:rPr lang="en-US" altLang="zh-CN" dirty="0" smtClean="0">
                <a:latin typeface="Times New Roman" panose="02020603050405020304" pitchFamily="18" charset="0"/>
                <a:cs typeface="Times New Roman" panose="02020603050405020304" pitchFamily="18" charset="0"/>
              </a:rPr>
              <a:t>ABCD</a:t>
            </a:r>
            <a:r>
              <a:rPr lang="zh-CN" altLang="en-US" dirty="0" smtClean="0">
                <a:latin typeface="Times New Roman" panose="02020603050405020304" pitchFamily="18" charset="0"/>
                <a:cs typeface="Times New Roman" panose="02020603050405020304" pitchFamily="18" charset="0"/>
              </a:rPr>
              <a:t>在集合</a:t>
            </a:r>
            <a:r>
              <a:rPr lang="en-US" altLang="zh-CN" dirty="0" smtClean="0">
                <a:latin typeface="Times New Roman" panose="02020603050405020304" pitchFamily="18" charset="0"/>
                <a:cs typeface="Times New Roman" panose="02020603050405020304" pitchFamily="18" charset="0"/>
              </a:rPr>
              <a:t>F</a:t>
            </a:r>
            <a:r>
              <a:rPr lang="zh-CN" altLang="en-US" dirty="0" smtClean="0">
                <a:latin typeface="Times New Roman" panose="02020603050405020304" pitchFamily="18" charset="0"/>
                <a:cs typeface="Times New Roman" panose="02020603050405020304" pitchFamily="18" charset="0"/>
              </a:rPr>
              <a:t>中，假设在集合</a:t>
            </a:r>
            <a:r>
              <a:rPr lang="en-US" altLang="zh-CN" dirty="0" smtClean="0">
                <a:latin typeface="Times New Roman" panose="02020603050405020304" pitchFamily="18" charset="0"/>
                <a:cs typeface="Times New Roman" panose="02020603050405020304" pitchFamily="18" charset="0"/>
              </a:rPr>
              <a:t>F</a:t>
            </a:r>
            <a:r>
              <a:rPr lang="zh-CN" altLang="en-US" dirty="0" smtClean="0">
                <a:latin typeface="Times New Roman" panose="02020603050405020304" pitchFamily="18" charset="0"/>
                <a:cs typeface="Times New Roman" panose="02020603050405020304" pitchFamily="18" charset="0"/>
              </a:rPr>
              <a:t>中第一次取出的集合</a:t>
            </a:r>
            <a:r>
              <a:rPr lang="en-US" altLang="zh-CN" dirty="0" smtClean="0">
                <a:latin typeface="Times New Roman" panose="02020603050405020304" pitchFamily="18" charset="0"/>
                <a:cs typeface="Times New Roman" panose="02020603050405020304" pitchFamily="18" charset="0"/>
              </a:rPr>
              <a:t>Z</a:t>
            </a:r>
            <a:r>
              <a:rPr lang="zh-CN" altLang="en-US" dirty="0" smtClean="0">
                <a:latin typeface="Times New Roman" panose="02020603050405020304" pitchFamily="18" charset="0"/>
                <a:cs typeface="Times New Roman" panose="02020603050405020304" pitchFamily="18" charset="0"/>
              </a:rPr>
              <a:t>为</a:t>
            </a:r>
            <a:r>
              <a:rPr lang="en-US" altLang="zh-CN" dirty="0" smtClean="0">
                <a:latin typeface="Times New Roman" panose="02020603050405020304" pitchFamily="18" charset="0"/>
                <a:cs typeface="Times New Roman" panose="02020603050405020304" pitchFamily="18" charset="0"/>
              </a:rPr>
              <a:t>ABCD</a:t>
            </a:r>
            <a:r>
              <a:rPr lang="zh-CN" altLang="en-US" dirty="0" smtClean="0">
                <a:latin typeface="Times New Roman" panose="02020603050405020304" pitchFamily="18" charset="0"/>
                <a:cs typeface="Times New Roman" panose="02020603050405020304" pitchFamily="18" charset="0"/>
              </a:rPr>
              <a:t>，那么</a:t>
            </a:r>
            <a:r>
              <a:rPr lang="zh-CN" altLang="en-US" dirty="0">
                <a:latin typeface="Times New Roman" panose="02020603050405020304" pitchFamily="18" charset="0"/>
                <a:cs typeface="Times New Roman" panose="02020603050405020304" pitchFamily="18" charset="0"/>
              </a:rPr>
              <a:t>首先</a:t>
            </a:r>
            <a:r>
              <a:rPr lang="zh-CN" altLang="en-US" dirty="0" smtClean="0">
                <a:latin typeface="Times New Roman" panose="02020603050405020304" pitchFamily="18" charset="0"/>
                <a:cs typeface="Times New Roman" panose="02020603050405020304" pitchFamily="18" charset="0"/>
              </a:rPr>
              <a:t>需要计算</a:t>
            </a:r>
            <a:r>
              <a:rPr lang="en-US" altLang="zh-CN" dirty="0" smtClean="0">
                <a:latin typeface="Times New Roman" panose="02020603050405020304" pitchFamily="18" charset="0"/>
                <a:cs typeface="Times New Roman" panose="02020603050405020304" pitchFamily="18" charset="0"/>
              </a:rPr>
              <a:t>Z</a:t>
            </a:r>
            <a:r>
              <a:rPr lang="zh-CN" altLang="en-US" dirty="0" smtClean="0">
                <a:latin typeface="Times New Roman" panose="02020603050405020304" pitchFamily="18" charset="0"/>
                <a:cs typeface="Times New Roman" panose="02020603050405020304" pitchFamily="18" charset="0"/>
              </a:rPr>
              <a:t>的所有真子集，共</a:t>
            </a:r>
            <a:r>
              <a:rPr lang="en-US" altLang="zh-CN" dirty="0" smtClean="0">
                <a:latin typeface="Times New Roman" panose="02020603050405020304" pitchFamily="18" charset="0"/>
                <a:cs typeface="Times New Roman" panose="02020603050405020304" pitchFamily="18" charset="0"/>
              </a:rPr>
              <a:t>14</a:t>
            </a:r>
            <a:r>
              <a:rPr lang="zh-CN" altLang="en-US" dirty="0" smtClean="0">
                <a:latin typeface="Times New Roman" panose="02020603050405020304" pitchFamily="18" charset="0"/>
                <a:cs typeface="Times New Roman" panose="02020603050405020304" pitchFamily="18" charset="0"/>
              </a:rPr>
              <a:t>个，这些集合中包括集合</a:t>
            </a:r>
            <a:r>
              <a:rPr lang="en-US" altLang="zh-CN" dirty="0" smtClean="0">
                <a:latin typeface="Times New Roman" panose="02020603050405020304" pitchFamily="18" charset="0"/>
                <a:cs typeface="Times New Roman" panose="02020603050405020304" pitchFamily="18" charset="0"/>
              </a:rPr>
              <a:t>ABC</a:t>
            </a:r>
            <a:r>
              <a:rPr lang="zh-CN" altLang="en-US" dirty="0" smtClean="0">
                <a:latin typeface="Times New Roman" panose="02020603050405020304" pitchFamily="18" charset="0"/>
                <a:cs typeface="Times New Roman" panose="02020603050405020304" pitchFamily="18" charset="0"/>
              </a:rPr>
              <a:t>，那么</a:t>
            </a: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en-US" altLang="zh-CN" dirty="0">
              <a:latin typeface="Times New Roman" panose="02020603050405020304" pitchFamily="18" charset="0"/>
              <a:cs typeface="Times New Roman" panose="02020603050405020304" pitchFamily="18" charset="0"/>
            </a:endParaRPr>
          </a:p>
          <a:p>
            <a:pPr>
              <a:lnSpc>
                <a:spcPct val="120000"/>
              </a:lnSpc>
            </a:pP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如果规定</a:t>
            </a:r>
            <a:r>
              <a:rPr lang="en-US" altLang="zh-CN" dirty="0" smtClean="0">
                <a:latin typeface="Times New Roman" panose="02020603050405020304" pitchFamily="18" charset="0"/>
                <a:cs typeface="Times New Roman" panose="02020603050405020304" pitchFamily="18" charset="0"/>
              </a:rPr>
              <a:t>minconf=0.9</a:t>
            </a:r>
            <a:r>
              <a:rPr lang="zh-CN" altLang="en-US" dirty="0" smtClean="0">
                <a:latin typeface="Times New Roman" panose="02020603050405020304" pitchFamily="18" charset="0"/>
                <a:cs typeface="Times New Roman" panose="02020603050405020304" pitchFamily="18" charset="0"/>
              </a:rPr>
              <a:t>，那么此规则为弱规则。</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276469267"/>
              </p:ext>
            </p:extLst>
          </p:nvPr>
        </p:nvGraphicFramePr>
        <p:xfrm>
          <a:off x="899592" y="4437112"/>
          <a:ext cx="6167858" cy="1656184"/>
        </p:xfrm>
        <a:graphic>
          <a:graphicData uri="http://schemas.openxmlformats.org/presentationml/2006/ole">
            <mc:AlternateContent xmlns:mc="http://schemas.openxmlformats.org/markup-compatibility/2006">
              <mc:Choice xmlns:v="urn:schemas-microsoft-com:vml" Requires="v">
                <p:oleObj spid="_x0000_s15362" name="Equation" r:id="rId3" imgW="2743200" imgH="736560" progId="Equation.DSMT4">
                  <p:embed/>
                </p:oleObj>
              </mc:Choice>
              <mc:Fallback>
                <p:oleObj name="Equation" r:id="rId3" imgW="2743200" imgH="736560" progId="Equation.DSMT4">
                  <p:embed/>
                  <p:pic>
                    <p:nvPicPr>
                      <p:cNvPr id="0" name=""/>
                      <p:cNvPicPr/>
                      <p:nvPr/>
                    </p:nvPicPr>
                    <p:blipFill>
                      <a:blip r:embed="rId4"/>
                      <a:stretch>
                        <a:fillRect/>
                      </a:stretch>
                    </p:blipFill>
                    <p:spPr>
                      <a:xfrm>
                        <a:off x="899592" y="4437112"/>
                        <a:ext cx="6167858" cy="1656184"/>
                      </a:xfrm>
                      <a:prstGeom prst="rect">
                        <a:avLst/>
                      </a:prstGeom>
                    </p:spPr>
                  </p:pic>
                </p:oleObj>
              </mc:Fallback>
            </mc:AlternateContent>
          </a:graphicData>
        </a:graphic>
      </p:graphicFrame>
    </p:spTree>
    <p:extLst>
      <p:ext uri="{BB962C8B-B14F-4D97-AF65-F5344CB8AC3E}">
        <p14:creationId xmlns:p14="http://schemas.microsoft.com/office/powerpoint/2010/main" val="38853055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a:t>
            </a:r>
          </a:p>
        </p:txBody>
      </p:sp>
      <p:sp>
        <p:nvSpPr>
          <p:cNvPr id="3" name="内容占位符 2"/>
          <p:cNvSpPr>
            <a:spLocks noGrp="1"/>
          </p:cNvSpPr>
          <p:nvPr>
            <p:ph idx="1"/>
          </p:nvPr>
        </p:nvSpPr>
        <p:spPr>
          <a:xfrm>
            <a:off x="457200" y="1935480"/>
            <a:ext cx="8229600" cy="4922520"/>
          </a:xfrm>
        </p:spPr>
        <p:txBody>
          <a:bodyPr>
            <a:normAutofit/>
          </a:bodyPr>
          <a:lstStyle/>
          <a:p>
            <a:pPr>
              <a:lnSpc>
                <a:spcPct val="120000"/>
              </a:lnSpc>
            </a:pPr>
            <a:r>
              <a:rPr lang="zh-CN" altLang="en-US" dirty="0" smtClean="0">
                <a:latin typeface="Times New Roman" panose="02020603050405020304" pitchFamily="18" charset="0"/>
                <a:cs typeface="Times New Roman" panose="02020603050405020304" pitchFamily="18" charset="0"/>
              </a:rPr>
              <a:t>对于所有</a:t>
            </a:r>
            <a:r>
              <a:rPr lang="en-US" altLang="zh-CN" dirty="0" smtClean="0">
                <a:latin typeface="Times New Roman" panose="02020603050405020304" pitchFamily="18" charset="0"/>
                <a:cs typeface="Times New Roman" panose="02020603050405020304" pitchFamily="18" charset="0"/>
              </a:rPr>
              <a:t>ABC</a:t>
            </a:r>
            <a:r>
              <a:rPr lang="zh-CN" altLang="en-US" dirty="0" smtClean="0">
                <a:latin typeface="Times New Roman" panose="02020603050405020304" pitchFamily="18" charset="0"/>
                <a:cs typeface="Times New Roman" panose="02020603050405020304" pitchFamily="18" charset="0"/>
              </a:rPr>
              <a:t>的子集来说，以</a:t>
            </a:r>
            <a:r>
              <a:rPr lang="en-US" altLang="zh-CN" dirty="0"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为例有：</a:t>
            </a: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en-US" altLang="zh-CN" dirty="0">
              <a:latin typeface="Times New Roman" panose="02020603050405020304" pitchFamily="18" charset="0"/>
              <a:cs typeface="Times New Roman" panose="02020603050405020304" pitchFamily="18" charset="0"/>
            </a:endParaRPr>
          </a:p>
          <a:p>
            <a:pPr>
              <a:lnSpc>
                <a:spcPct val="120000"/>
              </a:lnSpc>
            </a:pP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en-US" altLang="zh-CN" dirty="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由于数据库中包含</a:t>
            </a:r>
            <a:r>
              <a:rPr lang="en-US" altLang="zh-CN" dirty="0" smtClean="0">
                <a:latin typeface="Times New Roman" panose="02020603050405020304" pitchFamily="18" charset="0"/>
                <a:cs typeface="Times New Roman" panose="02020603050405020304" pitchFamily="18" charset="0"/>
              </a:rPr>
              <a:t>ABC</a:t>
            </a:r>
            <a:r>
              <a:rPr lang="zh-CN" altLang="en-US" dirty="0" smtClean="0">
                <a:latin typeface="Times New Roman" panose="02020603050405020304" pitchFamily="18" charset="0"/>
                <a:cs typeface="Times New Roman" panose="02020603050405020304" pitchFamily="18" charset="0"/>
              </a:rPr>
              <a:t>的事务包含</a:t>
            </a:r>
            <a:r>
              <a:rPr lang="en-US" altLang="zh-CN" dirty="0"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，所以</a:t>
            </a:r>
            <a:r>
              <a:rPr lang="en-US" altLang="zh-CN" dirty="0" smtClean="0">
                <a:latin typeface="Times New Roman" panose="02020603050405020304" pitchFamily="18" charset="0"/>
                <a:cs typeface="Times New Roman" panose="02020603050405020304" pitchFamily="18" charset="0"/>
              </a:rPr>
              <a:t>sup(AB)</a:t>
            </a:r>
            <a:r>
              <a:rPr lang="zh-CN" altLang="en-US" dirty="0" smtClean="0">
                <a:latin typeface="Times New Roman" panose="02020603050405020304" pitchFamily="18" charset="0"/>
                <a:cs typeface="Times New Roman" panose="02020603050405020304" pitchFamily="18" charset="0"/>
              </a:rPr>
              <a:t>大于等于</a:t>
            </a:r>
            <a:r>
              <a:rPr lang="en-US" altLang="zh-CN" dirty="0" smtClean="0">
                <a:latin typeface="Times New Roman" panose="02020603050405020304" pitchFamily="18" charset="0"/>
                <a:cs typeface="Times New Roman" panose="02020603050405020304" pitchFamily="18" charset="0"/>
              </a:rPr>
              <a:t>sup(ABC)</a:t>
            </a:r>
            <a:r>
              <a:rPr lang="zh-CN" altLang="en-US" dirty="0" smtClean="0">
                <a:latin typeface="Times New Roman" panose="02020603050405020304" pitchFamily="18" charset="0"/>
                <a:cs typeface="Times New Roman" panose="02020603050405020304" pitchFamily="18" charset="0"/>
              </a:rPr>
              <a:t>，那么</a:t>
            </a: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en-US" altLang="zh-CN" dirty="0">
              <a:latin typeface="Times New Roman" panose="02020603050405020304" pitchFamily="18" charset="0"/>
              <a:cs typeface="Times New Roman" panose="02020603050405020304" pitchFamily="18" charset="0"/>
            </a:endParaRPr>
          </a:p>
          <a:p>
            <a:pPr>
              <a:lnSpc>
                <a:spcPct val="120000"/>
              </a:lnSpc>
            </a:pPr>
            <a:r>
              <a:rPr lang="en-US" altLang="zh-CN" dirty="0" smtClean="0">
                <a:latin typeface="Times New Roman" panose="02020603050405020304" pitchFamily="18" charset="0"/>
                <a:cs typeface="Times New Roman" panose="02020603050405020304" pitchFamily="18" charset="0"/>
              </a:rPr>
              <a:t>ABC</a:t>
            </a:r>
            <a:r>
              <a:rPr lang="zh-CN" altLang="en-US" dirty="0" smtClean="0">
                <a:latin typeface="Times New Roman" panose="02020603050405020304" pitchFamily="18" charset="0"/>
                <a:cs typeface="Times New Roman" panose="02020603050405020304" pitchFamily="18" charset="0"/>
              </a:rPr>
              <a:t>所有的子集都有这一特点，所以</a:t>
            </a:r>
            <a:r>
              <a:rPr lang="en-US" altLang="zh-CN" dirty="0" smtClean="0">
                <a:latin typeface="Times New Roman" panose="02020603050405020304" pitchFamily="18" charset="0"/>
                <a:cs typeface="Times New Roman" panose="02020603050405020304" pitchFamily="18" charset="0"/>
              </a:rPr>
              <a:t>ABC</a:t>
            </a:r>
            <a:r>
              <a:rPr lang="zh-CN" altLang="en-US" dirty="0" smtClean="0">
                <a:latin typeface="Times New Roman" panose="02020603050405020304" pitchFamily="18" charset="0"/>
                <a:cs typeface="Times New Roman" panose="02020603050405020304" pitchFamily="18" charset="0"/>
              </a:rPr>
              <a:t>所有的子集都不会再有强规则。</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977818570"/>
              </p:ext>
            </p:extLst>
          </p:nvPr>
        </p:nvGraphicFramePr>
        <p:xfrm>
          <a:off x="1662113" y="2565400"/>
          <a:ext cx="5654675" cy="1655763"/>
        </p:xfrm>
        <a:graphic>
          <a:graphicData uri="http://schemas.openxmlformats.org/presentationml/2006/ole">
            <mc:AlternateContent xmlns:mc="http://schemas.openxmlformats.org/markup-compatibility/2006">
              <mc:Choice xmlns:v="urn:schemas-microsoft-com:vml" Requires="v">
                <p:oleObj spid="_x0000_s16386" name="Equation" r:id="rId3" imgW="2514600" imgH="736560" progId="Equation.DSMT4">
                  <p:embed/>
                </p:oleObj>
              </mc:Choice>
              <mc:Fallback>
                <p:oleObj name="Equation" r:id="rId3" imgW="2514600" imgH="736560" progId="Equation.DSMT4">
                  <p:embed/>
                  <p:pic>
                    <p:nvPicPr>
                      <p:cNvPr id="0" name=""/>
                      <p:cNvPicPr>
                        <a:picLocks noChangeAspect="1" noChangeArrowheads="1"/>
                      </p:cNvPicPr>
                      <p:nvPr/>
                    </p:nvPicPr>
                    <p:blipFill>
                      <a:blip r:embed="rId4"/>
                      <a:srcRect/>
                      <a:stretch>
                        <a:fillRect/>
                      </a:stretch>
                    </p:blipFill>
                    <p:spPr bwMode="auto">
                      <a:xfrm>
                        <a:off x="1662113" y="2565400"/>
                        <a:ext cx="565467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920413549"/>
              </p:ext>
            </p:extLst>
          </p:nvPr>
        </p:nvGraphicFramePr>
        <p:xfrm>
          <a:off x="1475656" y="5301208"/>
          <a:ext cx="6427788" cy="558800"/>
        </p:xfrm>
        <a:graphic>
          <a:graphicData uri="http://schemas.openxmlformats.org/presentationml/2006/ole">
            <mc:AlternateContent xmlns:mc="http://schemas.openxmlformats.org/markup-compatibility/2006">
              <mc:Choice xmlns:v="urn:schemas-microsoft-com:vml" Requires="v">
                <p:oleObj spid="_x0000_s16387" name="Equation" r:id="rId5" imgW="2920680" imgH="253800" progId="Equation.DSMT4">
                  <p:embed/>
                </p:oleObj>
              </mc:Choice>
              <mc:Fallback>
                <p:oleObj name="Equation" r:id="rId5" imgW="2920680" imgH="253800" progId="Equation.DSMT4">
                  <p:embed/>
                  <p:pic>
                    <p:nvPicPr>
                      <p:cNvPr id="0" name=""/>
                      <p:cNvPicPr/>
                      <p:nvPr/>
                    </p:nvPicPr>
                    <p:blipFill>
                      <a:blip r:embed="rId6"/>
                      <a:stretch>
                        <a:fillRect/>
                      </a:stretch>
                    </p:blipFill>
                    <p:spPr>
                      <a:xfrm>
                        <a:off x="1475656" y="5301208"/>
                        <a:ext cx="6427788" cy="558800"/>
                      </a:xfrm>
                      <a:prstGeom prst="rect">
                        <a:avLst/>
                      </a:prstGeom>
                    </p:spPr>
                  </p:pic>
                </p:oleObj>
              </mc:Fallback>
            </mc:AlternateContent>
          </a:graphicData>
        </a:graphic>
      </p:graphicFrame>
    </p:spTree>
    <p:extLst>
      <p:ext uri="{BB962C8B-B14F-4D97-AF65-F5344CB8AC3E}">
        <p14:creationId xmlns:p14="http://schemas.microsoft.com/office/powerpoint/2010/main" val="13079656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流程说明</a:t>
            </a:r>
          </a:p>
        </p:txBody>
      </p:sp>
      <p:sp>
        <p:nvSpPr>
          <p:cNvPr id="3" name="内容占位符 2"/>
          <p:cNvSpPr>
            <a:spLocks noGrp="1"/>
          </p:cNvSpPr>
          <p:nvPr>
            <p:ph idx="1"/>
          </p:nvPr>
        </p:nvSpPr>
        <p:spPr>
          <a:xfrm>
            <a:off x="457200" y="1935480"/>
            <a:ext cx="8229600" cy="4733880"/>
          </a:xfrm>
        </p:spPr>
        <p:txBody>
          <a:bodyPr>
            <a:normAutofit/>
          </a:bodyPr>
          <a:lstStyle/>
          <a:p>
            <a:pPr>
              <a:lnSpc>
                <a:spcPct val="120000"/>
              </a:lnSpc>
            </a:pPr>
            <a:r>
              <a:rPr lang="zh-CN" altLang="en-US" dirty="0" smtClean="0"/>
              <a:t>对频繁项集</a:t>
            </a:r>
            <a:r>
              <a:rPr lang="en-US" altLang="zh-CN" dirty="0" smtClean="0"/>
              <a:t>Z</a:t>
            </a:r>
            <a:r>
              <a:rPr lang="zh-CN" altLang="en-US" dirty="0" smtClean="0"/>
              <a:t>的各个真子集生成关联规则时需要遍历每一个真子集，计算其与</a:t>
            </a:r>
            <a:r>
              <a:rPr lang="en-US" altLang="zh-CN" dirty="0" smtClean="0"/>
              <a:t>Z</a:t>
            </a:r>
            <a:r>
              <a:rPr lang="zh-CN" altLang="en-US" dirty="0" smtClean="0"/>
              <a:t>的其余部分的规则，而由于上面证明的特性，如果首先选择</a:t>
            </a:r>
            <a:r>
              <a:rPr lang="en-US" altLang="zh-CN" dirty="0" smtClean="0"/>
              <a:t>Z</a:t>
            </a:r>
            <a:r>
              <a:rPr lang="zh-CN" altLang="en-US" dirty="0" smtClean="0"/>
              <a:t>最大的子集</a:t>
            </a:r>
            <a:r>
              <a:rPr lang="en-US" altLang="zh-CN" dirty="0" smtClean="0"/>
              <a:t>(</a:t>
            </a:r>
            <a:r>
              <a:rPr lang="zh-CN" altLang="en-US" dirty="0" smtClean="0"/>
              <a:t>所含的项最多，不是支撑最大</a:t>
            </a:r>
            <a:r>
              <a:rPr lang="en-US" altLang="zh-CN" dirty="0" smtClean="0"/>
              <a:t>)</a:t>
            </a:r>
            <a:r>
              <a:rPr lang="zh-CN" altLang="en-US" dirty="0" smtClean="0"/>
              <a:t>进行规则生成，如果其规则为弱规则，那么就可以少做很多的无用计算，所以有伪代码第四行。</a:t>
            </a:r>
            <a:endParaRPr lang="en-US" altLang="zh-CN" dirty="0" smtClean="0"/>
          </a:p>
          <a:p>
            <a:pPr>
              <a:lnSpc>
                <a:spcPct val="120000"/>
              </a:lnSpc>
            </a:pPr>
            <a:r>
              <a:rPr lang="zh-CN" altLang="en-US" dirty="0" smtClean="0"/>
              <a:t>对频繁项集</a:t>
            </a:r>
            <a:r>
              <a:rPr lang="en-US" altLang="zh-CN" dirty="0" smtClean="0"/>
              <a:t>Z</a:t>
            </a:r>
            <a:r>
              <a:rPr lang="zh-CN" altLang="en-US" dirty="0" smtClean="0"/>
              <a:t>生成所有规则后，从集合</a:t>
            </a:r>
            <a:r>
              <a:rPr lang="en-US" altLang="zh-CN" dirty="0" smtClean="0"/>
              <a:t>F</a:t>
            </a:r>
            <a:r>
              <a:rPr lang="zh-CN" altLang="en-US" dirty="0" smtClean="0"/>
              <a:t>中取出另一频繁项集重复上面的流程，直到所有频繁项集的规则生成完毕。</a:t>
            </a:r>
            <a:endParaRPr lang="zh-CN" altLang="en-US" dirty="0"/>
          </a:p>
        </p:txBody>
      </p:sp>
    </p:spTree>
    <p:extLst>
      <p:ext uri="{BB962C8B-B14F-4D97-AF65-F5344CB8AC3E}">
        <p14:creationId xmlns:p14="http://schemas.microsoft.com/office/powerpoint/2010/main" val="30286286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关联规则与频繁模式</a:t>
            </a:r>
            <a:endParaRPr lang="zh-CN" altLang="en-US" dirty="0"/>
          </a:p>
        </p:txBody>
      </p:sp>
      <p:sp>
        <p:nvSpPr>
          <p:cNvPr id="3" name="内容占位符 2"/>
          <p:cNvSpPr>
            <a:spLocks noGrp="1"/>
          </p:cNvSpPr>
          <p:nvPr>
            <p:ph idx="1"/>
          </p:nvPr>
        </p:nvSpPr>
        <p:spPr/>
        <p:txBody>
          <a:bodyPr>
            <a:normAutofit/>
          </a:bodyPr>
          <a:lstStyle/>
          <a:p>
            <a:pPr>
              <a:lnSpc>
                <a:spcPct val="120000"/>
              </a:lnSpc>
            </a:pPr>
            <a:r>
              <a:rPr lang="zh-CN" altLang="en-US" dirty="0">
                <a:latin typeface="Times New Roman" panose="02020603050405020304" pitchFamily="18" charset="0"/>
                <a:cs typeface="Times New Roman" panose="02020603050405020304" pitchFamily="18" charset="0"/>
              </a:rPr>
              <a:t>关联规则是形如</a:t>
            </a:r>
            <a:r>
              <a:rPr lang="en-US" altLang="zh-CN" dirty="0">
                <a:latin typeface="Times New Roman" panose="02020603050405020304" pitchFamily="18" charset="0"/>
                <a:cs typeface="Times New Roman" panose="02020603050405020304" pitchFamily="18" charset="0"/>
              </a:rPr>
              <a:t>X→Y</a:t>
            </a:r>
            <a:r>
              <a:rPr lang="zh-CN" altLang="en-US" dirty="0">
                <a:latin typeface="Times New Roman" panose="02020603050405020304" pitchFamily="18" charset="0"/>
                <a:cs typeface="Times New Roman" panose="02020603050405020304" pitchFamily="18" charset="0"/>
              </a:rPr>
              <a:t>的蕴涵式，其中， </a:t>
            </a:r>
            <a:r>
              <a:rPr lang="en-US" altLang="zh-CN"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Y</a:t>
            </a:r>
            <a:r>
              <a:rPr lang="zh-CN" altLang="en-US" dirty="0">
                <a:latin typeface="Times New Roman" panose="02020603050405020304" pitchFamily="18" charset="0"/>
                <a:cs typeface="Times New Roman" panose="02020603050405020304" pitchFamily="18" charset="0"/>
              </a:rPr>
              <a:t>分别称为关联规则的先导</a:t>
            </a:r>
            <a:r>
              <a:rPr lang="en-US" altLang="zh-CN" dirty="0">
                <a:latin typeface="Times New Roman" panose="02020603050405020304" pitchFamily="18" charset="0"/>
                <a:cs typeface="Times New Roman" panose="02020603050405020304" pitchFamily="18" charset="0"/>
              </a:rPr>
              <a:t>(antecedent</a:t>
            </a:r>
            <a:r>
              <a:rPr lang="zh-CN" altLang="en-US" dirty="0">
                <a:latin typeface="Times New Roman" panose="02020603050405020304" pitchFamily="18" charset="0"/>
                <a:cs typeface="Times New Roman" panose="02020603050405020304" pitchFamily="18" charset="0"/>
              </a:rPr>
              <a:t>或</a:t>
            </a:r>
            <a:r>
              <a:rPr lang="en-US" altLang="zh-CN" dirty="0">
                <a:latin typeface="Times New Roman" panose="02020603050405020304" pitchFamily="18" charset="0"/>
                <a:cs typeface="Times New Roman" panose="02020603050405020304" pitchFamily="18" charset="0"/>
              </a:rPr>
              <a:t>left-hand-side, LHS)</a:t>
            </a:r>
            <a:r>
              <a:rPr lang="zh-CN" altLang="en-US" dirty="0">
                <a:latin typeface="Times New Roman" panose="02020603050405020304" pitchFamily="18" charset="0"/>
                <a:cs typeface="Times New Roman" panose="02020603050405020304" pitchFamily="18" charset="0"/>
              </a:rPr>
              <a:t>和后继</a:t>
            </a:r>
            <a:r>
              <a:rPr lang="en-US" altLang="zh-CN" dirty="0">
                <a:latin typeface="Times New Roman" panose="02020603050405020304" pitchFamily="18" charset="0"/>
                <a:cs typeface="Times New Roman" panose="02020603050405020304" pitchFamily="18" charset="0"/>
              </a:rPr>
              <a:t>(consequent</a:t>
            </a:r>
            <a:r>
              <a:rPr lang="zh-CN" altLang="en-US" dirty="0">
                <a:latin typeface="Times New Roman" panose="02020603050405020304" pitchFamily="18" charset="0"/>
                <a:cs typeface="Times New Roman" panose="02020603050405020304" pitchFamily="18" charset="0"/>
              </a:rPr>
              <a:t>或</a:t>
            </a:r>
            <a:r>
              <a:rPr lang="en-US" altLang="zh-CN" dirty="0">
                <a:latin typeface="Times New Roman" panose="02020603050405020304" pitchFamily="18" charset="0"/>
                <a:cs typeface="Times New Roman" panose="02020603050405020304" pitchFamily="18" charset="0"/>
              </a:rPr>
              <a:t>right-hand-side, RHS) </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en-US" altLang="zh-CN" dirty="0" smtClean="0">
                <a:latin typeface="Times New Roman" panose="02020603050405020304" pitchFamily="18" charset="0"/>
                <a:cs typeface="Times New Roman" panose="02020603050405020304" pitchFamily="18" charset="0"/>
              </a:rPr>
              <a:t>1993</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Agrawal</a:t>
            </a:r>
            <a:r>
              <a:rPr lang="zh-CN" altLang="en-US" dirty="0">
                <a:latin typeface="Times New Roman" panose="02020603050405020304" pitchFamily="18" charset="0"/>
                <a:cs typeface="Times New Roman" panose="02020603050405020304" pitchFamily="18" charset="0"/>
              </a:rPr>
              <a:t>等人在首先提出关联规则概念，同时给出了相应的挖掘算法</a:t>
            </a:r>
            <a:r>
              <a:rPr lang="en-US" altLang="zh-CN" dirty="0">
                <a:latin typeface="Times New Roman" panose="02020603050405020304" pitchFamily="18" charset="0"/>
                <a:cs typeface="Times New Roman" panose="02020603050405020304" pitchFamily="18" charset="0"/>
              </a:rPr>
              <a:t>AIS</a:t>
            </a:r>
            <a:r>
              <a:rPr lang="zh-CN" altLang="en-US" dirty="0">
                <a:latin typeface="Times New Roman" panose="02020603050405020304" pitchFamily="18" charset="0"/>
                <a:cs typeface="Times New Roman" panose="02020603050405020304" pitchFamily="18" charset="0"/>
              </a:rPr>
              <a:t>，但是性能较差。</a:t>
            </a:r>
            <a:r>
              <a:rPr lang="en-US" altLang="zh-CN" dirty="0">
                <a:latin typeface="Times New Roman" panose="02020603050405020304" pitchFamily="18" charset="0"/>
                <a:cs typeface="Times New Roman" panose="02020603050405020304" pitchFamily="18" charset="0"/>
              </a:rPr>
              <a:t>1994</a:t>
            </a:r>
            <a:r>
              <a:rPr lang="zh-CN" altLang="en-US" dirty="0">
                <a:latin typeface="Times New Roman" panose="02020603050405020304" pitchFamily="18" charset="0"/>
                <a:cs typeface="Times New Roman" panose="02020603050405020304" pitchFamily="18" charset="0"/>
              </a:rPr>
              <a:t>年，</a:t>
            </a:r>
            <a:r>
              <a:rPr lang="zh-CN" altLang="en-US" dirty="0" smtClean="0">
                <a:latin typeface="Times New Roman" panose="02020603050405020304" pitchFamily="18" charset="0"/>
                <a:cs typeface="Times New Roman" panose="02020603050405020304" pitchFamily="18" charset="0"/>
              </a:rPr>
              <a:t>他们又并提出</a:t>
            </a:r>
            <a:r>
              <a:rPr lang="zh-CN" altLang="en-US" dirty="0">
                <a:latin typeface="Times New Roman" panose="02020603050405020304" pitchFamily="18" charset="0"/>
                <a:cs typeface="Times New Roman" panose="02020603050405020304" pitchFamily="18" charset="0"/>
              </a:rPr>
              <a:t>了著名的</a:t>
            </a:r>
            <a:r>
              <a:rPr lang="en-US" altLang="zh-CN" dirty="0">
                <a:latin typeface="Times New Roman" panose="02020603050405020304" pitchFamily="18" charset="0"/>
                <a:cs typeface="Times New Roman" panose="02020603050405020304" pitchFamily="18" charset="0"/>
              </a:rPr>
              <a:t>Apriori</a:t>
            </a:r>
            <a:r>
              <a:rPr lang="zh-CN" altLang="en-US" dirty="0" smtClean="0">
                <a:latin typeface="Times New Roman" panose="02020603050405020304" pitchFamily="18" charset="0"/>
                <a:cs typeface="Times New Roman" panose="02020603050405020304" pitchFamily="18" charset="0"/>
              </a:rPr>
              <a:t>算法。</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关联</a:t>
            </a:r>
            <a:r>
              <a:rPr lang="zh-CN" altLang="en-US" dirty="0" smtClean="0">
                <a:latin typeface="Times New Roman" panose="02020603050405020304" pitchFamily="18" charset="0"/>
                <a:cs typeface="Times New Roman" panose="02020603050405020304" pitchFamily="18" charset="0"/>
              </a:rPr>
              <a:t>规则的应用：</a:t>
            </a:r>
            <a:endParaRPr lang="en-US" altLang="zh-CN" dirty="0" smtClean="0">
              <a:latin typeface="Times New Roman" panose="02020603050405020304" pitchFamily="18" charset="0"/>
              <a:cs typeface="Times New Roman" panose="02020603050405020304" pitchFamily="18" charset="0"/>
            </a:endParaRPr>
          </a:p>
          <a:p>
            <a:pPr marL="1176480" indent="-457200">
              <a:lnSpc>
                <a:spcPct val="120000"/>
              </a:lnSpc>
              <a:buFont typeface="Wingdings" panose="05000000000000000000" pitchFamily="2" charset="2"/>
              <a:buChar char="Ø"/>
            </a:pPr>
            <a:r>
              <a:rPr lang="zh-CN" altLang="en-US" dirty="0" smtClean="0">
                <a:latin typeface="Times New Roman" panose="02020603050405020304" pitchFamily="18" charset="0"/>
                <a:cs typeface="Times New Roman" panose="02020603050405020304" pitchFamily="18" charset="0"/>
              </a:rPr>
              <a:t>哪些物品总是被同时购买？</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方便面和香肠</a:t>
            </a:r>
            <a:r>
              <a:rPr lang="en-US" altLang="zh-CN" dirty="0" smtClean="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3314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1143000"/>
          </a:xfrm>
        </p:spPr>
        <p:txBody>
          <a:bodyPr/>
          <a:lstStyle/>
          <a:p>
            <a:r>
              <a:rPr lang="zh-CN" altLang="en-US" dirty="0" smtClean="0"/>
              <a:t>例</a:t>
            </a:r>
            <a:endParaRPr lang="zh-CN" altLang="en-US" dirty="0"/>
          </a:p>
        </p:txBody>
      </p:sp>
      <p:sp>
        <p:nvSpPr>
          <p:cNvPr id="3" name="内容占位符 2"/>
          <p:cNvSpPr>
            <a:spLocks noGrp="1"/>
          </p:cNvSpPr>
          <p:nvPr>
            <p:ph idx="1"/>
          </p:nvPr>
        </p:nvSpPr>
        <p:spPr>
          <a:xfrm>
            <a:off x="457200" y="1628800"/>
            <a:ext cx="8229600" cy="4389120"/>
          </a:xfrm>
        </p:spPr>
        <p:txBody>
          <a:bodyPr/>
          <a:lstStyle/>
          <a:p>
            <a:r>
              <a:rPr lang="zh-CN" altLang="en-US" dirty="0" smtClean="0"/>
              <a:t>考虑下面的数据库</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a:t>所有</a:t>
            </a:r>
            <a:r>
              <a:rPr lang="zh-CN" altLang="en-US" dirty="0" smtClean="0"/>
              <a:t>的频繁项集包括：</a:t>
            </a:r>
            <a:endParaRPr lang="zh-CN" altLang="en-US" dirty="0"/>
          </a:p>
        </p:txBody>
      </p:sp>
      <p:pic>
        <p:nvPicPr>
          <p:cNvPr id="4" name="Picture 2" descr="C:\Users\jiecaozi\AppData\Local\Temp\360zip$Temp\360$0\Figure8_1-DataMiningandAnaly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060848"/>
            <a:ext cx="7326785" cy="2322747"/>
          </a:xfrm>
          <a:prstGeom prst="rect">
            <a:avLst/>
          </a:prstGeom>
          <a:noFill/>
          <a:extLst>
            <a:ext uri="{909E8E84-426E-40DD-AFC4-6F175D3DCCD1}">
              <a14:hiddenFill xmlns:a14="http://schemas.microsoft.com/office/drawing/2010/main">
                <a:solidFill>
                  <a:srgbClr val="FFFFFF"/>
                </a:solidFill>
              </a14:hiddenFill>
            </a:ext>
          </a:extLst>
        </p:spPr>
      </p:pic>
      <p:pic>
        <p:nvPicPr>
          <p:cNvPr id="5" name="内容占位符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4946306"/>
            <a:ext cx="6850502" cy="1944216"/>
          </a:xfrm>
          <a:prstGeom prst="rect">
            <a:avLst/>
          </a:prstGeom>
        </p:spPr>
      </p:pic>
    </p:spTree>
    <p:extLst>
      <p:ext uri="{BB962C8B-B14F-4D97-AF65-F5344CB8AC3E}">
        <p14:creationId xmlns:p14="http://schemas.microsoft.com/office/powerpoint/2010/main" val="4427735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考虑频繁项集</a:t>
            </a:r>
            <a:r>
              <a:rPr lang="en-US" altLang="zh-CN" dirty="0" smtClean="0">
                <a:latin typeface="Times New Roman" panose="02020603050405020304" pitchFamily="18" charset="0"/>
                <a:cs typeface="Times New Roman" panose="02020603050405020304" pitchFamily="18" charset="0"/>
              </a:rPr>
              <a:t>ABDE(3)</a:t>
            </a:r>
            <a:r>
              <a:rPr lang="zh-CN" altLang="en-US" dirty="0" smtClean="0">
                <a:latin typeface="Times New Roman" panose="02020603050405020304" pitchFamily="18" charset="0"/>
                <a:cs typeface="Times New Roman" panose="02020603050405020304" pitchFamily="18" charset="0"/>
              </a:rPr>
              <a:t>，假设</a:t>
            </a:r>
            <a:r>
              <a:rPr lang="en-US" altLang="zh-CN" dirty="0" smtClean="0">
                <a:latin typeface="Times New Roman" panose="02020603050405020304" pitchFamily="18" charset="0"/>
                <a:cs typeface="Times New Roman" panose="02020603050405020304" pitchFamily="18" charset="0"/>
              </a:rPr>
              <a:t>minconf=0.9</a:t>
            </a:r>
            <a:r>
              <a:rPr lang="zh-CN" altLang="en-US" dirty="0" smtClean="0">
                <a:latin typeface="Times New Roman" panose="02020603050405020304" pitchFamily="18" charset="0"/>
                <a:cs typeface="Times New Roman" panose="02020603050405020304" pitchFamily="18" charset="0"/>
              </a:rPr>
              <a:t>。为了生成强关联规则，初始化前件集合</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为：</a:t>
            </a: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en-US" altLang="zh-CN" dirty="0">
              <a:latin typeface="Times New Roman" panose="02020603050405020304" pitchFamily="18" charset="0"/>
              <a:cs typeface="Times New Roman" panose="02020603050405020304" pitchFamily="18" charset="0"/>
            </a:endParaRPr>
          </a:p>
          <a:p>
            <a:pPr>
              <a:lnSpc>
                <a:spcPct val="120000"/>
              </a:lnSpc>
            </a:pP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第一个</a:t>
            </a:r>
            <a:r>
              <a:rPr lang="zh-CN" altLang="en-US" dirty="0" smtClean="0">
                <a:latin typeface="Times New Roman" panose="02020603050405020304" pitchFamily="18" charset="0"/>
                <a:cs typeface="Times New Roman" panose="02020603050405020304" pitchFamily="18" charset="0"/>
              </a:rPr>
              <a:t>子集为</a:t>
            </a:r>
            <a:r>
              <a:rPr lang="en-US" altLang="zh-CN" dirty="0" smtClean="0">
                <a:latin typeface="Times New Roman" panose="02020603050405020304" pitchFamily="18" charset="0"/>
                <a:cs typeface="Times New Roman" panose="02020603050405020304" pitchFamily="18" charset="0"/>
              </a:rPr>
              <a:t>ABD</a:t>
            </a:r>
            <a:r>
              <a:rPr lang="zh-CN" altLang="en-US" dirty="0" smtClean="0">
                <a:latin typeface="Times New Roman" panose="02020603050405020304" pitchFamily="18" charset="0"/>
                <a:cs typeface="Times New Roman" panose="02020603050405020304" pitchFamily="18" charset="0"/>
              </a:rPr>
              <a:t>，                                                     为强规则。</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下一个集合</a:t>
            </a:r>
            <a:r>
              <a:rPr lang="en-US" altLang="zh-CN" dirty="0" smtClean="0">
                <a:latin typeface="Times New Roman" panose="02020603050405020304" pitchFamily="18" charset="0"/>
                <a:cs typeface="Times New Roman" panose="02020603050405020304" pitchFamily="18" charset="0"/>
              </a:rPr>
              <a:t>ABE</a:t>
            </a:r>
            <a:r>
              <a:rPr lang="zh-CN" altLang="en-US" dirty="0" smtClean="0">
                <a:latin typeface="Times New Roman" panose="02020603050405020304" pitchFamily="18" charset="0"/>
                <a:cs typeface="Times New Roman" panose="02020603050405020304" pitchFamily="18" charset="0"/>
              </a:rPr>
              <a:t>，                                                          为弱规则，所以从集合</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中移除</a:t>
            </a:r>
            <a:r>
              <a:rPr lang="en-US" altLang="zh-CN" dirty="0" smtClean="0">
                <a:latin typeface="Times New Roman" panose="02020603050405020304" pitchFamily="18" charset="0"/>
                <a:cs typeface="Times New Roman" panose="02020603050405020304" pitchFamily="18" charset="0"/>
              </a:rPr>
              <a:t>ABE</a:t>
            </a:r>
            <a:r>
              <a:rPr lang="zh-CN" altLang="en-US" dirty="0" smtClean="0">
                <a:latin typeface="Times New Roman" panose="02020603050405020304" pitchFamily="18" charset="0"/>
                <a:cs typeface="Times New Roman" panose="02020603050405020304" pitchFamily="18" charset="0"/>
              </a:rPr>
              <a:t>的所有子集。</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339128856"/>
              </p:ext>
            </p:extLst>
          </p:nvPr>
        </p:nvGraphicFramePr>
        <p:xfrm>
          <a:off x="827584" y="2924944"/>
          <a:ext cx="7764636" cy="1080120"/>
        </p:xfrm>
        <a:graphic>
          <a:graphicData uri="http://schemas.openxmlformats.org/presentationml/2006/ole">
            <mc:AlternateContent xmlns:mc="http://schemas.openxmlformats.org/markup-compatibility/2006">
              <mc:Choice xmlns:v="urn:schemas-microsoft-com:vml" Requires="v">
                <p:oleObj spid="_x0000_s17410" name="Equation" r:id="rId3" imgW="3657600" imgH="507960" progId="Equation.DSMT4">
                  <p:embed/>
                </p:oleObj>
              </mc:Choice>
              <mc:Fallback>
                <p:oleObj name="Equation" r:id="rId3" imgW="3657600" imgH="507960" progId="Equation.DSMT4">
                  <p:embed/>
                  <p:pic>
                    <p:nvPicPr>
                      <p:cNvPr id="0" name=""/>
                      <p:cNvPicPr/>
                      <p:nvPr/>
                    </p:nvPicPr>
                    <p:blipFill>
                      <a:blip r:embed="rId4"/>
                      <a:stretch>
                        <a:fillRect/>
                      </a:stretch>
                    </p:blipFill>
                    <p:spPr>
                      <a:xfrm>
                        <a:off x="827584" y="2924944"/>
                        <a:ext cx="7764636" cy="108012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481209150"/>
              </p:ext>
            </p:extLst>
          </p:nvPr>
        </p:nvGraphicFramePr>
        <p:xfrm>
          <a:off x="3707904" y="4086072"/>
          <a:ext cx="4536504" cy="567063"/>
        </p:xfrm>
        <a:graphic>
          <a:graphicData uri="http://schemas.openxmlformats.org/presentationml/2006/ole">
            <mc:AlternateContent xmlns:mc="http://schemas.openxmlformats.org/markup-compatibility/2006">
              <mc:Choice xmlns:v="urn:schemas-microsoft-com:vml" Requires="v">
                <p:oleObj spid="_x0000_s17411" name="Equation" r:id="rId5" imgW="2031840" imgH="253800" progId="Equation.DSMT4">
                  <p:embed/>
                </p:oleObj>
              </mc:Choice>
              <mc:Fallback>
                <p:oleObj name="Equation" r:id="rId5" imgW="2031840" imgH="253800" progId="Equation.DSMT4">
                  <p:embed/>
                  <p:pic>
                    <p:nvPicPr>
                      <p:cNvPr id="0" name=""/>
                      <p:cNvPicPr/>
                      <p:nvPr/>
                    </p:nvPicPr>
                    <p:blipFill>
                      <a:blip r:embed="rId6"/>
                      <a:stretch>
                        <a:fillRect/>
                      </a:stretch>
                    </p:blipFill>
                    <p:spPr>
                      <a:xfrm>
                        <a:off x="3707904" y="4086072"/>
                        <a:ext cx="4536504" cy="56706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151759767"/>
              </p:ext>
            </p:extLst>
          </p:nvPr>
        </p:nvGraphicFramePr>
        <p:xfrm>
          <a:off x="3275856" y="5166519"/>
          <a:ext cx="5046663" cy="566737"/>
        </p:xfrm>
        <a:graphic>
          <a:graphicData uri="http://schemas.openxmlformats.org/presentationml/2006/ole">
            <mc:AlternateContent xmlns:mc="http://schemas.openxmlformats.org/markup-compatibility/2006">
              <mc:Choice xmlns:v="urn:schemas-microsoft-com:vml" Requires="v">
                <p:oleObj spid="_x0000_s17412" name="Equation" r:id="rId7" imgW="2260440" imgH="253800" progId="Equation.DSMT4">
                  <p:embed/>
                </p:oleObj>
              </mc:Choice>
              <mc:Fallback>
                <p:oleObj name="Equation" r:id="rId7" imgW="2260440" imgH="253800" progId="Equation.DSMT4">
                  <p:embed/>
                  <p:pic>
                    <p:nvPicPr>
                      <p:cNvPr id="0" name=""/>
                      <p:cNvPicPr>
                        <a:picLocks noChangeAspect="1" noChangeArrowheads="1"/>
                      </p:cNvPicPr>
                      <p:nvPr/>
                    </p:nvPicPr>
                    <p:blipFill>
                      <a:blip r:embed="rId8"/>
                      <a:srcRect/>
                      <a:stretch>
                        <a:fillRect/>
                      </a:stretch>
                    </p:blipFill>
                    <p:spPr bwMode="auto">
                      <a:xfrm>
                        <a:off x="3275856" y="5166519"/>
                        <a:ext cx="5046663"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465745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更新后的前件集合为：</a:t>
            </a:r>
            <a:endParaRPr lang="en-US" altLang="zh-CN" dirty="0" smtClean="0"/>
          </a:p>
          <a:p>
            <a:pPr>
              <a:lnSpc>
                <a:spcPct val="120000"/>
              </a:lnSpc>
            </a:pPr>
            <a:endParaRPr lang="en-US" altLang="zh-CN" dirty="0"/>
          </a:p>
          <a:p>
            <a:pPr>
              <a:lnSpc>
                <a:spcPct val="120000"/>
              </a:lnSpc>
            </a:pPr>
            <a:endParaRPr lang="en-US" altLang="zh-CN" dirty="0" smtClean="0"/>
          </a:p>
          <a:p>
            <a:pPr>
              <a:lnSpc>
                <a:spcPct val="120000"/>
              </a:lnSpc>
            </a:pPr>
            <a:r>
              <a:rPr lang="zh-CN" altLang="en-US" dirty="0" smtClean="0"/>
              <a:t>接下来</a:t>
            </a:r>
            <a:r>
              <a:rPr lang="en-US" altLang="zh-CN" dirty="0" smtClean="0"/>
              <a:t>ADE</a:t>
            </a:r>
            <a:r>
              <a:rPr lang="zh-CN" altLang="en-US" dirty="0" smtClean="0"/>
              <a:t>，</a:t>
            </a:r>
            <a:r>
              <a:rPr lang="en-US" altLang="zh-CN" dirty="0" smtClean="0"/>
              <a:t>BDE</a:t>
            </a:r>
            <a:r>
              <a:rPr lang="zh-CN" altLang="en-US" dirty="0" smtClean="0"/>
              <a:t>和</a:t>
            </a:r>
            <a:r>
              <a:rPr lang="en-US" altLang="zh-CN" dirty="0" smtClean="0"/>
              <a:t>AD</a:t>
            </a:r>
            <a:r>
              <a:rPr lang="zh-CN" altLang="en-US" dirty="0" smtClean="0"/>
              <a:t>都可以生成强规则，但            是一个弱规则，所以移除</a:t>
            </a:r>
            <a:r>
              <a:rPr lang="en-US" altLang="zh-CN" dirty="0" smtClean="0"/>
              <a:t>BD</a:t>
            </a:r>
            <a:r>
              <a:rPr lang="zh-CN" altLang="en-US" dirty="0" smtClean="0"/>
              <a:t>的所有子集，</a:t>
            </a:r>
            <a:r>
              <a:rPr lang="en-US" altLang="zh-CN" dirty="0" smtClean="0"/>
              <a:t>A</a:t>
            </a:r>
            <a:r>
              <a:rPr lang="zh-CN" altLang="en-US" dirty="0" smtClean="0"/>
              <a:t>更新为</a:t>
            </a:r>
            <a:endParaRPr lang="en-US" altLang="zh-CN" dirty="0" smtClean="0"/>
          </a:p>
          <a:p>
            <a:pPr>
              <a:lnSpc>
                <a:spcPct val="120000"/>
              </a:lnSpc>
            </a:pPr>
            <a:endParaRPr lang="en-US" altLang="zh-CN" dirty="0" smtClean="0"/>
          </a:p>
          <a:p>
            <a:pPr>
              <a:lnSpc>
                <a:spcPct val="120000"/>
              </a:lnSpc>
            </a:pPr>
            <a:r>
              <a:rPr lang="en-US" altLang="zh-CN" dirty="0" smtClean="0"/>
              <a:t>DE</a:t>
            </a:r>
            <a:r>
              <a:rPr lang="zh-CN" altLang="en-US" dirty="0" smtClean="0"/>
              <a:t>也可以生成强规则，所以最终的强规则集合输出为：</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416329735"/>
              </p:ext>
            </p:extLst>
          </p:nvPr>
        </p:nvGraphicFramePr>
        <p:xfrm>
          <a:off x="1043608" y="2564904"/>
          <a:ext cx="7224712" cy="541338"/>
        </p:xfrm>
        <a:graphic>
          <a:graphicData uri="http://schemas.openxmlformats.org/presentationml/2006/ole">
            <mc:AlternateContent xmlns:mc="http://schemas.openxmlformats.org/markup-compatibility/2006">
              <mc:Choice xmlns:v="urn:schemas-microsoft-com:vml" Requires="v">
                <p:oleObj spid="_x0000_s18434" name="Equation" r:id="rId3" imgW="3403440" imgH="253800" progId="Equation.DSMT4">
                  <p:embed/>
                </p:oleObj>
              </mc:Choice>
              <mc:Fallback>
                <p:oleObj name="Equation" r:id="rId3" imgW="3403440" imgH="253800" progId="Equation.DSMT4">
                  <p:embed/>
                  <p:pic>
                    <p:nvPicPr>
                      <p:cNvPr id="0" name=""/>
                      <p:cNvPicPr>
                        <a:picLocks noChangeAspect="1" noChangeArrowheads="1"/>
                      </p:cNvPicPr>
                      <p:nvPr/>
                    </p:nvPicPr>
                    <p:blipFill>
                      <a:blip r:embed="rId4"/>
                      <a:srcRect/>
                      <a:stretch>
                        <a:fillRect/>
                      </a:stretch>
                    </p:blipFill>
                    <p:spPr bwMode="auto">
                      <a:xfrm>
                        <a:off x="1043608" y="2564904"/>
                        <a:ext cx="7224712"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188462226"/>
              </p:ext>
            </p:extLst>
          </p:nvPr>
        </p:nvGraphicFramePr>
        <p:xfrm>
          <a:off x="7524327" y="3653172"/>
          <a:ext cx="1635043" cy="423900"/>
        </p:xfrm>
        <a:graphic>
          <a:graphicData uri="http://schemas.openxmlformats.org/presentationml/2006/ole">
            <mc:AlternateContent xmlns:mc="http://schemas.openxmlformats.org/markup-compatibility/2006">
              <mc:Choice xmlns:v="urn:schemas-microsoft-com:vml" Requires="v">
                <p:oleObj spid="_x0000_s18435" name="Equation" r:id="rId5" imgW="685800" imgH="177480" progId="Equation.DSMT4">
                  <p:embed/>
                </p:oleObj>
              </mc:Choice>
              <mc:Fallback>
                <p:oleObj name="Equation" r:id="rId5" imgW="685800" imgH="177480" progId="Equation.DSMT4">
                  <p:embed/>
                  <p:pic>
                    <p:nvPicPr>
                      <p:cNvPr id="0" name=""/>
                      <p:cNvPicPr/>
                      <p:nvPr/>
                    </p:nvPicPr>
                    <p:blipFill>
                      <a:blip r:embed="rId6"/>
                      <a:stretch>
                        <a:fillRect/>
                      </a:stretch>
                    </p:blipFill>
                    <p:spPr>
                      <a:xfrm>
                        <a:off x="7524327" y="3653172"/>
                        <a:ext cx="1635043" cy="4239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027454017"/>
              </p:ext>
            </p:extLst>
          </p:nvPr>
        </p:nvGraphicFramePr>
        <p:xfrm>
          <a:off x="3923928" y="4725144"/>
          <a:ext cx="1779587" cy="541337"/>
        </p:xfrm>
        <a:graphic>
          <a:graphicData uri="http://schemas.openxmlformats.org/presentationml/2006/ole">
            <mc:AlternateContent xmlns:mc="http://schemas.openxmlformats.org/markup-compatibility/2006">
              <mc:Choice xmlns:v="urn:schemas-microsoft-com:vml" Requires="v">
                <p:oleObj spid="_x0000_s18436" name="Equation" r:id="rId7" imgW="838080" imgH="253800" progId="Equation.DSMT4">
                  <p:embed/>
                </p:oleObj>
              </mc:Choice>
              <mc:Fallback>
                <p:oleObj name="Equation" r:id="rId7" imgW="838080" imgH="253800" progId="Equation.DSMT4">
                  <p:embed/>
                  <p:pic>
                    <p:nvPicPr>
                      <p:cNvPr id="0" name=""/>
                      <p:cNvPicPr>
                        <a:picLocks noChangeAspect="1" noChangeArrowheads="1"/>
                      </p:cNvPicPr>
                      <p:nvPr/>
                    </p:nvPicPr>
                    <p:blipFill>
                      <a:blip r:embed="rId8"/>
                      <a:srcRect/>
                      <a:stretch>
                        <a:fillRect/>
                      </a:stretch>
                    </p:blipFill>
                    <p:spPr bwMode="auto">
                      <a:xfrm>
                        <a:off x="3923928" y="4725144"/>
                        <a:ext cx="177958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030693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5776" y="2132856"/>
            <a:ext cx="4176840" cy="2664296"/>
          </a:xfrm>
        </p:spPr>
      </p:pic>
    </p:spTree>
    <p:extLst>
      <p:ext uri="{BB962C8B-B14F-4D97-AF65-F5344CB8AC3E}">
        <p14:creationId xmlns:p14="http://schemas.microsoft.com/office/powerpoint/2010/main" val="28579712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a:t>
            </a:r>
          </a:p>
        </p:txBody>
      </p:sp>
      <p:sp>
        <p:nvSpPr>
          <p:cNvPr id="3" name="内容占位符 2"/>
          <p:cNvSpPr>
            <a:spLocks noGrp="1"/>
          </p:cNvSpPr>
          <p:nvPr>
            <p:ph idx="1"/>
          </p:nvPr>
        </p:nvSpPr>
        <p:spPr/>
        <p:txBody>
          <a:bodyPr/>
          <a:lstStyle/>
          <a:p>
            <a:r>
              <a:rPr lang="zh-CN" altLang="en-US" dirty="0" smtClean="0"/>
              <a:t>对于下面的数据库，给出所有可以从集合</a:t>
            </a:r>
            <a:r>
              <a:rPr lang="en-US" altLang="zh-CN" dirty="0" smtClean="0"/>
              <a:t>ABE</a:t>
            </a:r>
            <a:r>
              <a:rPr lang="zh-CN" altLang="en-US" dirty="0" smtClean="0"/>
              <a:t>生成的规则</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990206745"/>
              </p:ext>
            </p:extLst>
          </p:nvPr>
        </p:nvGraphicFramePr>
        <p:xfrm>
          <a:off x="2915816" y="2780928"/>
          <a:ext cx="4176464" cy="3627120"/>
        </p:xfrm>
        <a:graphic>
          <a:graphicData uri="http://schemas.openxmlformats.org/drawingml/2006/table">
            <a:tbl>
              <a:tblPr firstRow="1" bandRow="1">
                <a:tableStyleId>{5C22544A-7EE6-4342-B048-85BDC9FD1C3A}</a:tableStyleId>
              </a:tblPr>
              <a:tblGrid>
                <a:gridCol w="2088232"/>
                <a:gridCol w="2088232"/>
              </a:tblGrid>
              <a:tr h="442335">
                <a:tc>
                  <a:txBody>
                    <a:bodyPr/>
                    <a:lstStyle/>
                    <a:p>
                      <a:pPr algn="ctr"/>
                      <a:r>
                        <a:rPr lang="en-US" altLang="zh-CN" sz="2800" dirty="0" smtClean="0">
                          <a:latin typeface="Times New Roman" panose="02020603050405020304" pitchFamily="18" charset="0"/>
                          <a:cs typeface="Times New Roman" panose="02020603050405020304" pitchFamily="18" charset="0"/>
                        </a:rPr>
                        <a:t>t</a:t>
                      </a:r>
                      <a:endParaRPr lang="zh-CN" altLang="en-US" sz="2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800" dirty="0" err="1" smtClean="0">
                          <a:latin typeface="Times New Roman" panose="02020603050405020304" pitchFamily="18" charset="0"/>
                          <a:cs typeface="Times New Roman" panose="02020603050405020304" pitchFamily="18" charset="0"/>
                        </a:rPr>
                        <a:t>i</a:t>
                      </a:r>
                      <a:r>
                        <a:rPr lang="en-US" altLang="zh-CN" sz="2800" dirty="0" smtClean="0">
                          <a:latin typeface="Times New Roman" panose="02020603050405020304" pitchFamily="18" charset="0"/>
                          <a:cs typeface="Times New Roman" panose="02020603050405020304" pitchFamily="18" charset="0"/>
                        </a:rPr>
                        <a:t>(t)</a:t>
                      </a:r>
                      <a:endParaRPr lang="zh-CN" altLang="en-US" sz="2800" dirty="0">
                        <a:latin typeface="Times New Roman" panose="02020603050405020304" pitchFamily="18" charset="0"/>
                        <a:cs typeface="Times New Roman" panose="02020603050405020304" pitchFamily="18" charset="0"/>
                      </a:endParaRPr>
                    </a:p>
                  </a:txBody>
                  <a:tcPr anchor="ctr"/>
                </a:tc>
              </a:tr>
              <a:tr h="442335">
                <a:tc>
                  <a:txBody>
                    <a:bodyPr/>
                    <a:lstStyle/>
                    <a:p>
                      <a:pPr algn="ctr"/>
                      <a:r>
                        <a:rPr lang="en-US" altLang="zh-CN" sz="2800" dirty="0" smtClean="0">
                          <a:latin typeface="Times New Roman" panose="02020603050405020304" pitchFamily="18" charset="0"/>
                          <a:cs typeface="Times New Roman" panose="02020603050405020304" pitchFamily="18" charset="0"/>
                        </a:rPr>
                        <a:t>1</a:t>
                      </a:r>
                      <a:endParaRPr lang="zh-CN" altLang="en-US" sz="2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800" dirty="0" smtClean="0">
                          <a:latin typeface="Times New Roman" panose="02020603050405020304" pitchFamily="18" charset="0"/>
                          <a:cs typeface="Times New Roman" panose="02020603050405020304" pitchFamily="18" charset="0"/>
                        </a:rPr>
                        <a:t>ACD</a:t>
                      </a:r>
                      <a:endParaRPr lang="zh-CN" altLang="en-US" sz="2800" dirty="0">
                        <a:latin typeface="Times New Roman" panose="02020603050405020304" pitchFamily="18" charset="0"/>
                        <a:cs typeface="Times New Roman" panose="02020603050405020304" pitchFamily="18" charset="0"/>
                      </a:endParaRPr>
                    </a:p>
                  </a:txBody>
                  <a:tcPr anchor="ctr"/>
                </a:tc>
              </a:tr>
              <a:tr h="442335">
                <a:tc>
                  <a:txBody>
                    <a:bodyPr/>
                    <a:lstStyle/>
                    <a:p>
                      <a:pPr algn="ctr"/>
                      <a:r>
                        <a:rPr lang="en-US" altLang="zh-CN" sz="2800" dirty="0" smtClean="0">
                          <a:latin typeface="Times New Roman" panose="02020603050405020304" pitchFamily="18" charset="0"/>
                          <a:cs typeface="Times New Roman" panose="02020603050405020304" pitchFamily="18" charset="0"/>
                        </a:rPr>
                        <a:t>2</a:t>
                      </a:r>
                      <a:endParaRPr lang="zh-CN" altLang="en-US" sz="2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800" dirty="0" smtClean="0">
                          <a:latin typeface="Times New Roman" panose="02020603050405020304" pitchFamily="18" charset="0"/>
                          <a:cs typeface="Times New Roman" panose="02020603050405020304" pitchFamily="18" charset="0"/>
                        </a:rPr>
                        <a:t>BCE</a:t>
                      </a:r>
                      <a:endParaRPr lang="zh-CN" altLang="en-US" sz="2800" dirty="0">
                        <a:latin typeface="Times New Roman" panose="02020603050405020304" pitchFamily="18" charset="0"/>
                        <a:cs typeface="Times New Roman" panose="02020603050405020304" pitchFamily="18" charset="0"/>
                      </a:endParaRPr>
                    </a:p>
                  </a:txBody>
                  <a:tcPr anchor="ctr"/>
                </a:tc>
              </a:tr>
              <a:tr h="442335">
                <a:tc>
                  <a:txBody>
                    <a:bodyPr/>
                    <a:lstStyle/>
                    <a:p>
                      <a:pPr algn="ctr"/>
                      <a:r>
                        <a:rPr lang="en-US" altLang="zh-CN" sz="2800" dirty="0" smtClean="0">
                          <a:latin typeface="Times New Roman" panose="02020603050405020304" pitchFamily="18" charset="0"/>
                          <a:cs typeface="Times New Roman" panose="02020603050405020304" pitchFamily="18" charset="0"/>
                        </a:rPr>
                        <a:t>3</a:t>
                      </a:r>
                      <a:endParaRPr lang="zh-CN" altLang="en-US" sz="2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800" dirty="0" smtClean="0">
                          <a:latin typeface="Times New Roman" panose="02020603050405020304" pitchFamily="18" charset="0"/>
                          <a:cs typeface="Times New Roman" panose="02020603050405020304" pitchFamily="18" charset="0"/>
                        </a:rPr>
                        <a:t>ABCE</a:t>
                      </a:r>
                      <a:endParaRPr lang="zh-CN" altLang="en-US" sz="2800" dirty="0">
                        <a:latin typeface="Times New Roman" panose="02020603050405020304" pitchFamily="18" charset="0"/>
                        <a:cs typeface="Times New Roman" panose="02020603050405020304" pitchFamily="18" charset="0"/>
                      </a:endParaRPr>
                    </a:p>
                  </a:txBody>
                  <a:tcPr anchor="ctr"/>
                </a:tc>
              </a:tr>
              <a:tr h="442335">
                <a:tc>
                  <a:txBody>
                    <a:bodyPr/>
                    <a:lstStyle/>
                    <a:p>
                      <a:pPr algn="ctr"/>
                      <a:r>
                        <a:rPr lang="en-US" altLang="zh-CN" sz="2800" dirty="0" smtClean="0">
                          <a:latin typeface="Times New Roman" panose="02020603050405020304" pitchFamily="18" charset="0"/>
                          <a:cs typeface="Times New Roman" panose="02020603050405020304" pitchFamily="18" charset="0"/>
                        </a:rPr>
                        <a:t>4</a:t>
                      </a:r>
                      <a:endParaRPr lang="zh-CN" altLang="en-US" sz="2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800" dirty="0" smtClean="0">
                          <a:latin typeface="Times New Roman" panose="02020603050405020304" pitchFamily="18" charset="0"/>
                          <a:cs typeface="Times New Roman" panose="02020603050405020304" pitchFamily="18" charset="0"/>
                        </a:rPr>
                        <a:t>BDE</a:t>
                      </a:r>
                      <a:endParaRPr lang="zh-CN" altLang="en-US" sz="2800" dirty="0">
                        <a:latin typeface="Times New Roman" panose="02020603050405020304" pitchFamily="18" charset="0"/>
                        <a:cs typeface="Times New Roman" panose="02020603050405020304" pitchFamily="18" charset="0"/>
                      </a:endParaRPr>
                    </a:p>
                  </a:txBody>
                  <a:tcPr anchor="ctr"/>
                </a:tc>
              </a:tr>
              <a:tr h="442335">
                <a:tc>
                  <a:txBody>
                    <a:bodyPr/>
                    <a:lstStyle/>
                    <a:p>
                      <a:pPr algn="ctr"/>
                      <a:r>
                        <a:rPr lang="en-US" altLang="zh-CN" sz="2800" dirty="0" smtClean="0">
                          <a:latin typeface="Times New Roman" panose="02020603050405020304" pitchFamily="18" charset="0"/>
                          <a:cs typeface="Times New Roman" panose="02020603050405020304" pitchFamily="18" charset="0"/>
                        </a:rPr>
                        <a:t>5</a:t>
                      </a:r>
                      <a:endParaRPr lang="zh-CN" altLang="en-US" sz="2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800" dirty="0" smtClean="0">
                          <a:latin typeface="Times New Roman" panose="02020603050405020304" pitchFamily="18" charset="0"/>
                          <a:cs typeface="Times New Roman" panose="02020603050405020304" pitchFamily="18" charset="0"/>
                        </a:rPr>
                        <a:t>ABCE</a:t>
                      </a:r>
                      <a:endParaRPr lang="zh-CN" altLang="en-US" sz="2800" dirty="0">
                        <a:latin typeface="Times New Roman" panose="02020603050405020304" pitchFamily="18" charset="0"/>
                        <a:cs typeface="Times New Roman" panose="02020603050405020304" pitchFamily="18" charset="0"/>
                      </a:endParaRPr>
                    </a:p>
                  </a:txBody>
                  <a:tcPr anchor="ctr"/>
                </a:tc>
              </a:tr>
              <a:tr h="442335">
                <a:tc>
                  <a:txBody>
                    <a:bodyPr/>
                    <a:lstStyle/>
                    <a:p>
                      <a:pPr algn="ctr"/>
                      <a:r>
                        <a:rPr lang="en-US" altLang="zh-CN" sz="2800" dirty="0" smtClean="0">
                          <a:latin typeface="Times New Roman" panose="02020603050405020304" pitchFamily="18" charset="0"/>
                          <a:cs typeface="Times New Roman" panose="02020603050405020304" pitchFamily="18" charset="0"/>
                        </a:rPr>
                        <a:t>6</a:t>
                      </a:r>
                      <a:endParaRPr lang="zh-CN" altLang="en-US" sz="2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800" dirty="0" smtClean="0">
                          <a:latin typeface="Times New Roman" panose="02020603050405020304" pitchFamily="18" charset="0"/>
                          <a:cs typeface="Times New Roman" panose="02020603050405020304" pitchFamily="18" charset="0"/>
                        </a:rPr>
                        <a:t>ABCD</a:t>
                      </a:r>
                      <a:endParaRPr lang="zh-CN" altLang="en-US" sz="2800" dirty="0">
                        <a:latin typeface="Times New Roman" panose="02020603050405020304" pitchFamily="18" charset="0"/>
                        <a:cs typeface="Times New Roman" panose="02020603050405020304" pitchFamily="18" charset="0"/>
                      </a:endParaRPr>
                    </a:p>
                  </a:txBody>
                  <a:tcPr anchor="ctr"/>
                </a:tc>
              </a:tr>
            </a:tbl>
          </a:graphicData>
        </a:graphic>
      </p:graphicFrame>
    </p:spTree>
    <p:extLst>
      <p:ext uri="{BB962C8B-B14F-4D97-AF65-F5344CB8AC3E}">
        <p14:creationId xmlns:p14="http://schemas.microsoft.com/office/powerpoint/2010/main" val="17703198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a:t>
            </a:r>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项集</a:t>
            </a:r>
            <a:r>
              <a:rPr lang="en-US" altLang="zh-CN" dirty="0" smtClean="0">
                <a:latin typeface="Times New Roman" panose="02020603050405020304" pitchFamily="18" charset="0"/>
                <a:cs typeface="Times New Roman" panose="02020603050405020304" pitchFamily="18" charset="0"/>
              </a:rPr>
              <a:t>ABE</a:t>
            </a:r>
            <a:r>
              <a:rPr lang="zh-CN" altLang="en-US" dirty="0" smtClean="0">
                <a:latin typeface="Times New Roman" panose="02020603050405020304" pitchFamily="18" charset="0"/>
                <a:cs typeface="Times New Roman" panose="02020603050405020304" pitchFamily="18" charset="0"/>
              </a:rPr>
              <a:t>的支撑为</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，假设</a:t>
            </a:r>
            <a:r>
              <a:rPr lang="en-US" altLang="zh-CN" dirty="0" smtClean="0">
                <a:latin typeface="Times New Roman" panose="02020603050405020304" pitchFamily="18" charset="0"/>
                <a:cs typeface="Times New Roman" panose="02020603050405020304" pitchFamily="18" charset="0"/>
              </a:rPr>
              <a:t>minconf=0.9</a:t>
            </a:r>
            <a:r>
              <a:rPr lang="zh-CN" altLang="en-US" dirty="0" smtClean="0">
                <a:latin typeface="Times New Roman" panose="02020603050405020304" pitchFamily="18" charset="0"/>
                <a:cs typeface="Times New Roman" panose="02020603050405020304" pitchFamily="18" charset="0"/>
              </a:rPr>
              <a:t>，初始化前件集合为：</a:t>
            </a:r>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由于                                                             ，为弱规则。</a:t>
            </a:r>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所以</a:t>
            </a:r>
            <a:r>
              <a:rPr lang="en-US" altLang="zh-CN" dirty="0"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及其子集需要移除。</a:t>
            </a:r>
            <a:endParaRPr lang="en-US" altLang="zh-CN" dirty="0" smtClean="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同理可得，</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为强规则，            为弱规则。</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835294192"/>
              </p:ext>
            </p:extLst>
          </p:nvPr>
        </p:nvGraphicFramePr>
        <p:xfrm>
          <a:off x="1690688" y="2997200"/>
          <a:ext cx="6135687" cy="576263"/>
        </p:xfrm>
        <a:graphic>
          <a:graphicData uri="http://schemas.openxmlformats.org/presentationml/2006/ole">
            <mc:AlternateContent xmlns:mc="http://schemas.openxmlformats.org/markup-compatibility/2006">
              <mc:Choice xmlns:v="urn:schemas-microsoft-com:vml" Requires="v">
                <p:oleObj spid="_x0000_s19458" name="Equation" r:id="rId3" imgW="2705040" imgH="253800" progId="Equation.DSMT4">
                  <p:embed/>
                </p:oleObj>
              </mc:Choice>
              <mc:Fallback>
                <p:oleObj name="Equation" r:id="rId3" imgW="2705040" imgH="253800" progId="Equation.DSMT4">
                  <p:embed/>
                  <p:pic>
                    <p:nvPicPr>
                      <p:cNvPr id="0" name=""/>
                      <p:cNvPicPr/>
                      <p:nvPr/>
                    </p:nvPicPr>
                    <p:blipFill>
                      <a:blip r:embed="rId4"/>
                      <a:stretch>
                        <a:fillRect/>
                      </a:stretch>
                    </p:blipFill>
                    <p:spPr>
                      <a:xfrm>
                        <a:off x="1690688" y="2997200"/>
                        <a:ext cx="6135687" cy="57626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22219039"/>
              </p:ext>
            </p:extLst>
          </p:nvPr>
        </p:nvGraphicFramePr>
        <p:xfrm>
          <a:off x="1547664" y="3933056"/>
          <a:ext cx="4758366" cy="1080120"/>
        </p:xfrm>
        <a:graphic>
          <a:graphicData uri="http://schemas.openxmlformats.org/presentationml/2006/ole">
            <mc:AlternateContent xmlns:mc="http://schemas.openxmlformats.org/markup-compatibility/2006">
              <mc:Choice xmlns:v="urn:schemas-microsoft-com:vml" Requires="v">
                <p:oleObj spid="_x0000_s19459" name="Equation" r:id="rId5" imgW="2070000" imgH="469800" progId="Equation.DSMT4">
                  <p:embed/>
                </p:oleObj>
              </mc:Choice>
              <mc:Fallback>
                <p:oleObj name="Equation" r:id="rId5" imgW="2070000" imgH="469800" progId="Equation.DSMT4">
                  <p:embed/>
                  <p:pic>
                    <p:nvPicPr>
                      <p:cNvPr id="0" name=""/>
                      <p:cNvPicPr/>
                      <p:nvPr/>
                    </p:nvPicPr>
                    <p:blipFill>
                      <a:blip r:embed="rId6"/>
                      <a:stretch>
                        <a:fillRect/>
                      </a:stretch>
                    </p:blipFill>
                    <p:spPr>
                      <a:xfrm>
                        <a:off x="1547664" y="3933056"/>
                        <a:ext cx="4758366" cy="108012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47553424"/>
              </p:ext>
            </p:extLst>
          </p:nvPr>
        </p:nvGraphicFramePr>
        <p:xfrm>
          <a:off x="2339752" y="5733256"/>
          <a:ext cx="1157271" cy="360040"/>
        </p:xfrm>
        <a:graphic>
          <a:graphicData uri="http://schemas.openxmlformats.org/presentationml/2006/ole">
            <mc:AlternateContent xmlns:mc="http://schemas.openxmlformats.org/markup-compatibility/2006">
              <mc:Choice xmlns:v="urn:schemas-microsoft-com:vml" Requires="v">
                <p:oleObj spid="_x0000_s19460" name="Equation" r:id="rId7" imgW="571320" imgH="177480" progId="Equation.DSMT4">
                  <p:embed/>
                </p:oleObj>
              </mc:Choice>
              <mc:Fallback>
                <p:oleObj name="Equation" r:id="rId7" imgW="571320" imgH="177480" progId="Equation.DSMT4">
                  <p:embed/>
                  <p:pic>
                    <p:nvPicPr>
                      <p:cNvPr id="0" name=""/>
                      <p:cNvPicPr/>
                      <p:nvPr/>
                    </p:nvPicPr>
                    <p:blipFill>
                      <a:blip r:embed="rId8"/>
                      <a:stretch>
                        <a:fillRect/>
                      </a:stretch>
                    </p:blipFill>
                    <p:spPr>
                      <a:xfrm>
                        <a:off x="2339752" y="5733256"/>
                        <a:ext cx="1157271" cy="36004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963049959"/>
              </p:ext>
            </p:extLst>
          </p:nvPr>
        </p:nvGraphicFramePr>
        <p:xfrm>
          <a:off x="5089525" y="5732463"/>
          <a:ext cx="1131888" cy="360362"/>
        </p:xfrm>
        <a:graphic>
          <a:graphicData uri="http://schemas.openxmlformats.org/presentationml/2006/ole">
            <mc:AlternateContent xmlns:mc="http://schemas.openxmlformats.org/markup-compatibility/2006">
              <mc:Choice xmlns:v="urn:schemas-microsoft-com:vml" Requires="v">
                <p:oleObj spid="_x0000_s19461" name="Equation" r:id="rId9" imgW="558720" imgH="177480" progId="Equation.DSMT4">
                  <p:embed/>
                </p:oleObj>
              </mc:Choice>
              <mc:Fallback>
                <p:oleObj name="Equation" r:id="rId9" imgW="558720" imgH="177480" progId="Equation.DSMT4">
                  <p:embed/>
                  <p:pic>
                    <p:nvPicPr>
                      <p:cNvPr id="0" name=""/>
                      <p:cNvPicPr/>
                      <p:nvPr/>
                    </p:nvPicPr>
                    <p:blipFill>
                      <a:blip r:embed="rId10"/>
                      <a:stretch>
                        <a:fillRect/>
                      </a:stretch>
                    </p:blipFill>
                    <p:spPr>
                      <a:xfrm>
                        <a:off x="5089525" y="5732463"/>
                        <a:ext cx="1131888" cy="360362"/>
                      </a:xfrm>
                      <a:prstGeom prst="rect">
                        <a:avLst/>
                      </a:prstGeom>
                    </p:spPr>
                  </p:pic>
                </p:oleObj>
              </mc:Fallback>
            </mc:AlternateContent>
          </a:graphicData>
        </a:graphic>
      </p:graphicFrame>
    </p:spTree>
    <p:extLst>
      <p:ext uri="{BB962C8B-B14F-4D97-AF65-F5344CB8AC3E}">
        <p14:creationId xmlns:p14="http://schemas.microsoft.com/office/powerpoint/2010/main" val="34520798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练习</a:t>
            </a:r>
            <a:endParaRPr lang="zh-CN" altLang="en-US" dirty="0"/>
          </a:p>
        </p:txBody>
      </p:sp>
      <p:sp>
        <p:nvSpPr>
          <p:cNvPr id="3" name="内容占位符 2"/>
          <p:cNvSpPr>
            <a:spLocks noGrp="1"/>
          </p:cNvSpPr>
          <p:nvPr>
            <p:ph idx="1"/>
          </p:nvPr>
        </p:nvSpPr>
        <p:spPr/>
        <p:txBody>
          <a:bodyPr/>
          <a:lstStyle/>
          <a:p>
            <a:r>
              <a:rPr lang="zh-CN" altLang="en-US" dirty="0" smtClean="0"/>
              <a:t>所以，从</a:t>
            </a:r>
            <a:r>
              <a:rPr lang="en-US" altLang="zh-CN" dirty="0" smtClean="0"/>
              <a:t>ABE</a:t>
            </a:r>
            <a:r>
              <a:rPr lang="zh-CN" altLang="en-US" dirty="0" smtClean="0"/>
              <a:t>生成的规则只有一条</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456743204"/>
              </p:ext>
            </p:extLst>
          </p:nvPr>
        </p:nvGraphicFramePr>
        <p:xfrm>
          <a:off x="3203848" y="2708920"/>
          <a:ext cx="3312368" cy="540795"/>
        </p:xfrm>
        <a:graphic>
          <a:graphicData uri="http://schemas.openxmlformats.org/presentationml/2006/ole">
            <mc:AlternateContent xmlns:mc="http://schemas.openxmlformats.org/markup-compatibility/2006">
              <mc:Choice xmlns:v="urn:schemas-microsoft-com:vml" Requires="v">
                <p:oleObj spid="_x0000_s20482" name="Equation" r:id="rId3" imgW="1244520" imgH="203040" progId="Equation.DSMT4">
                  <p:embed/>
                </p:oleObj>
              </mc:Choice>
              <mc:Fallback>
                <p:oleObj name="Equation" r:id="rId3" imgW="1244520" imgH="203040" progId="Equation.DSMT4">
                  <p:embed/>
                  <p:pic>
                    <p:nvPicPr>
                      <p:cNvPr id="0" name=""/>
                      <p:cNvPicPr/>
                      <p:nvPr/>
                    </p:nvPicPr>
                    <p:blipFill>
                      <a:blip r:embed="rId4"/>
                      <a:stretch>
                        <a:fillRect/>
                      </a:stretch>
                    </p:blipFill>
                    <p:spPr>
                      <a:xfrm>
                        <a:off x="3203848" y="2708920"/>
                        <a:ext cx="3312368" cy="540795"/>
                      </a:xfrm>
                      <a:prstGeom prst="rect">
                        <a:avLst/>
                      </a:prstGeom>
                    </p:spPr>
                  </p:pic>
                </p:oleObj>
              </mc:Fallback>
            </mc:AlternateContent>
          </a:graphicData>
        </a:graphic>
      </p:graphicFrame>
    </p:spTree>
    <p:extLst>
      <p:ext uri="{BB962C8B-B14F-4D97-AF65-F5344CB8AC3E}">
        <p14:creationId xmlns:p14="http://schemas.microsoft.com/office/powerpoint/2010/main" val="14179260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a:t>
            </a:r>
          </a:p>
        </p:txBody>
      </p:sp>
      <p:sp>
        <p:nvSpPr>
          <p:cNvPr id="3" name="内容占位符 2"/>
          <p:cNvSpPr>
            <a:spLocks noGrp="1"/>
          </p:cNvSpPr>
          <p:nvPr>
            <p:ph idx="1"/>
          </p:nvPr>
        </p:nvSpPr>
        <p:spPr/>
        <p:txBody>
          <a:bodyPr/>
          <a:lstStyle/>
          <a:p>
            <a:r>
              <a:rPr lang="zh-CN" altLang="en-US" dirty="0"/>
              <a:t>对于下面的数据库，给出所有可以从集合</a:t>
            </a:r>
            <a:r>
              <a:rPr lang="en-US" altLang="zh-CN" dirty="0" smtClean="0"/>
              <a:t>ABC</a:t>
            </a:r>
            <a:r>
              <a:rPr lang="zh-CN" altLang="en-US" dirty="0" smtClean="0"/>
              <a:t>生成</a:t>
            </a:r>
            <a:r>
              <a:rPr lang="zh-CN" altLang="en-US" dirty="0"/>
              <a:t>的规则</a:t>
            </a:r>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912987991"/>
              </p:ext>
            </p:extLst>
          </p:nvPr>
        </p:nvGraphicFramePr>
        <p:xfrm>
          <a:off x="2915816" y="2780928"/>
          <a:ext cx="4176464" cy="3627120"/>
        </p:xfrm>
        <a:graphic>
          <a:graphicData uri="http://schemas.openxmlformats.org/drawingml/2006/table">
            <a:tbl>
              <a:tblPr firstRow="1" bandRow="1">
                <a:tableStyleId>{5C22544A-7EE6-4342-B048-85BDC9FD1C3A}</a:tableStyleId>
              </a:tblPr>
              <a:tblGrid>
                <a:gridCol w="2088232"/>
                <a:gridCol w="2088232"/>
              </a:tblGrid>
              <a:tr h="442335">
                <a:tc>
                  <a:txBody>
                    <a:bodyPr/>
                    <a:lstStyle/>
                    <a:p>
                      <a:pPr algn="ctr"/>
                      <a:r>
                        <a:rPr lang="en-US" altLang="zh-CN" sz="2800" dirty="0" smtClean="0">
                          <a:latin typeface="Times New Roman" panose="02020603050405020304" pitchFamily="18" charset="0"/>
                          <a:cs typeface="Times New Roman" panose="02020603050405020304" pitchFamily="18" charset="0"/>
                        </a:rPr>
                        <a:t>t</a:t>
                      </a:r>
                      <a:endParaRPr lang="zh-CN" altLang="en-US" sz="2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800" dirty="0" err="1" smtClean="0">
                          <a:latin typeface="Times New Roman" panose="02020603050405020304" pitchFamily="18" charset="0"/>
                          <a:cs typeface="Times New Roman" panose="02020603050405020304" pitchFamily="18" charset="0"/>
                        </a:rPr>
                        <a:t>i</a:t>
                      </a:r>
                      <a:r>
                        <a:rPr lang="en-US" altLang="zh-CN" sz="2800" dirty="0" smtClean="0">
                          <a:latin typeface="Times New Roman" panose="02020603050405020304" pitchFamily="18" charset="0"/>
                          <a:cs typeface="Times New Roman" panose="02020603050405020304" pitchFamily="18" charset="0"/>
                        </a:rPr>
                        <a:t>(t)</a:t>
                      </a:r>
                      <a:endParaRPr lang="zh-CN" altLang="en-US" sz="2800" dirty="0">
                        <a:latin typeface="Times New Roman" panose="02020603050405020304" pitchFamily="18" charset="0"/>
                        <a:cs typeface="Times New Roman" panose="02020603050405020304" pitchFamily="18" charset="0"/>
                      </a:endParaRPr>
                    </a:p>
                  </a:txBody>
                  <a:tcPr anchor="ctr"/>
                </a:tc>
              </a:tr>
              <a:tr h="442335">
                <a:tc>
                  <a:txBody>
                    <a:bodyPr/>
                    <a:lstStyle/>
                    <a:p>
                      <a:pPr algn="ctr"/>
                      <a:r>
                        <a:rPr lang="en-US" altLang="zh-CN" sz="2800" dirty="0" smtClean="0">
                          <a:latin typeface="Times New Roman" panose="02020603050405020304" pitchFamily="18" charset="0"/>
                          <a:cs typeface="Times New Roman" panose="02020603050405020304" pitchFamily="18" charset="0"/>
                        </a:rPr>
                        <a:t>1</a:t>
                      </a:r>
                      <a:endParaRPr lang="zh-CN" altLang="en-US" sz="2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800" dirty="0" smtClean="0">
                          <a:latin typeface="Times New Roman" panose="02020603050405020304" pitchFamily="18" charset="0"/>
                          <a:cs typeface="Times New Roman" panose="02020603050405020304" pitchFamily="18" charset="0"/>
                        </a:rPr>
                        <a:t>ACD</a:t>
                      </a:r>
                      <a:endParaRPr lang="zh-CN" altLang="en-US" sz="2800" dirty="0">
                        <a:latin typeface="Times New Roman" panose="02020603050405020304" pitchFamily="18" charset="0"/>
                        <a:cs typeface="Times New Roman" panose="02020603050405020304" pitchFamily="18" charset="0"/>
                      </a:endParaRPr>
                    </a:p>
                  </a:txBody>
                  <a:tcPr anchor="ctr"/>
                </a:tc>
              </a:tr>
              <a:tr h="442335">
                <a:tc>
                  <a:txBody>
                    <a:bodyPr/>
                    <a:lstStyle/>
                    <a:p>
                      <a:pPr algn="ctr"/>
                      <a:r>
                        <a:rPr lang="en-US" altLang="zh-CN" sz="2800" dirty="0" smtClean="0">
                          <a:latin typeface="Times New Roman" panose="02020603050405020304" pitchFamily="18" charset="0"/>
                          <a:cs typeface="Times New Roman" panose="02020603050405020304" pitchFamily="18" charset="0"/>
                        </a:rPr>
                        <a:t>2</a:t>
                      </a:r>
                      <a:endParaRPr lang="zh-CN" altLang="en-US" sz="2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800" dirty="0" smtClean="0">
                          <a:latin typeface="Times New Roman" panose="02020603050405020304" pitchFamily="18" charset="0"/>
                          <a:cs typeface="Times New Roman" panose="02020603050405020304" pitchFamily="18" charset="0"/>
                        </a:rPr>
                        <a:t>BCE</a:t>
                      </a:r>
                      <a:endParaRPr lang="zh-CN" altLang="en-US" sz="2800" dirty="0">
                        <a:latin typeface="Times New Roman" panose="02020603050405020304" pitchFamily="18" charset="0"/>
                        <a:cs typeface="Times New Roman" panose="02020603050405020304" pitchFamily="18" charset="0"/>
                      </a:endParaRPr>
                    </a:p>
                  </a:txBody>
                  <a:tcPr anchor="ctr"/>
                </a:tc>
              </a:tr>
              <a:tr h="442335">
                <a:tc>
                  <a:txBody>
                    <a:bodyPr/>
                    <a:lstStyle/>
                    <a:p>
                      <a:pPr algn="ctr"/>
                      <a:r>
                        <a:rPr lang="en-US" altLang="zh-CN" sz="2800" dirty="0" smtClean="0">
                          <a:latin typeface="Times New Roman" panose="02020603050405020304" pitchFamily="18" charset="0"/>
                          <a:cs typeface="Times New Roman" panose="02020603050405020304" pitchFamily="18" charset="0"/>
                        </a:rPr>
                        <a:t>3</a:t>
                      </a:r>
                      <a:endParaRPr lang="zh-CN" altLang="en-US" sz="2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800" dirty="0" smtClean="0">
                          <a:latin typeface="Times New Roman" panose="02020603050405020304" pitchFamily="18" charset="0"/>
                          <a:cs typeface="Times New Roman" panose="02020603050405020304" pitchFamily="18" charset="0"/>
                        </a:rPr>
                        <a:t>ABCE</a:t>
                      </a:r>
                      <a:endParaRPr lang="zh-CN" altLang="en-US" sz="2800" dirty="0">
                        <a:latin typeface="Times New Roman" panose="02020603050405020304" pitchFamily="18" charset="0"/>
                        <a:cs typeface="Times New Roman" panose="02020603050405020304" pitchFamily="18" charset="0"/>
                      </a:endParaRPr>
                    </a:p>
                  </a:txBody>
                  <a:tcPr anchor="ctr"/>
                </a:tc>
              </a:tr>
              <a:tr h="442335">
                <a:tc>
                  <a:txBody>
                    <a:bodyPr/>
                    <a:lstStyle/>
                    <a:p>
                      <a:pPr algn="ctr"/>
                      <a:r>
                        <a:rPr lang="en-US" altLang="zh-CN" sz="2800" dirty="0" smtClean="0">
                          <a:latin typeface="Times New Roman" panose="02020603050405020304" pitchFamily="18" charset="0"/>
                          <a:cs typeface="Times New Roman" panose="02020603050405020304" pitchFamily="18" charset="0"/>
                        </a:rPr>
                        <a:t>4</a:t>
                      </a:r>
                      <a:endParaRPr lang="zh-CN" altLang="en-US" sz="2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800" dirty="0" smtClean="0">
                          <a:latin typeface="Times New Roman" panose="02020603050405020304" pitchFamily="18" charset="0"/>
                          <a:cs typeface="Times New Roman" panose="02020603050405020304" pitchFamily="18" charset="0"/>
                        </a:rPr>
                        <a:t>BDE</a:t>
                      </a:r>
                      <a:endParaRPr lang="zh-CN" altLang="en-US" sz="2800" dirty="0">
                        <a:latin typeface="Times New Roman" panose="02020603050405020304" pitchFamily="18" charset="0"/>
                        <a:cs typeface="Times New Roman" panose="02020603050405020304" pitchFamily="18" charset="0"/>
                      </a:endParaRPr>
                    </a:p>
                  </a:txBody>
                  <a:tcPr anchor="ctr"/>
                </a:tc>
              </a:tr>
              <a:tr h="442335">
                <a:tc>
                  <a:txBody>
                    <a:bodyPr/>
                    <a:lstStyle/>
                    <a:p>
                      <a:pPr algn="ctr"/>
                      <a:r>
                        <a:rPr lang="en-US" altLang="zh-CN" sz="2800" dirty="0" smtClean="0">
                          <a:latin typeface="Times New Roman" panose="02020603050405020304" pitchFamily="18" charset="0"/>
                          <a:cs typeface="Times New Roman" panose="02020603050405020304" pitchFamily="18" charset="0"/>
                        </a:rPr>
                        <a:t>5</a:t>
                      </a:r>
                      <a:endParaRPr lang="zh-CN" altLang="en-US" sz="2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800" dirty="0" smtClean="0">
                          <a:latin typeface="Times New Roman" panose="02020603050405020304" pitchFamily="18" charset="0"/>
                          <a:cs typeface="Times New Roman" panose="02020603050405020304" pitchFamily="18" charset="0"/>
                        </a:rPr>
                        <a:t>ABCE</a:t>
                      </a:r>
                      <a:endParaRPr lang="zh-CN" altLang="en-US" sz="2800" dirty="0">
                        <a:latin typeface="Times New Roman" panose="02020603050405020304" pitchFamily="18" charset="0"/>
                        <a:cs typeface="Times New Roman" panose="02020603050405020304" pitchFamily="18" charset="0"/>
                      </a:endParaRPr>
                    </a:p>
                  </a:txBody>
                  <a:tcPr anchor="ctr"/>
                </a:tc>
              </a:tr>
              <a:tr h="442335">
                <a:tc>
                  <a:txBody>
                    <a:bodyPr/>
                    <a:lstStyle/>
                    <a:p>
                      <a:pPr algn="ctr"/>
                      <a:r>
                        <a:rPr lang="en-US" altLang="zh-CN" sz="2800" dirty="0" smtClean="0">
                          <a:latin typeface="Times New Roman" panose="02020603050405020304" pitchFamily="18" charset="0"/>
                          <a:cs typeface="Times New Roman" panose="02020603050405020304" pitchFamily="18" charset="0"/>
                        </a:rPr>
                        <a:t>6</a:t>
                      </a:r>
                      <a:endParaRPr lang="zh-CN" altLang="en-US" sz="28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800" dirty="0" smtClean="0">
                          <a:latin typeface="Times New Roman" panose="02020603050405020304" pitchFamily="18" charset="0"/>
                          <a:cs typeface="Times New Roman" panose="02020603050405020304" pitchFamily="18" charset="0"/>
                        </a:rPr>
                        <a:t>ABCD</a:t>
                      </a:r>
                      <a:endParaRPr lang="zh-CN" altLang="en-US" sz="2800" dirty="0">
                        <a:latin typeface="Times New Roman" panose="02020603050405020304" pitchFamily="18" charset="0"/>
                        <a:cs typeface="Times New Roman" panose="02020603050405020304" pitchFamily="18" charset="0"/>
                      </a:endParaRPr>
                    </a:p>
                  </a:txBody>
                  <a:tcPr anchor="ctr"/>
                </a:tc>
              </a:tr>
            </a:tbl>
          </a:graphicData>
        </a:graphic>
      </p:graphicFrame>
    </p:spTree>
    <p:extLst>
      <p:ext uri="{BB962C8B-B14F-4D97-AF65-F5344CB8AC3E}">
        <p14:creationId xmlns:p14="http://schemas.microsoft.com/office/powerpoint/2010/main" val="610993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a:t>
            </a:r>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项集</a:t>
            </a:r>
            <a:r>
              <a:rPr lang="en-US" altLang="zh-CN" dirty="0" smtClean="0">
                <a:latin typeface="Times New Roman" panose="02020603050405020304" pitchFamily="18" charset="0"/>
                <a:cs typeface="Times New Roman" panose="02020603050405020304" pitchFamily="18" charset="0"/>
              </a:rPr>
              <a:t>ABC</a:t>
            </a:r>
            <a:r>
              <a:rPr lang="zh-CN" altLang="en-US" dirty="0" smtClean="0">
                <a:latin typeface="Times New Roman" panose="02020603050405020304" pitchFamily="18" charset="0"/>
                <a:cs typeface="Times New Roman" panose="02020603050405020304" pitchFamily="18" charset="0"/>
              </a:rPr>
              <a:t>的支撑为</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，假设</a:t>
            </a:r>
            <a:r>
              <a:rPr lang="en-US" altLang="zh-CN" dirty="0" smtClean="0">
                <a:latin typeface="Times New Roman" panose="02020603050405020304" pitchFamily="18" charset="0"/>
                <a:cs typeface="Times New Roman" panose="02020603050405020304" pitchFamily="18" charset="0"/>
              </a:rPr>
              <a:t>minconf=0.9</a:t>
            </a:r>
            <a:r>
              <a:rPr lang="zh-CN" altLang="en-US" dirty="0" smtClean="0">
                <a:latin typeface="Times New Roman" panose="02020603050405020304" pitchFamily="18" charset="0"/>
                <a:cs typeface="Times New Roman" panose="02020603050405020304" pitchFamily="18" charset="0"/>
              </a:rPr>
              <a:t>，初始化前件集合为：</a:t>
            </a:r>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16672407"/>
              </p:ext>
            </p:extLst>
          </p:nvPr>
        </p:nvGraphicFramePr>
        <p:xfrm>
          <a:off x="1676400" y="2997200"/>
          <a:ext cx="6164263" cy="576263"/>
        </p:xfrm>
        <a:graphic>
          <a:graphicData uri="http://schemas.openxmlformats.org/presentationml/2006/ole">
            <mc:AlternateContent xmlns:mc="http://schemas.openxmlformats.org/markup-compatibility/2006">
              <mc:Choice xmlns:v="urn:schemas-microsoft-com:vml" Requires="v">
                <p:oleObj spid="_x0000_s21506" name="Equation" r:id="rId3" imgW="2717640" imgH="253800" progId="Equation.DSMT4">
                  <p:embed/>
                </p:oleObj>
              </mc:Choice>
              <mc:Fallback>
                <p:oleObj name="Equation" r:id="rId3" imgW="2717640" imgH="253800" progId="Equation.DSMT4">
                  <p:embed/>
                  <p:pic>
                    <p:nvPicPr>
                      <p:cNvPr id="0" name=""/>
                      <p:cNvPicPr/>
                      <p:nvPr/>
                    </p:nvPicPr>
                    <p:blipFill>
                      <a:blip r:embed="rId4"/>
                      <a:stretch>
                        <a:fillRect/>
                      </a:stretch>
                    </p:blipFill>
                    <p:spPr>
                      <a:xfrm>
                        <a:off x="1676400" y="2997200"/>
                        <a:ext cx="6164263" cy="57626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66561131"/>
              </p:ext>
            </p:extLst>
          </p:nvPr>
        </p:nvGraphicFramePr>
        <p:xfrm>
          <a:off x="2483768" y="3933056"/>
          <a:ext cx="4758366" cy="1080120"/>
        </p:xfrm>
        <a:graphic>
          <a:graphicData uri="http://schemas.openxmlformats.org/presentationml/2006/ole">
            <mc:AlternateContent xmlns:mc="http://schemas.openxmlformats.org/markup-compatibility/2006">
              <mc:Choice xmlns:v="urn:schemas-microsoft-com:vml" Requires="v">
                <p:oleObj spid="_x0000_s21507" name="Equation" r:id="rId5" imgW="2070000" imgH="469800" progId="Equation.DSMT4">
                  <p:embed/>
                </p:oleObj>
              </mc:Choice>
              <mc:Fallback>
                <p:oleObj name="Equation" r:id="rId5" imgW="2070000" imgH="469800" progId="Equation.DSMT4">
                  <p:embed/>
                  <p:pic>
                    <p:nvPicPr>
                      <p:cNvPr id="0" name=""/>
                      <p:cNvPicPr/>
                      <p:nvPr/>
                    </p:nvPicPr>
                    <p:blipFill>
                      <a:blip r:embed="rId6"/>
                      <a:stretch>
                        <a:fillRect/>
                      </a:stretch>
                    </p:blipFill>
                    <p:spPr>
                      <a:xfrm>
                        <a:off x="2483768" y="3933056"/>
                        <a:ext cx="4758366" cy="108012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388063684"/>
              </p:ext>
            </p:extLst>
          </p:nvPr>
        </p:nvGraphicFramePr>
        <p:xfrm>
          <a:off x="2527300" y="5013325"/>
          <a:ext cx="4816475" cy="1079500"/>
        </p:xfrm>
        <a:graphic>
          <a:graphicData uri="http://schemas.openxmlformats.org/presentationml/2006/ole">
            <mc:AlternateContent xmlns:mc="http://schemas.openxmlformats.org/markup-compatibility/2006">
              <mc:Choice xmlns:v="urn:schemas-microsoft-com:vml" Requires="v">
                <p:oleObj spid="_x0000_s21508" name="Equation" r:id="rId7" imgW="2095200" imgH="469800" progId="Equation.DSMT4">
                  <p:embed/>
                </p:oleObj>
              </mc:Choice>
              <mc:Fallback>
                <p:oleObj name="Equation" r:id="rId7" imgW="2095200" imgH="469800" progId="Equation.DSMT4">
                  <p:embed/>
                  <p:pic>
                    <p:nvPicPr>
                      <p:cNvPr id="0" name=""/>
                      <p:cNvPicPr>
                        <a:picLocks noChangeAspect="1" noChangeArrowheads="1"/>
                      </p:cNvPicPr>
                      <p:nvPr/>
                    </p:nvPicPr>
                    <p:blipFill>
                      <a:blip r:embed="rId8"/>
                      <a:srcRect/>
                      <a:stretch>
                        <a:fillRect/>
                      </a:stretch>
                    </p:blipFill>
                    <p:spPr bwMode="auto">
                      <a:xfrm>
                        <a:off x="2527300" y="5013325"/>
                        <a:ext cx="48164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884839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练习</a:t>
            </a:r>
            <a:endParaRPr lang="zh-CN" altLang="en-US" dirty="0"/>
          </a:p>
        </p:txBody>
      </p:sp>
      <p:sp>
        <p:nvSpPr>
          <p:cNvPr id="3" name="内容占位符 2"/>
          <p:cNvSpPr>
            <a:spLocks noGrp="1"/>
          </p:cNvSpPr>
          <p:nvPr>
            <p:ph idx="1"/>
          </p:nvPr>
        </p:nvSpPr>
        <p:spPr/>
        <p:txBody>
          <a:bodyPr/>
          <a:lstStyle/>
          <a:p>
            <a:endParaRPr lang="en-US" altLang="zh-CN" dirty="0" smtClean="0"/>
          </a:p>
          <a:p>
            <a:endParaRPr lang="en-US" altLang="zh-CN" dirty="0"/>
          </a:p>
          <a:p>
            <a:endParaRPr lang="en-US" altLang="zh-CN" dirty="0" smtClean="0"/>
          </a:p>
          <a:p>
            <a:r>
              <a:rPr lang="zh-CN" altLang="en-US" dirty="0" smtClean="0"/>
              <a:t>所以</a:t>
            </a:r>
            <a:r>
              <a:rPr lang="en-US" altLang="zh-CN" dirty="0" smtClean="0"/>
              <a:t>AC</a:t>
            </a:r>
            <a:r>
              <a:rPr lang="zh-CN" altLang="en-US" dirty="0" smtClean="0"/>
              <a:t>、</a:t>
            </a:r>
            <a:r>
              <a:rPr lang="en-US" altLang="zh-CN" dirty="0" smtClean="0"/>
              <a:t>BC</a:t>
            </a:r>
            <a:r>
              <a:rPr lang="zh-CN" altLang="en-US" dirty="0" smtClean="0"/>
              <a:t>和</a:t>
            </a:r>
            <a:r>
              <a:rPr lang="en-US" altLang="zh-CN" dirty="0" smtClean="0"/>
              <a:t>A</a:t>
            </a:r>
            <a:r>
              <a:rPr lang="zh-CN" altLang="en-US" dirty="0" smtClean="0"/>
              <a:t>、</a:t>
            </a:r>
            <a:r>
              <a:rPr lang="en-US" altLang="zh-CN" dirty="0" smtClean="0"/>
              <a:t>B</a:t>
            </a:r>
            <a:r>
              <a:rPr lang="zh-CN" altLang="en-US" dirty="0" smtClean="0"/>
              <a:t>、</a:t>
            </a:r>
            <a:r>
              <a:rPr lang="en-US" altLang="zh-CN" dirty="0" smtClean="0"/>
              <a:t>C</a:t>
            </a:r>
            <a:r>
              <a:rPr lang="zh-CN" altLang="en-US" dirty="0" smtClean="0"/>
              <a:t>都需要从前件集合中移除，从</a:t>
            </a:r>
            <a:r>
              <a:rPr lang="en-US" altLang="zh-CN" dirty="0"/>
              <a:t>ABC</a:t>
            </a:r>
            <a:r>
              <a:rPr lang="zh-CN" altLang="en-US" dirty="0"/>
              <a:t>生成的</a:t>
            </a:r>
            <a:r>
              <a:rPr lang="zh-CN" altLang="en-US" dirty="0" smtClean="0"/>
              <a:t>规则只有一条：</a:t>
            </a:r>
            <a:endParaRPr lang="zh-CN" altLang="en-US" dirty="0"/>
          </a:p>
          <a:p>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1992692690"/>
              </p:ext>
            </p:extLst>
          </p:nvPr>
        </p:nvGraphicFramePr>
        <p:xfrm>
          <a:off x="2267744" y="1916832"/>
          <a:ext cx="4786313" cy="1079500"/>
        </p:xfrm>
        <a:graphic>
          <a:graphicData uri="http://schemas.openxmlformats.org/presentationml/2006/ole">
            <mc:AlternateContent xmlns:mc="http://schemas.openxmlformats.org/markup-compatibility/2006">
              <mc:Choice xmlns:v="urn:schemas-microsoft-com:vml" Requires="v">
                <p:oleObj spid="_x0000_s22530" name="Equation" r:id="rId3" imgW="2082600" imgH="469800" progId="Equation.DSMT4">
                  <p:embed/>
                </p:oleObj>
              </mc:Choice>
              <mc:Fallback>
                <p:oleObj name="Equation" r:id="rId3" imgW="2082600" imgH="469800" progId="Equation.DSMT4">
                  <p:embed/>
                  <p:pic>
                    <p:nvPicPr>
                      <p:cNvPr id="0" name=""/>
                      <p:cNvPicPr>
                        <a:picLocks noChangeAspect="1" noChangeArrowheads="1"/>
                      </p:cNvPicPr>
                      <p:nvPr/>
                    </p:nvPicPr>
                    <p:blipFill>
                      <a:blip r:embed="rId4"/>
                      <a:srcRect/>
                      <a:stretch>
                        <a:fillRect/>
                      </a:stretch>
                    </p:blipFill>
                    <p:spPr bwMode="auto">
                      <a:xfrm>
                        <a:off x="2267744" y="1916832"/>
                        <a:ext cx="478631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038794615"/>
              </p:ext>
            </p:extLst>
          </p:nvPr>
        </p:nvGraphicFramePr>
        <p:xfrm>
          <a:off x="3275856" y="4437112"/>
          <a:ext cx="3240087" cy="495300"/>
        </p:xfrm>
        <a:graphic>
          <a:graphicData uri="http://schemas.openxmlformats.org/presentationml/2006/ole">
            <mc:AlternateContent xmlns:mc="http://schemas.openxmlformats.org/markup-compatibility/2006">
              <mc:Choice xmlns:v="urn:schemas-microsoft-com:vml" Requires="v">
                <p:oleObj spid="_x0000_s22531" name="Equation" r:id="rId5" imgW="1333440" imgH="203040" progId="Equation.DSMT4">
                  <p:embed/>
                </p:oleObj>
              </mc:Choice>
              <mc:Fallback>
                <p:oleObj name="Equation" r:id="rId5" imgW="1333440" imgH="203040" progId="Equation.DSMT4">
                  <p:embed/>
                  <p:pic>
                    <p:nvPicPr>
                      <p:cNvPr id="0" name=""/>
                      <p:cNvPicPr/>
                      <p:nvPr/>
                    </p:nvPicPr>
                    <p:blipFill>
                      <a:blip r:embed="rId6"/>
                      <a:stretch>
                        <a:fillRect/>
                      </a:stretch>
                    </p:blipFill>
                    <p:spPr>
                      <a:xfrm>
                        <a:off x="3275856" y="4437112"/>
                        <a:ext cx="3240087" cy="495300"/>
                      </a:xfrm>
                      <a:prstGeom prst="rect">
                        <a:avLst/>
                      </a:prstGeom>
                    </p:spPr>
                  </p:pic>
                </p:oleObj>
              </mc:Fallback>
            </mc:AlternateContent>
          </a:graphicData>
        </a:graphic>
      </p:graphicFrame>
    </p:spTree>
    <p:extLst>
      <p:ext uri="{BB962C8B-B14F-4D97-AF65-F5344CB8AC3E}">
        <p14:creationId xmlns:p14="http://schemas.microsoft.com/office/powerpoint/2010/main" val="26831357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关联规则与</a:t>
            </a:r>
            <a:r>
              <a:rPr lang="zh-CN" altLang="en-US" dirty="0" smtClean="0"/>
              <a:t>频繁</a:t>
            </a:r>
            <a:r>
              <a:rPr lang="zh-CN" altLang="en-US" dirty="0"/>
              <a:t>模式</a:t>
            </a:r>
          </a:p>
        </p:txBody>
      </p:sp>
      <p:sp>
        <p:nvSpPr>
          <p:cNvPr id="3" name="内容占位符 2"/>
          <p:cNvSpPr>
            <a:spLocks noGrp="1"/>
          </p:cNvSpPr>
          <p:nvPr>
            <p:ph idx="1"/>
          </p:nvPr>
        </p:nvSpPr>
        <p:spPr>
          <a:xfrm>
            <a:off x="457200" y="1935480"/>
            <a:ext cx="8229600" cy="4922520"/>
          </a:xfrm>
        </p:spPr>
        <p:txBody>
          <a:bodyPr>
            <a:normAutofit/>
          </a:bodyPr>
          <a:lstStyle/>
          <a:p>
            <a:pPr marL="1176480" lvl="0" indent="-457200">
              <a:buClr>
                <a:srgbClr val="0BD0D9"/>
              </a:buClr>
              <a:buFont typeface="Wingdings" panose="05000000000000000000" pitchFamily="2" charset="2"/>
              <a:buChar char="Ø"/>
            </a:pPr>
            <a:r>
              <a:rPr lang="zh-CN" altLang="en-US" dirty="0">
                <a:solidFill>
                  <a:prstClr val="black"/>
                </a:solidFill>
                <a:latin typeface="Times New Roman" panose="02020603050405020304" pitchFamily="18" charset="0"/>
                <a:cs typeface="Times New Roman" panose="02020603050405020304" pitchFamily="18" charset="0"/>
              </a:rPr>
              <a:t>顾客在购买了一个物品</a:t>
            </a:r>
            <a:r>
              <a:rPr lang="en-US" altLang="zh-CN" dirty="0">
                <a:solidFill>
                  <a:prstClr val="black"/>
                </a:solidFill>
                <a:latin typeface="Times New Roman" panose="02020603050405020304" pitchFamily="18" charset="0"/>
                <a:cs typeface="Times New Roman" panose="02020603050405020304" pitchFamily="18" charset="0"/>
              </a:rPr>
              <a:t>A</a:t>
            </a:r>
            <a:r>
              <a:rPr lang="zh-CN" altLang="en-US" dirty="0">
                <a:solidFill>
                  <a:prstClr val="black"/>
                </a:solidFill>
                <a:latin typeface="Times New Roman" panose="02020603050405020304" pitchFamily="18" charset="0"/>
                <a:cs typeface="Times New Roman" panose="02020603050405020304" pitchFamily="18" charset="0"/>
              </a:rPr>
              <a:t>后还习惯于购买哪些物品。</a:t>
            </a:r>
            <a:r>
              <a:rPr lang="en-US" altLang="zh-CN" dirty="0">
                <a:solidFill>
                  <a:prstClr val="black"/>
                </a:solidFill>
                <a:latin typeface="Times New Roman" panose="02020603050405020304" pitchFamily="18" charset="0"/>
                <a:cs typeface="Times New Roman" panose="02020603050405020304" pitchFamily="18" charset="0"/>
              </a:rPr>
              <a:t>(</a:t>
            </a:r>
            <a:r>
              <a:rPr lang="zh-CN" altLang="en-US" dirty="0">
                <a:solidFill>
                  <a:prstClr val="black"/>
                </a:solidFill>
                <a:latin typeface="Times New Roman" panose="02020603050405020304" pitchFamily="18" charset="0"/>
                <a:cs typeface="Times New Roman" panose="02020603050405020304" pitchFamily="18" charset="0"/>
              </a:rPr>
              <a:t>这一条与第一条不同，比如顾客在购买鸡爪后有很大的可能会购买纸巾，但买纸巾之后买鸡爪的可能性则不大</a:t>
            </a:r>
            <a:r>
              <a:rPr lang="en-US" altLang="zh-CN" dirty="0">
                <a:solidFill>
                  <a:prstClr val="black"/>
                </a:solidFill>
                <a:latin typeface="Times New Roman" panose="02020603050405020304" pitchFamily="18" charset="0"/>
                <a:cs typeface="Times New Roman" panose="02020603050405020304" pitchFamily="18" charset="0"/>
              </a:rPr>
              <a:t>)</a:t>
            </a:r>
            <a:r>
              <a:rPr lang="zh-CN" altLang="en-US" dirty="0" smtClean="0">
                <a:solidFill>
                  <a:prstClr val="black"/>
                </a:solidFill>
                <a:latin typeface="Times New Roman" panose="02020603050405020304" pitchFamily="18" charset="0"/>
                <a:cs typeface="Times New Roman" panose="02020603050405020304" pitchFamily="18" charset="0"/>
              </a:rPr>
              <a:t>。</a:t>
            </a:r>
            <a:endParaRPr lang="en-US" altLang="zh-CN" dirty="0" smtClean="0">
              <a:solidFill>
                <a:prstClr val="black"/>
              </a:solidFill>
              <a:latin typeface="Times New Roman" panose="02020603050405020304" pitchFamily="18" charset="0"/>
              <a:cs typeface="Times New Roman" panose="02020603050405020304" pitchFamily="18" charset="0"/>
            </a:endParaRPr>
          </a:p>
          <a:p>
            <a:pPr marL="1176480" lvl="0" indent="-457200">
              <a:buClr>
                <a:srgbClr val="0BD0D9"/>
              </a:buClr>
              <a:buFont typeface="Wingdings" panose="05000000000000000000" pitchFamily="2" charset="2"/>
              <a:buChar char="Ø"/>
            </a:pPr>
            <a:r>
              <a:rPr lang="zh-CN" altLang="en-US" dirty="0" smtClean="0">
                <a:solidFill>
                  <a:prstClr val="black"/>
                </a:solidFill>
                <a:latin typeface="Times New Roman" panose="02020603050405020304" pitchFamily="18" charset="0"/>
                <a:cs typeface="Times New Roman" panose="02020603050405020304" pitchFamily="18" charset="0"/>
              </a:rPr>
              <a:t>哪一段</a:t>
            </a:r>
            <a:r>
              <a:rPr lang="en-US" altLang="zh-CN" dirty="0" smtClean="0">
                <a:solidFill>
                  <a:prstClr val="black"/>
                </a:solidFill>
                <a:latin typeface="Times New Roman" panose="02020603050405020304" pitchFamily="18" charset="0"/>
                <a:cs typeface="Times New Roman" panose="02020603050405020304" pitchFamily="18" charset="0"/>
              </a:rPr>
              <a:t>DNA</a:t>
            </a:r>
            <a:r>
              <a:rPr lang="zh-CN" altLang="en-US" dirty="0" smtClean="0">
                <a:solidFill>
                  <a:prstClr val="black"/>
                </a:solidFill>
                <a:latin typeface="Times New Roman" panose="02020603050405020304" pitchFamily="18" charset="0"/>
                <a:cs typeface="Times New Roman" panose="02020603050405020304" pitchFamily="18" charset="0"/>
              </a:rPr>
              <a:t>对某种新药更敏感。</a:t>
            </a:r>
            <a:endParaRPr lang="en-US" altLang="zh-CN" dirty="0" smtClean="0">
              <a:solidFill>
                <a:prstClr val="black"/>
              </a:solidFill>
              <a:latin typeface="Times New Roman" panose="02020603050405020304" pitchFamily="18" charset="0"/>
              <a:cs typeface="Times New Roman" panose="02020603050405020304" pitchFamily="18" charset="0"/>
            </a:endParaRPr>
          </a:p>
          <a:p>
            <a:pPr marL="1176480" lvl="0" indent="-457200">
              <a:buClr>
                <a:srgbClr val="0BD0D9"/>
              </a:buClr>
              <a:buFont typeface="Wingdings" panose="05000000000000000000" pitchFamily="2" charset="2"/>
              <a:buChar char="Ø"/>
            </a:pPr>
            <a:r>
              <a:rPr lang="zh-CN" altLang="en-US" dirty="0">
                <a:solidFill>
                  <a:prstClr val="black"/>
                </a:solidFill>
                <a:latin typeface="Times New Roman" panose="02020603050405020304" pitchFamily="18" charset="0"/>
                <a:cs typeface="Times New Roman" panose="02020603050405020304" pitchFamily="18" charset="0"/>
              </a:rPr>
              <a:t>预测银行客户</a:t>
            </a:r>
            <a:r>
              <a:rPr lang="zh-CN" altLang="en-US" dirty="0" smtClean="0">
                <a:solidFill>
                  <a:prstClr val="black"/>
                </a:solidFill>
                <a:latin typeface="Times New Roman" panose="02020603050405020304" pitchFamily="18" charset="0"/>
                <a:cs typeface="Times New Roman" panose="02020603050405020304" pitchFamily="18" charset="0"/>
              </a:rPr>
              <a:t>需求</a:t>
            </a:r>
            <a:r>
              <a:rPr lang="en-US" altLang="zh-CN" dirty="0" smtClean="0">
                <a:solidFill>
                  <a:prstClr val="black"/>
                </a:solidFill>
                <a:latin typeface="Times New Roman" panose="02020603050405020304" pitchFamily="18" charset="0"/>
                <a:cs typeface="Times New Roman" panose="02020603050405020304" pitchFamily="18" charset="0"/>
              </a:rPr>
              <a:t>(</a:t>
            </a:r>
            <a:r>
              <a:rPr lang="zh-CN" altLang="en-US" dirty="0" smtClean="0">
                <a:solidFill>
                  <a:prstClr val="black"/>
                </a:solidFill>
                <a:latin typeface="Times New Roman" panose="02020603050405020304" pitchFamily="18" charset="0"/>
                <a:cs typeface="Times New Roman" panose="02020603050405020304" pitchFamily="18" charset="0"/>
              </a:rPr>
              <a:t>比如</a:t>
            </a:r>
            <a:r>
              <a:rPr lang="zh-CN" altLang="en-US" dirty="0" smtClean="0"/>
              <a:t>如果</a:t>
            </a:r>
            <a:r>
              <a:rPr lang="zh-CN" altLang="en-US" dirty="0"/>
              <a:t>数据库中显示，某个高信用限额的客户更换了地址，这个客户很有可能新近购买了一栋更大的住宅，因此会有可能需要更高信用限额，更高端的新信用卡，或者需要一个住房改善贷款，这些产品都可以通过信用卡账单邮寄给</a:t>
            </a:r>
            <a:r>
              <a:rPr lang="zh-CN" altLang="en-US" dirty="0" smtClean="0"/>
              <a:t>客户</a:t>
            </a:r>
            <a:r>
              <a:rPr lang="en-US" altLang="zh-CN" dirty="0" smtClean="0">
                <a:solidFill>
                  <a:prstClr val="black"/>
                </a:solidFill>
                <a:latin typeface="Times New Roman" panose="02020603050405020304" pitchFamily="18" charset="0"/>
                <a:cs typeface="Times New Roman" panose="02020603050405020304" pitchFamily="18" charset="0"/>
              </a:rPr>
              <a:t>)</a:t>
            </a:r>
            <a:r>
              <a:rPr lang="zh-CN" altLang="en-US" dirty="0" smtClean="0"/>
              <a:t> </a:t>
            </a:r>
            <a:r>
              <a:rPr lang="zh-CN" altLang="en-US" dirty="0"/>
              <a:t>。</a:t>
            </a:r>
            <a:endParaRPr lang="zh-CN" altLang="en-US"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01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39552" y="1916832"/>
            <a:ext cx="7772400" cy="1362456"/>
          </a:xfrm>
        </p:spPr>
        <p:txBody>
          <a:bodyPr/>
          <a:lstStyle/>
          <a:p>
            <a:r>
              <a:rPr lang="zh-CN" altLang="en-US" dirty="0" smtClean="0"/>
              <a:t>频繁</a:t>
            </a:r>
            <a:r>
              <a:rPr lang="zh-CN" altLang="en-US" dirty="0" smtClean="0"/>
              <a:t>项集挖掘算法</a:t>
            </a:r>
            <a:endParaRPr lang="zh-CN" altLang="en-US" dirty="0"/>
          </a:p>
        </p:txBody>
      </p:sp>
    </p:spTree>
    <p:extLst>
      <p:ext uri="{BB962C8B-B14F-4D97-AF65-F5344CB8AC3E}">
        <p14:creationId xmlns:p14="http://schemas.microsoft.com/office/powerpoint/2010/main" val="13453237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smtClean="0"/>
              <a:t>暴力解法</a:t>
            </a:r>
            <a:r>
              <a:rPr lang="en-US" altLang="zh-CN" dirty="0"/>
              <a:t>(brute-force algorithm</a:t>
            </a:r>
            <a:r>
              <a:rPr lang="en-US" altLang="zh-CN" dirty="0" smtClean="0"/>
              <a:t>)</a:t>
            </a:r>
            <a:endParaRPr lang="zh-CN" altLang="en-US" dirty="0"/>
          </a:p>
        </p:txBody>
      </p:sp>
      <p:sp>
        <p:nvSpPr>
          <p:cNvPr id="5" name="内容占位符 4"/>
          <p:cNvSpPr>
            <a:spLocks noGrp="1"/>
          </p:cNvSpPr>
          <p:nvPr>
            <p:ph idx="1"/>
          </p:nvPr>
        </p:nvSpPr>
        <p:spPr/>
        <p:txBody>
          <a:bodyPr/>
          <a:lstStyle/>
          <a:p>
            <a:pPr>
              <a:lnSpc>
                <a:spcPct val="120000"/>
              </a:lnSpc>
            </a:pPr>
            <a:r>
              <a:rPr lang="zh-CN" altLang="en-US" dirty="0" smtClean="0"/>
              <a:t>暴力解法通过枚举所有可能的项集            ，并对每个子集确定其支撑得到所有的频繁项集。</a:t>
            </a:r>
            <a:endParaRPr lang="en-US" altLang="zh-CN" dirty="0" smtClean="0"/>
          </a:p>
          <a:p>
            <a:pPr>
              <a:lnSpc>
                <a:spcPct val="120000"/>
              </a:lnSpc>
            </a:pPr>
            <a:r>
              <a:rPr lang="zh-CN" altLang="en-US" dirty="0"/>
              <a:t>暴力</a:t>
            </a:r>
            <a:r>
              <a:rPr lang="zh-CN" altLang="en-US" dirty="0" smtClean="0"/>
              <a:t>解法分为两个步骤：候选生成和支撑计算。</a:t>
            </a:r>
            <a:endParaRPr lang="en-US" altLang="zh-CN" dirty="0" smtClean="0"/>
          </a:p>
          <a:p>
            <a:pPr>
              <a:lnSpc>
                <a:spcPct val="120000"/>
              </a:lnSpc>
            </a:pPr>
            <a:r>
              <a:rPr lang="zh-CN" altLang="en-US" dirty="0"/>
              <a:t>候选</a:t>
            </a:r>
            <a:r>
              <a:rPr lang="zh-CN" altLang="en-US" dirty="0" smtClean="0"/>
              <a:t>生成一步枚举所有的项集，支撑计算一步中对上一步生成的项集分别计算支撑，将满足条件的存入频繁项集集合</a:t>
            </a:r>
            <a:r>
              <a:rPr lang="en-US" altLang="zh-CN" dirty="0" smtClean="0"/>
              <a:t>F</a:t>
            </a:r>
            <a:r>
              <a:rPr lang="zh-CN" altLang="en-US" dirty="0" smtClean="0"/>
              <a:t>。</a:t>
            </a:r>
            <a:endParaRPr lang="en-US" altLang="zh-CN" dirty="0" smtClean="0"/>
          </a:p>
        </p:txBody>
      </p:sp>
      <p:graphicFrame>
        <p:nvGraphicFramePr>
          <p:cNvPr id="6" name="对象 5"/>
          <p:cNvGraphicFramePr>
            <a:graphicFrameLocks noChangeAspect="1"/>
          </p:cNvGraphicFramePr>
          <p:nvPr>
            <p:extLst>
              <p:ext uri="{D42A27DB-BD31-4B8C-83A1-F6EECF244321}">
                <p14:modId xmlns:p14="http://schemas.microsoft.com/office/powerpoint/2010/main" val="3808943169"/>
              </p:ext>
            </p:extLst>
          </p:nvPr>
        </p:nvGraphicFramePr>
        <p:xfrm>
          <a:off x="5796136" y="2005334"/>
          <a:ext cx="941922" cy="415554"/>
        </p:xfrm>
        <a:graphic>
          <a:graphicData uri="http://schemas.openxmlformats.org/presentationml/2006/ole">
            <mc:AlternateContent xmlns:mc="http://schemas.openxmlformats.org/markup-compatibility/2006">
              <mc:Choice xmlns:v="urn:schemas-microsoft-com:vml" Requires="v">
                <p:oleObj spid="_x0000_s23554" name="Equation" r:id="rId3" imgW="431640" imgH="190440" progId="Equation.DSMT4">
                  <p:embed/>
                </p:oleObj>
              </mc:Choice>
              <mc:Fallback>
                <p:oleObj name="Equation" r:id="rId3" imgW="431640" imgH="190440" progId="Equation.DSMT4">
                  <p:embed/>
                  <p:pic>
                    <p:nvPicPr>
                      <p:cNvPr id="0" name=""/>
                      <p:cNvPicPr/>
                      <p:nvPr/>
                    </p:nvPicPr>
                    <p:blipFill>
                      <a:blip r:embed="rId4"/>
                      <a:stretch>
                        <a:fillRect/>
                      </a:stretch>
                    </p:blipFill>
                    <p:spPr>
                      <a:xfrm>
                        <a:off x="5796136" y="2005334"/>
                        <a:ext cx="941922" cy="415554"/>
                      </a:xfrm>
                      <a:prstGeom prst="rect">
                        <a:avLst/>
                      </a:prstGeom>
                    </p:spPr>
                  </p:pic>
                </p:oleObj>
              </mc:Fallback>
            </mc:AlternateContent>
          </a:graphicData>
        </a:graphic>
      </p:graphicFrame>
    </p:spTree>
    <p:extLst>
      <p:ext uri="{BB962C8B-B14F-4D97-AF65-F5344CB8AC3E}">
        <p14:creationId xmlns:p14="http://schemas.microsoft.com/office/powerpoint/2010/main" val="29659441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候选生成</a:t>
            </a:r>
            <a:endParaRPr lang="zh-CN" altLang="en-US" dirty="0"/>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由于每一个子集都有可能是频繁的，所以需要生成集合</a:t>
            </a:r>
            <a:r>
              <a:rPr lang="en-US" altLang="zh-CN" dirty="0"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所有的子集，这些子集称为候选</a:t>
            </a:r>
            <a:r>
              <a:rPr lang="en-US" altLang="zh-CN" dirty="0" smtClean="0">
                <a:latin typeface="Times New Roman" panose="02020603050405020304" pitchFamily="18" charset="0"/>
                <a:cs typeface="Times New Roman" panose="02020603050405020304" pitchFamily="18" charset="0"/>
              </a:rPr>
              <a:t>(candidate)</a:t>
            </a:r>
            <a:r>
              <a:rPr lang="zh-CN" altLang="en-US" dirty="0" smtClean="0">
                <a:latin typeface="Times New Roman" panose="02020603050405020304" pitchFamily="18" charset="0"/>
                <a:cs typeface="Times New Roman" panose="02020603050405020304" pitchFamily="18" charset="0"/>
              </a:rPr>
              <a:t>，这些子集共有</a:t>
            </a:r>
            <a:r>
              <a:rPr lang="en-US" altLang="zh-CN" dirty="0" smtClean="0">
                <a:latin typeface="Times New Roman" panose="02020603050405020304" pitchFamily="18" charset="0"/>
                <a:cs typeface="Times New Roman" panose="02020603050405020304" pitchFamily="18" charset="0"/>
              </a:rPr>
              <a:t>2</a:t>
            </a:r>
            <a:r>
              <a:rPr lang="en-US" altLang="zh-CN" baseline="30000" dirty="0"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个。</a:t>
            </a:r>
            <a:endParaRPr lang="en-US" altLang="zh-CN" dirty="0" smtClean="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所有</a:t>
            </a:r>
            <a:r>
              <a:rPr lang="zh-CN" altLang="en-US" dirty="0" smtClean="0">
                <a:latin typeface="Times New Roman" panose="02020603050405020304" pitchFamily="18" charset="0"/>
                <a:cs typeface="Times New Roman" panose="02020603050405020304" pitchFamily="18" charset="0"/>
              </a:rPr>
              <a:t>的子集构成一个格栅结构。当且仅当子集</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是子集</a:t>
            </a:r>
            <a:r>
              <a:rPr lang="en-US" altLang="zh-CN" dirty="0" smtClean="0">
                <a:latin typeface="Times New Roman" panose="02020603050405020304" pitchFamily="18" charset="0"/>
                <a:cs typeface="Times New Roman" panose="02020603050405020304" pitchFamily="18" charset="0"/>
              </a:rPr>
              <a:t>Y</a:t>
            </a:r>
            <a:r>
              <a:rPr lang="zh-CN" altLang="en-US" dirty="0" smtClean="0">
                <a:latin typeface="Times New Roman" panose="02020603050405020304" pitchFamily="18" charset="0"/>
                <a:cs typeface="Times New Roman" panose="02020603050405020304" pitchFamily="18" charset="0"/>
              </a:rPr>
              <a:t>的一个直接子集</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即                                 </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时，</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Y</a:t>
            </a:r>
            <a:r>
              <a:rPr lang="zh-CN" altLang="en-US" dirty="0" smtClean="0">
                <a:latin typeface="Times New Roman" panose="02020603050405020304" pitchFamily="18" charset="0"/>
                <a:cs typeface="Times New Roman" panose="02020603050405020304" pitchFamily="18" charset="0"/>
              </a:rPr>
              <a:t>有一条链接连接。</a:t>
            </a:r>
            <a:endParaRPr lang="en-US" altLang="zh-CN" dirty="0" smtClean="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可以</a:t>
            </a:r>
            <a:r>
              <a:rPr lang="zh-CN" altLang="en-US" dirty="0" smtClean="0">
                <a:latin typeface="Times New Roman" panose="02020603050405020304" pitchFamily="18" charset="0"/>
                <a:cs typeface="Times New Roman" panose="02020603050405020304" pitchFamily="18" charset="0"/>
              </a:rPr>
              <a:t>通过宽度优先或者深度优先的方法搜索前缀树。</a:t>
            </a:r>
            <a:endParaRPr lang="en-US" altLang="zh-CN" dirty="0" smtClean="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在前缀树中</a:t>
            </a:r>
            <a:r>
              <a:rPr lang="zh-CN" altLang="en-US" dirty="0">
                <a:latin typeface="Times New Roman" panose="02020603050405020304" pitchFamily="18" charset="0"/>
                <a:cs typeface="Times New Roman" panose="02020603050405020304" pitchFamily="18" charset="0"/>
              </a:rPr>
              <a:t>，当且仅当</a:t>
            </a:r>
            <a:r>
              <a:rPr lang="en-US" altLang="zh-CN"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是</a:t>
            </a:r>
            <a:r>
              <a:rPr lang="en-US" altLang="zh-CN" dirty="0">
                <a:latin typeface="Times New Roman" panose="02020603050405020304" pitchFamily="18" charset="0"/>
                <a:cs typeface="Times New Roman" panose="02020603050405020304" pitchFamily="18" charset="0"/>
              </a:rPr>
              <a:t>Y</a:t>
            </a:r>
            <a:r>
              <a:rPr lang="zh-CN" altLang="en-US" dirty="0">
                <a:latin typeface="Times New Roman" panose="02020603050405020304" pitchFamily="18" charset="0"/>
                <a:cs typeface="Times New Roman" panose="02020603050405020304" pitchFamily="18" charset="0"/>
              </a:rPr>
              <a:t>的直接子集和前缀时</a:t>
            </a:r>
            <a:r>
              <a:rPr lang="zh-CN" altLang="en-US" dirty="0" smtClean="0">
                <a:latin typeface="Times New Roman" panose="02020603050405020304" pitchFamily="18" charset="0"/>
                <a:cs typeface="Times New Roman" panose="02020603050405020304" pitchFamily="18" charset="0"/>
              </a:rPr>
              <a:t>，两个项集</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Y</a:t>
            </a:r>
            <a:r>
              <a:rPr lang="zh-CN" altLang="en-US" dirty="0" smtClean="0">
                <a:latin typeface="Times New Roman" panose="02020603050405020304" pitchFamily="18" charset="0"/>
                <a:cs typeface="Times New Roman" panose="02020603050405020304" pitchFamily="18" charset="0"/>
              </a:rPr>
              <a:t>通过一条边连接。</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596748297"/>
              </p:ext>
            </p:extLst>
          </p:nvPr>
        </p:nvGraphicFramePr>
        <p:xfrm>
          <a:off x="4211960" y="3645024"/>
          <a:ext cx="2646294" cy="504056"/>
        </p:xfrm>
        <a:graphic>
          <a:graphicData uri="http://schemas.openxmlformats.org/presentationml/2006/ole">
            <mc:AlternateContent xmlns:mc="http://schemas.openxmlformats.org/markup-compatibility/2006">
              <mc:Choice xmlns:v="urn:schemas-microsoft-com:vml" Requires="v">
                <p:oleObj spid="_x0000_s24578" name="Equation" r:id="rId3" imgW="1333440" imgH="253800" progId="Equation.DSMT4">
                  <p:embed/>
                </p:oleObj>
              </mc:Choice>
              <mc:Fallback>
                <p:oleObj name="Equation" r:id="rId3" imgW="1333440" imgH="253800" progId="Equation.DSMT4">
                  <p:embed/>
                  <p:pic>
                    <p:nvPicPr>
                      <p:cNvPr id="0" name=""/>
                      <p:cNvPicPr/>
                      <p:nvPr/>
                    </p:nvPicPr>
                    <p:blipFill>
                      <a:blip r:embed="rId4"/>
                      <a:stretch>
                        <a:fillRect/>
                      </a:stretch>
                    </p:blipFill>
                    <p:spPr>
                      <a:xfrm>
                        <a:off x="4211960" y="3645024"/>
                        <a:ext cx="2646294" cy="504056"/>
                      </a:xfrm>
                      <a:prstGeom prst="rect">
                        <a:avLst/>
                      </a:prstGeom>
                    </p:spPr>
                  </p:pic>
                </p:oleObj>
              </mc:Fallback>
            </mc:AlternateContent>
          </a:graphicData>
        </a:graphic>
      </p:graphicFrame>
    </p:spTree>
    <p:extLst>
      <p:ext uri="{BB962C8B-B14F-4D97-AF65-F5344CB8AC3E}">
        <p14:creationId xmlns:p14="http://schemas.microsoft.com/office/powerpoint/2010/main" val="12162518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宽度优先</a:t>
            </a:r>
            <a:r>
              <a:rPr lang="en-US" altLang="zh-CN" dirty="0" smtClean="0"/>
              <a:t>(breath-first, BFS)</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7784" y="1988840"/>
            <a:ext cx="3667637" cy="2934109"/>
          </a:xfrm>
        </p:spPr>
      </p:pic>
      <p:sp>
        <p:nvSpPr>
          <p:cNvPr id="6" name="矩形 5"/>
          <p:cNvSpPr/>
          <p:nvPr/>
        </p:nvSpPr>
        <p:spPr>
          <a:xfrm>
            <a:off x="2915816" y="5229200"/>
            <a:ext cx="2970685" cy="492443"/>
          </a:xfrm>
          <a:prstGeom prst="rect">
            <a:avLst/>
          </a:prstGeom>
        </p:spPr>
        <p:txBody>
          <a:bodyPr wrap="none">
            <a:spAutoFit/>
          </a:bodyPr>
          <a:lstStyle/>
          <a:p>
            <a:r>
              <a:rPr lang="pt-BR" altLang="zh-CN" sz="2600" dirty="0">
                <a:solidFill>
                  <a:prstClr val="black"/>
                </a:solidFill>
              </a:rPr>
              <a:t>A-&gt;B-&gt;C-&gt;D-&gt;E-&gt;F</a:t>
            </a:r>
            <a:endParaRPr lang="zh-CN" altLang="en-US" sz="2600" dirty="0">
              <a:solidFill>
                <a:prstClr val="black"/>
              </a:solidFill>
            </a:endParaRPr>
          </a:p>
        </p:txBody>
      </p:sp>
    </p:spTree>
    <p:extLst>
      <p:ext uri="{BB962C8B-B14F-4D97-AF65-F5344CB8AC3E}">
        <p14:creationId xmlns:p14="http://schemas.microsoft.com/office/powerpoint/2010/main" val="38356493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深度优先</a:t>
            </a:r>
            <a:r>
              <a:rPr lang="en-US" altLang="zh-CN" dirty="0" smtClean="0"/>
              <a:t>(depth-first, DFS)</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9792" y="2204864"/>
            <a:ext cx="3667637" cy="2934109"/>
          </a:xfrm>
        </p:spPr>
      </p:pic>
      <p:sp>
        <p:nvSpPr>
          <p:cNvPr id="5" name="矩形 4"/>
          <p:cNvSpPr/>
          <p:nvPr/>
        </p:nvSpPr>
        <p:spPr>
          <a:xfrm>
            <a:off x="2915816" y="5733255"/>
            <a:ext cx="2970685" cy="492443"/>
          </a:xfrm>
          <a:prstGeom prst="rect">
            <a:avLst/>
          </a:prstGeom>
        </p:spPr>
        <p:txBody>
          <a:bodyPr wrap="none">
            <a:spAutoFit/>
          </a:bodyPr>
          <a:lstStyle/>
          <a:p>
            <a:r>
              <a:rPr lang="pt-BR" altLang="zh-CN" sz="2600" dirty="0">
                <a:solidFill>
                  <a:prstClr val="black"/>
                </a:solidFill>
              </a:rPr>
              <a:t>A-&gt;B-&gt;D-&gt;E-&gt;C-&gt;F</a:t>
            </a:r>
            <a:endParaRPr lang="zh-CN" altLang="en-US" sz="2600" dirty="0">
              <a:solidFill>
                <a:prstClr val="black"/>
              </a:solidFill>
            </a:endParaRPr>
          </a:p>
        </p:txBody>
      </p:sp>
    </p:spTree>
    <p:extLst>
      <p:ext uri="{BB962C8B-B14F-4D97-AF65-F5344CB8AC3E}">
        <p14:creationId xmlns:p14="http://schemas.microsoft.com/office/powerpoint/2010/main" val="28695746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前缀</a:t>
            </a:r>
            <a:r>
              <a:rPr lang="zh-CN" altLang="en-US" dirty="0"/>
              <a:t>树</a:t>
            </a:r>
          </a:p>
        </p:txBody>
      </p:sp>
      <p:sp>
        <p:nvSpPr>
          <p:cNvPr id="3" name="内容占位符 2"/>
          <p:cNvSpPr>
            <a:spLocks noGrp="1"/>
          </p:cNvSpPr>
          <p:nvPr>
            <p:ph idx="1"/>
          </p:nvPr>
        </p:nvSpPr>
        <p:spPr/>
        <p:txBody>
          <a:bodyPr>
            <a:normAutofit lnSpcReduction="10000"/>
          </a:bodyPr>
          <a:lstStyle/>
          <a:p>
            <a:r>
              <a:rPr lang="zh-CN" altLang="en-US" dirty="0" smtClean="0">
                <a:latin typeface="Times New Roman" panose="02020603050405020304" pitchFamily="18" charset="0"/>
                <a:cs typeface="Times New Roman" panose="02020603050405020304" pitchFamily="18" charset="0"/>
              </a:rPr>
              <a:t>对于上面例子中的数据库生成所有候选项集的流程如下：</a:t>
            </a:r>
            <a:endParaRPr lang="en-US" altLang="zh-CN" dirty="0" smtClean="0">
              <a:latin typeface="Times New Roman" panose="02020603050405020304" pitchFamily="18" charset="0"/>
              <a:cs typeface="Times New Roman" panose="02020603050405020304" pitchFamily="18" charset="0"/>
            </a:endParaRPr>
          </a:p>
          <a:p>
            <a:pPr marL="1062180" indent="-342900">
              <a:buFont typeface="Wingdings" panose="05000000000000000000" pitchFamily="2" charset="2"/>
              <a:buChar char="Ø"/>
            </a:pPr>
            <a:r>
              <a:rPr lang="zh-CN" altLang="en-US" sz="2400" dirty="0" smtClean="0">
                <a:latin typeface="Times New Roman" panose="02020603050405020304" pitchFamily="18" charset="0"/>
                <a:cs typeface="Times New Roman" panose="02020603050405020304" pitchFamily="18" charset="0"/>
              </a:rPr>
              <a:t>首先生成</a:t>
            </a:r>
            <a:r>
              <a:rPr lang="en-US" altLang="zh-CN" sz="2400" dirty="0" smtClean="0">
                <a:latin typeface="Times New Roman" panose="02020603050405020304" pitchFamily="18" charset="0"/>
                <a:cs typeface="Times New Roman" panose="02020603050405020304" pitchFamily="18" charset="0"/>
              </a:rPr>
              <a:t>1-</a:t>
            </a:r>
            <a:r>
              <a:rPr lang="zh-CN" altLang="en-US" sz="2400" dirty="0" smtClean="0">
                <a:latin typeface="Times New Roman" panose="02020603050405020304" pitchFamily="18" charset="0"/>
                <a:cs typeface="Times New Roman" panose="02020603050405020304" pitchFamily="18" charset="0"/>
              </a:rPr>
              <a:t>项集</a:t>
            </a:r>
            <a:r>
              <a:rPr lang="en-US" altLang="zh-CN" sz="2400" dirty="0" smtClean="0">
                <a:latin typeface="Times New Roman" panose="02020603050405020304" pitchFamily="18" charset="0"/>
                <a:cs typeface="Times New Roman" panose="02020603050405020304" pitchFamily="18" charset="0"/>
              </a:rPr>
              <a:t>{A,B,C,D,E}</a:t>
            </a:r>
          </a:p>
          <a:p>
            <a:pPr marL="1062180" indent="-342900">
              <a:buFont typeface="Wingdings" panose="05000000000000000000" pitchFamily="2" charset="2"/>
              <a:buChar char="Ø"/>
            </a:pPr>
            <a:r>
              <a:rPr lang="zh-CN" altLang="en-US" sz="2400" dirty="0" smtClean="0">
                <a:latin typeface="Times New Roman" panose="02020603050405020304" pitchFamily="18" charset="0"/>
                <a:cs typeface="Times New Roman" panose="02020603050405020304" pitchFamily="18" charset="0"/>
              </a:rPr>
              <a:t>对</a:t>
            </a:r>
            <a:r>
              <a:rPr lang="en-US" altLang="zh-CN" sz="2400" dirty="0" smtClean="0">
                <a:latin typeface="Times New Roman" panose="02020603050405020304" pitchFamily="18" charset="0"/>
                <a:cs typeface="Times New Roman" panose="02020603050405020304" pitchFamily="18" charset="0"/>
              </a:rPr>
              <a:t>1-</a:t>
            </a:r>
            <a:r>
              <a:rPr lang="zh-CN" altLang="en-US" sz="2400" dirty="0" smtClean="0">
                <a:latin typeface="Times New Roman" panose="02020603050405020304" pitchFamily="18" charset="0"/>
                <a:cs typeface="Times New Roman" panose="02020603050405020304" pitchFamily="18" charset="0"/>
              </a:rPr>
              <a:t>项集中的每一个元素后面加一项生成</a:t>
            </a:r>
            <a:r>
              <a:rPr lang="en-US" altLang="zh-CN" sz="2400" dirty="0" smtClean="0">
                <a:latin typeface="Times New Roman" panose="02020603050405020304" pitchFamily="18" charset="0"/>
                <a:cs typeface="Times New Roman" panose="02020603050405020304" pitchFamily="18" charset="0"/>
              </a:rPr>
              <a:t>2-</a:t>
            </a:r>
            <a:r>
              <a:rPr lang="zh-CN" altLang="en-US" sz="2400" dirty="0" smtClean="0">
                <a:latin typeface="Times New Roman" panose="02020603050405020304" pitchFamily="18" charset="0"/>
                <a:cs typeface="Times New Roman" panose="02020603050405020304" pitchFamily="18" charset="0"/>
              </a:rPr>
              <a:t>项集，加的项按字母排序需要在这个元素的后面，比如</a:t>
            </a:r>
            <a:r>
              <a:rPr lang="en-US" altLang="zh-CN" sz="2400" dirty="0" smtClean="0">
                <a:latin typeface="Times New Roman" panose="02020603050405020304" pitchFamily="18" charset="0"/>
                <a:cs typeface="Times New Roman" panose="02020603050405020304" pitchFamily="18" charset="0"/>
              </a:rPr>
              <a:t>A</a:t>
            </a:r>
            <a:r>
              <a:rPr lang="zh-CN" altLang="en-US" sz="2400" dirty="0" smtClean="0">
                <a:latin typeface="Times New Roman" panose="02020603050405020304" pitchFamily="18" charset="0"/>
                <a:cs typeface="Times New Roman" panose="02020603050405020304" pitchFamily="18" charset="0"/>
              </a:rPr>
              <a:t>后面可以加</a:t>
            </a:r>
            <a:r>
              <a:rPr lang="en-US" altLang="zh-CN" sz="2400" dirty="0" smtClean="0">
                <a:latin typeface="Times New Roman" panose="02020603050405020304" pitchFamily="18" charset="0"/>
                <a:cs typeface="Times New Roman" panose="02020603050405020304" pitchFamily="18" charset="0"/>
              </a:rPr>
              <a:t>B,C,</a:t>
            </a:r>
            <a:r>
              <a:rPr lang="zh-CN" altLang="en-US" sz="24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D</a:t>
            </a:r>
            <a:r>
              <a:rPr lang="zh-CN" altLang="en-US" sz="2400" dirty="0" smtClean="0">
                <a:latin typeface="Times New Roman" panose="02020603050405020304" pitchFamily="18" charset="0"/>
                <a:cs typeface="Times New Roman" panose="02020603050405020304" pitchFamily="18" charset="0"/>
              </a:rPr>
              <a:t>或</a:t>
            </a:r>
            <a:r>
              <a:rPr lang="en-US" altLang="zh-CN" sz="2400" dirty="0" smtClean="0">
                <a:latin typeface="Times New Roman" panose="02020603050405020304" pitchFamily="18" charset="0"/>
                <a:cs typeface="Times New Roman" panose="02020603050405020304" pitchFamily="18" charset="0"/>
              </a:rPr>
              <a:t>E</a:t>
            </a:r>
            <a:r>
              <a:rPr lang="zh-CN" altLang="en-US" sz="2400" dirty="0" smtClean="0">
                <a:latin typeface="Times New Roman" panose="02020603050405020304" pitchFamily="18" charset="0"/>
                <a:cs typeface="Times New Roman" panose="02020603050405020304" pitchFamily="18" charset="0"/>
              </a:rPr>
              <a:t>，但</a:t>
            </a:r>
            <a:r>
              <a:rPr lang="en-US" altLang="zh-CN" sz="2400" dirty="0">
                <a:latin typeface="Times New Roman" panose="02020603050405020304" pitchFamily="18" charset="0"/>
                <a:cs typeface="Times New Roman" panose="02020603050405020304" pitchFamily="18" charset="0"/>
              </a:rPr>
              <a:t>B</a:t>
            </a:r>
            <a:r>
              <a:rPr lang="zh-CN" altLang="en-US" sz="2400" dirty="0" smtClean="0">
                <a:latin typeface="Times New Roman" panose="02020603050405020304" pitchFamily="18" charset="0"/>
                <a:cs typeface="Times New Roman" panose="02020603050405020304" pitchFamily="18" charset="0"/>
              </a:rPr>
              <a:t>后面只能加</a:t>
            </a:r>
            <a:r>
              <a:rPr lang="en-US" altLang="zh-CN" sz="2400" dirty="0" smtClean="0">
                <a:latin typeface="Times New Roman" panose="02020603050405020304" pitchFamily="18" charset="0"/>
                <a:cs typeface="Times New Roman" panose="02020603050405020304" pitchFamily="18" charset="0"/>
              </a:rPr>
              <a:t>C,D</a:t>
            </a:r>
            <a:r>
              <a:rPr lang="zh-CN" altLang="en-US" sz="2400" dirty="0" smtClean="0">
                <a:latin typeface="Times New Roman" panose="02020603050405020304" pitchFamily="18" charset="0"/>
                <a:cs typeface="Times New Roman" panose="02020603050405020304" pitchFamily="18" charset="0"/>
              </a:rPr>
              <a:t>或</a:t>
            </a:r>
            <a:r>
              <a:rPr lang="en-US" altLang="zh-CN" sz="2400" dirty="0" smtClean="0">
                <a:latin typeface="Times New Roman" panose="02020603050405020304" pitchFamily="18" charset="0"/>
                <a:cs typeface="Times New Roman" panose="02020603050405020304" pitchFamily="18" charset="0"/>
              </a:rPr>
              <a:t>E</a:t>
            </a:r>
            <a:r>
              <a:rPr lang="zh-CN" altLang="en-US" sz="2400" dirty="0" smtClean="0">
                <a:latin typeface="Times New Roman" panose="02020603050405020304" pitchFamily="18" charset="0"/>
                <a:cs typeface="Times New Roman" panose="02020603050405020304" pitchFamily="18" charset="0"/>
              </a:rPr>
              <a:t>，不能加</a:t>
            </a:r>
            <a:r>
              <a:rPr lang="en-US" altLang="zh-CN" sz="2400" dirty="0" smtClean="0">
                <a:latin typeface="Times New Roman" panose="02020603050405020304" pitchFamily="18" charset="0"/>
                <a:cs typeface="Times New Roman" panose="02020603050405020304" pitchFamily="18" charset="0"/>
              </a:rPr>
              <a:t>A</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marL="1062180" indent="-342900">
              <a:buFont typeface="Wingdings" panose="05000000000000000000" pitchFamily="2" charset="2"/>
              <a:buChar char="Ø"/>
            </a:pPr>
            <a:r>
              <a:rPr lang="zh-CN" altLang="en-US" sz="2400" dirty="0" smtClean="0">
                <a:latin typeface="Times New Roman" panose="02020603050405020304" pitchFamily="18" charset="0"/>
                <a:cs typeface="Times New Roman" panose="02020603050405020304" pitchFamily="18" charset="0"/>
              </a:rPr>
              <a:t>在</a:t>
            </a:r>
            <a:r>
              <a:rPr lang="en-US" altLang="zh-CN" sz="2400" dirty="0" smtClean="0">
                <a:latin typeface="Times New Roman" panose="02020603050405020304" pitchFamily="18" charset="0"/>
                <a:cs typeface="Times New Roman" panose="02020603050405020304" pitchFamily="18" charset="0"/>
              </a:rPr>
              <a:t>2-</a:t>
            </a:r>
            <a:r>
              <a:rPr lang="zh-CN" altLang="en-US" sz="2400" dirty="0" smtClean="0">
                <a:latin typeface="Times New Roman" panose="02020603050405020304" pitchFamily="18" charset="0"/>
                <a:cs typeface="Times New Roman" panose="02020603050405020304" pitchFamily="18" charset="0"/>
              </a:rPr>
              <a:t>项集的每个元素后面加一项生成三项集，同样的加的项按字母排序需要在前面两项的后面，即</a:t>
            </a:r>
            <a:r>
              <a:rPr lang="en-US" altLang="zh-CN" sz="2400" dirty="0" smtClean="0">
                <a:latin typeface="Times New Roman" panose="02020603050405020304" pitchFamily="18" charset="0"/>
                <a:cs typeface="Times New Roman" panose="02020603050405020304" pitchFamily="18" charset="0"/>
              </a:rPr>
              <a:t>AB</a:t>
            </a:r>
            <a:r>
              <a:rPr lang="zh-CN" altLang="en-US" sz="2400" dirty="0" smtClean="0">
                <a:latin typeface="Times New Roman" panose="02020603050405020304" pitchFamily="18" charset="0"/>
                <a:cs typeface="Times New Roman" panose="02020603050405020304" pitchFamily="18" charset="0"/>
              </a:rPr>
              <a:t>后面可以加</a:t>
            </a:r>
            <a:r>
              <a:rPr lang="en-US" altLang="zh-CN" sz="2400" dirty="0" smtClean="0">
                <a:latin typeface="Times New Roman" panose="02020603050405020304" pitchFamily="18" charset="0"/>
                <a:cs typeface="Times New Roman" panose="02020603050405020304" pitchFamily="18" charset="0"/>
              </a:rPr>
              <a:t>C</a:t>
            </a:r>
            <a:r>
              <a:rPr lang="zh-CN" altLang="en-US" sz="2400" dirty="0" smtClean="0">
                <a:latin typeface="Times New Roman" panose="02020603050405020304" pitchFamily="18" charset="0"/>
                <a:cs typeface="Times New Roman" panose="02020603050405020304" pitchFamily="18" charset="0"/>
              </a:rPr>
              <a:t>，但</a:t>
            </a:r>
            <a:r>
              <a:rPr lang="en-US" altLang="zh-CN" sz="2400" dirty="0" smtClean="0">
                <a:latin typeface="Times New Roman" panose="02020603050405020304" pitchFamily="18" charset="0"/>
                <a:cs typeface="Times New Roman" panose="02020603050405020304" pitchFamily="18" charset="0"/>
              </a:rPr>
              <a:t>BC</a:t>
            </a:r>
            <a:r>
              <a:rPr lang="zh-CN" altLang="en-US" sz="2400" dirty="0" smtClean="0">
                <a:latin typeface="Times New Roman" panose="02020603050405020304" pitchFamily="18" charset="0"/>
                <a:cs typeface="Times New Roman" panose="02020603050405020304" pitchFamily="18" charset="0"/>
              </a:rPr>
              <a:t>后面不能加</a:t>
            </a:r>
            <a:r>
              <a:rPr lang="en-US" altLang="zh-CN" sz="2400" dirty="0" smtClean="0">
                <a:latin typeface="Times New Roman" panose="02020603050405020304" pitchFamily="18" charset="0"/>
                <a:cs typeface="Times New Roman" panose="02020603050405020304" pitchFamily="18" charset="0"/>
              </a:rPr>
              <a:t>A</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marL="1062180" indent="-342900">
              <a:buFont typeface="Wingdings" panose="05000000000000000000" pitchFamily="2" charset="2"/>
              <a:buChar char="Ø"/>
            </a:pPr>
            <a:r>
              <a:rPr lang="zh-CN" altLang="en-US" sz="2400" dirty="0">
                <a:latin typeface="Times New Roman" panose="02020603050405020304" pitchFamily="18" charset="0"/>
                <a:cs typeface="Times New Roman" panose="02020603050405020304" pitchFamily="18" charset="0"/>
              </a:rPr>
              <a:t>每一</a:t>
            </a:r>
            <a:r>
              <a:rPr lang="zh-CN" altLang="en-US" sz="2400" dirty="0" smtClean="0">
                <a:latin typeface="Times New Roman" panose="02020603050405020304" pitchFamily="18" charset="0"/>
                <a:cs typeface="Times New Roman" panose="02020603050405020304" pitchFamily="18" charset="0"/>
              </a:rPr>
              <a:t>个</a:t>
            </a:r>
            <a:r>
              <a:rPr lang="en-US" altLang="zh-CN" sz="2400" dirty="0" smtClean="0">
                <a:latin typeface="Times New Roman" panose="02020603050405020304" pitchFamily="18" charset="0"/>
                <a:cs typeface="Times New Roman" panose="02020603050405020304" pitchFamily="18" charset="0"/>
              </a:rPr>
              <a:t>k-</a:t>
            </a:r>
            <a:r>
              <a:rPr lang="zh-CN" altLang="en-US" sz="2400" dirty="0" smtClean="0">
                <a:latin typeface="Times New Roman" panose="02020603050405020304" pitchFamily="18" charset="0"/>
                <a:cs typeface="Times New Roman" panose="02020603050405020304" pitchFamily="18" charset="0"/>
              </a:rPr>
              <a:t>项集的前面</a:t>
            </a:r>
            <a:r>
              <a:rPr lang="en-US" altLang="zh-CN" sz="2400" dirty="0" smtClean="0">
                <a:latin typeface="Times New Roman" panose="02020603050405020304" pitchFamily="18" charset="0"/>
                <a:cs typeface="Times New Roman" panose="02020603050405020304" pitchFamily="18" charset="0"/>
              </a:rPr>
              <a:t>k-1</a:t>
            </a:r>
            <a:r>
              <a:rPr lang="zh-CN" altLang="en-US" sz="2400" dirty="0" smtClean="0">
                <a:latin typeface="Times New Roman" panose="02020603050405020304" pitchFamily="18" charset="0"/>
                <a:cs typeface="Times New Roman" panose="02020603050405020304" pitchFamily="18" charset="0"/>
              </a:rPr>
              <a:t>项称为前缀树。</a:t>
            </a:r>
            <a:endParaRPr lang="en-US" altLang="zh-CN" sz="2400" dirty="0" smtClean="0">
              <a:latin typeface="Times New Roman" panose="02020603050405020304" pitchFamily="18" charset="0"/>
              <a:cs typeface="Times New Roman" panose="02020603050405020304" pitchFamily="18" charset="0"/>
            </a:endParaRPr>
          </a:p>
          <a:p>
            <a:pPr marL="993600"/>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08302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候选生成</a:t>
            </a:r>
          </a:p>
        </p:txBody>
      </p:sp>
      <p:sp>
        <p:nvSpPr>
          <p:cNvPr id="3" name="内容占位符 2"/>
          <p:cNvSpPr>
            <a:spLocks noGrp="1"/>
          </p:cNvSpPr>
          <p:nvPr>
            <p:ph idx="1"/>
          </p:nvPr>
        </p:nvSpPr>
        <p:spPr/>
        <p:txBody>
          <a:bodyPr/>
          <a:lstStyle/>
          <a:p>
            <a:r>
              <a:rPr lang="zh-CN" altLang="en-US" dirty="0" smtClean="0"/>
              <a:t>前缀搜索树在下图中用加粗的线表示。</a:t>
            </a:r>
            <a:endParaRPr lang="zh-CN" altLang="en-US" dirty="0"/>
          </a:p>
        </p:txBody>
      </p:sp>
      <p:pic>
        <p:nvPicPr>
          <p:cNvPr id="12290" name="Picture 2" descr="C:\Users\jiecaozi\AppData\Local\Temp\360zip$Temp\360$0\Figure8_2-DataMiningandAnalysi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7745" y="2348879"/>
            <a:ext cx="4876924" cy="452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366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伪代码</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3286" y="2086484"/>
            <a:ext cx="5219034" cy="4560011"/>
          </a:xfrm>
        </p:spPr>
      </p:pic>
    </p:spTree>
    <p:extLst>
      <p:ext uri="{BB962C8B-B14F-4D97-AF65-F5344CB8AC3E}">
        <p14:creationId xmlns:p14="http://schemas.microsoft.com/office/powerpoint/2010/main" val="19705057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计算复杂度</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支撑的计算在最坏情况下的时间复杂度为                 ，候选项集可能有</a:t>
            </a:r>
            <a:r>
              <a:rPr lang="en-US" altLang="zh-CN" dirty="0" smtClean="0"/>
              <a:t>      </a:t>
            </a:r>
            <a:r>
              <a:rPr lang="zh-CN" altLang="en-US" dirty="0" smtClean="0"/>
              <a:t>个，所以暴力计算方法的时间复杂度为</a:t>
            </a:r>
            <a:r>
              <a:rPr lang="en-US" altLang="zh-CN" dirty="0"/>
              <a:t> </a:t>
            </a:r>
            <a:r>
              <a:rPr lang="en-US" altLang="zh-CN" dirty="0" smtClean="0"/>
              <a:t>                     </a:t>
            </a:r>
            <a:r>
              <a:rPr lang="zh-CN" altLang="en-US" dirty="0" smtClean="0"/>
              <a:t>。</a:t>
            </a:r>
            <a:endParaRPr lang="en-US" altLang="zh-CN" dirty="0" smtClean="0"/>
          </a:p>
          <a:p>
            <a:pPr>
              <a:lnSpc>
                <a:spcPct val="120000"/>
              </a:lnSpc>
            </a:pPr>
            <a:r>
              <a:rPr lang="zh-CN" altLang="en-US" dirty="0" smtClean="0"/>
              <a:t>同时计算</a:t>
            </a:r>
            <a:r>
              <a:rPr lang="zh-CN" altLang="en-US" dirty="0"/>
              <a:t>每一</a:t>
            </a:r>
            <a:r>
              <a:rPr lang="zh-CN" altLang="en-US" dirty="0" smtClean="0"/>
              <a:t>个候选项集的支撑都需要对数据库进行一次完全扫描，所以暴力算法的</a:t>
            </a:r>
            <a:r>
              <a:rPr lang="en-US" altLang="zh-CN" dirty="0" smtClean="0"/>
              <a:t>I/O</a:t>
            </a:r>
            <a:r>
              <a:rPr lang="zh-CN" altLang="en-US" dirty="0" smtClean="0"/>
              <a:t>复杂度为             ，因此，即使比较小的数据集，暴力算法也是不可行的。</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52774094"/>
              </p:ext>
            </p:extLst>
          </p:nvPr>
        </p:nvGraphicFramePr>
        <p:xfrm>
          <a:off x="6876256" y="1988840"/>
          <a:ext cx="1262237" cy="555384"/>
        </p:xfrm>
        <a:graphic>
          <a:graphicData uri="http://schemas.openxmlformats.org/presentationml/2006/ole">
            <mc:AlternateContent xmlns:mc="http://schemas.openxmlformats.org/markup-compatibility/2006">
              <mc:Choice xmlns:v="urn:schemas-microsoft-com:vml" Requires="v">
                <p:oleObj spid="_x0000_s25602" name="Equation" r:id="rId3" imgW="634680" imgH="279360" progId="Equation.DSMT4">
                  <p:embed/>
                </p:oleObj>
              </mc:Choice>
              <mc:Fallback>
                <p:oleObj name="Equation" r:id="rId3" imgW="634680" imgH="279360" progId="Equation.DSMT4">
                  <p:embed/>
                  <p:pic>
                    <p:nvPicPr>
                      <p:cNvPr id="0" name=""/>
                      <p:cNvPicPr/>
                      <p:nvPr/>
                    </p:nvPicPr>
                    <p:blipFill>
                      <a:blip r:embed="rId4"/>
                      <a:stretch>
                        <a:fillRect/>
                      </a:stretch>
                    </p:blipFill>
                    <p:spPr>
                      <a:xfrm>
                        <a:off x="6876256" y="1988840"/>
                        <a:ext cx="1262237" cy="555384"/>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037207604"/>
              </p:ext>
            </p:extLst>
          </p:nvPr>
        </p:nvGraphicFramePr>
        <p:xfrm>
          <a:off x="3203848" y="2492896"/>
          <a:ext cx="432048" cy="432048"/>
        </p:xfrm>
        <a:graphic>
          <a:graphicData uri="http://schemas.openxmlformats.org/presentationml/2006/ole">
            <mc:AlternateContent xmlns:mc="http://schemas.openxmlformats.org/markup-compatibility/2006">
              <mc:Choice xmlns:v="urn:schemas-microsoft-com:vml" Requires="v">
                <p:oleObj spid="_x0000_s25603" name="Equation" r:id="rId5" imgW="203040" imgH="203040" progId="Equation.DSMT4">
                  <p:embed/>
                </p:oleObj>
              </mc:Choice>
              <mc:Fallback>
                <p:oleObj name="Equation" r:id="rId5" imgW="203040" imgH="203040" progId="Equation.DSMT4">
                  <p:embed/>
                  <p:pic>
                    <p:nvPicPr>
                      <p:cNvPr id="0" name=""/>
                      <p:cNvPicPr/>
                      <p:nvPr/>
                    </p:nvPicPr>
                    <p:blipFill>
                      <a:blip r:embed="rId6"/>
                      <a:stretch>
                        <a:fillRect/>
                      </a:stretch>
                    </p:blipFill>
                    <p:spPr>
                      <a:xfrm>
                        <a:off x="3203848" y="2492896"/>
                        <a:ext cx="432048" cy="432048"/>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575403127"/>
              </p:ext>
            </p:extLst>
          </p:nvPr>
        </p:nvGraphicFramePr>
        <p:xfrm>
          <a:off x="1547664" y="2924944"/>
          <a:ext cx="1690688" cy="606425"/>
        </p:xfrm>
        <a:graphic>
          <a:graphicData uri="http://schemas.openxmlformats.org/presentationml/2006/ole">
            <mc:AlternateContent xmlns:mc="http://schemas.openxmlformats.org/markup-compatibility/2006">
              <mc:Choice xmlns:v="urn:schemas-microsoft-com:vml" Requires="v">
                <p:oleObj spid="_x0000_s25604" name="Equation" r:id="rId7" imgW="850680" imgH="304560" progId="Equation.DSMT4">
                  <p:embed/>
                </p:oleObj>
              </mc:Choice>
              <mc:Fallback>
                <p:oleObj name="Equation" r:id="rId7" imgW="850680" imgH="304560" progId="Equation.DSMT4">
                  <p:embed/>
                  <p:pic>
                    <p:nvPicPr>
                      <p:cNvPr id="0" name=""/>
                      <p:cNvPicPr>
                        <a:picLocks noChangeAspect="1" noChangeArrowheads="1"/>
                      </p:cNvPicPr>
                      <p:nvPr/>
                    </p:nvPicPr>
                    <p:blipFill>
                      <a:blip r:embed="rId8"/>
                      <a:srcRect/>
                      <a:stretch>
                        <a:fillRect/>
                      </a:stretch>
                    </p:blipFill>
                    <p:spPr bwMode="auto">
                      <a:xfrm>
                        <a:off x="1547664" y="2924944"/>
                        <a:ext cx="1690688"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253225036"/>
              </p:ext>
            </p:extLst>
          </p:nvPr>
        </p:nvGraphicFramePr>
        <p:xfrm>
          <a:off x="7308304" y="3933056"/>
          <a:ext cx="936104" cy="624069"/>
        </p:xfrm>
        <a:graphic>
          <a:graphicData uri="http://schemas.openxmlformats.org/presentationml/2006/ole">
            <mc:AlternateContent xmlns:mc="http://schemas.openxmlformats.org/markup-compatibility/2006">
              <mc:Choice xmlns:v="urn:schemas-microsoft-com:vml" Requires="v">
                <p:oleObj spid="_x0000_s25605" name="Equation" r:id="rId9" imgW="457200" imgH="304560" progId="Equation.DSMT4">
                  <p:embed/>
                </p:oleObj>
              </mc:Choice>
              <mc:Fallback>
                <p:oleObj name="Equation" r:id="rId9" imgW="457200" imgH="304560" progId="Equation.DSMT4">
                  <p:embed/>
                  <p:pic>
                    <p:nvPicPr>
                      <p:cNvPr id="0" name=""/>
                      <p:cNvPicPr>
                        <a:picLocks noChangeAspect="1" noChangeArrowheads="1"/>
                      </p:cNvPicPr>
                      <p:nvPr/>
                    </p:nvPicPr>
                    <p:blipFill>
                      <a:blip r:embed="rId10"/>
                      <a:srcRect/>
                      <a:stretch>
                        <a:fillRect/>
                      </a:stretch>
                    </p:blipFill>
                    <p:spPr bwMode="auto">
                      <a:xfrm>
                        <a:off x="7308304" y="3933056"/>
                        <a:ext cx="936104" cy="62406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8485399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在下面的数据库中可以看出项集</a:t>
            </a:r>
            <a:r>
              <a:rPr lang="en-US" altLang="zh-CN" dirty="0" smtClean="0">
                <a:latin typeface="Times New Roman" panose="02020603050405020304" pitchFamily="18" charset="0"/>
                <a:cs typeface="Times New Roman" panose="02020603050405020304" pitchFamily="18" charset="0"/>
              </a:rPr>
              <a:t>AC</a:t>
            </a:r>
            <a:r>
              <a:rPr lang="zh-CN" altLang="en-US" dirty="0" smtClean="0">
                <a:latin typeface="Times New Roman" panose="02020603050405020304" pitchFamily="18" charset="0"/>
                <a:cs typeface="Times New Roman" panose="02020603050405020304" pitchFamily="18" charset="0"/>
              </a:rPr>
              <a:t>只出现在两个事务中，即</a:t>
            </a:r>
            <a:r>
              <a:rPr lang="en-US" altLang="zh-CN" dirty="0" smtClean="0">
                <a:latin typeface="Times New Roman" panose="02020603050405020304" pitchFamily="18" charset="0"/>
                <a:cs typeface="Times New Roman" panose="02020603050405020304" pitchFamily="18" charset="0"/>
              </a:rPr>
              <a:t>sup(AC)=2</a:t>
            </a:r>
            <a:r>
              <a:rPr lang="zh-CN" altLang="en-US" dirty="0" smtClean="0">
                <a:latin typeface="Times New Roman" panose="02020603050405020304" pitchFamily="18" charset="0"/>
                <a:cs typeface="Times New Roman" panose="02020603050405020304" pitchFamily="18" charset="0"/>
              </a:rPr>
              <a:t>，如果另</a:t>
            </a:r>
            <a:r>
              <a:rPr lang="en-US" altLang="zh-CN" dirty="0" err="1" smtClean="0">
                <a:latin typeface="Times New Roman" panose="02020603050405020304" pitchFamily="18" charset="0"/>
                <a:cs typeface="Times New Roman" panose="02020603050405020304" pitchFamily="18" charset="0"/>
              </a:rPr>
              <a:t>minsup</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，则</a:t>
            </a:r>
            <a:r>
              <a:rPr lang="en-US" altLang="zh-CN" dirty="0" smtClean="0">
                <a:latin typeface="Times New Roman" panose="02020603050405020304" pitchFamily="18" charset="0"/>
                <a:cs typeface="Times New Roman" panose="02020603050405020304" pitchFamily="18" charset="0"/>
              </a:rPr>
              <a:t>AC </a:t>
            </a:r>
            <a:r>
              <a:rPr lang="zh-CN" altLang="en-US" dirty="0" smtClean="0">
                <a:latin typeface="Times New Roman" panose="02020603050405020304" pitchFamily="18" charset="0"/>
                <a:cs typeface="Times New Roman" panose="02020603050405020304" pitchFamily="18" charset="0"/>
              </a:rPr>
              <a:t>为非频繁项集，可以肯定的是不包含</a:t>
            </a:r>
            <a:r>
              <a:rPr lang="en-US" altLang="zh-CN" dirty="0" smtClean="0">
                <a:latin typeface="Times New Roman" panose="02020603050405020304" pitchFamily="18" charset="0"/>
                <a:cs typeface="Times New Roman" panose="02020603050405020304" pitchFamily="18" charset="0"/>
              </a:rPr>
              <a:t>AC</a:t>
            </a:r>
            <a:r>
              <a:rPr lang="zh-CN" altLang="en-US" dirty="0" smtClean="0">
                <a:latin typeface="Times New Roman" panose="02020603050405020304" pitchFamily="18" charset="0"/>
                <a:cs typeface="Times New Roman" panose="02020603050405020304" pitchFamily="18" charset="0"/>
              </a:rPr>
              <a:t>的事务一定不会包含</a:t>
            </a:r>
            <a:r>
              <a:rPr lang="en-US" altLang="zh-CN" dirty="0" smtClean="0">
                <a:latin typeface="Times New Roman" panose="02020603050405020304" pitchFamily="18" charset="0"/>
                <a:cs typeface="Times New Roman" panose="02020603050405020304" pitchFamily="18" charset="0"/>
              </a:rPr>
              <a:t>ACD</a:t>
            </a:r>
            <a:r>
              <a:rPr lang="zh-CN" altLang="en-US" dirty="0" smtClean="0">
                <a:latin typeface="Times New Roman" panose="02020603050405020304" pitchFamily="18" charset="0"/>
                <a:cs typeface="Times New Roman" panose="02020603050405020304" pitchFamily="18" charset="0"/>
              </a:rPr>
              <a:t>或者</a:t>
            </a:r>
            <a:r>
              <a:rPr lang="en-US" altLang="zh-CN" dirty="0" smtClean="0">
                <a:latin typeface="Times New Roman" panose="02020603050405020304" pitchFamily="18" charset="0"/>
                <a:cs typeface="Times New Roman" panose="02020603050405020304" pitchFamily="18" charset="0"/>
              </a:rPr>
              <a:t>ACE</a:t>
            </a:r>
            <a:r>
              <a:rPr lang="zh-CN" altLang="en-US" dirty="0" smtClean="0">
                <a:latin typeface="Times New Roman" panose="02020603050405020304" pitchFamily="18" charset="0"/>
                <a:cs typeface="Times New Roman" panose="02020603050405020304" pitchFamily="18" charset="0"/>
              </a:rPr>
              <a:t>，即</a:t>
            </a:r>
            <a:r>
              <a:rPr lang="en-US" altLang="zh-CN" dirty="0" smtClean="0">
                <a:latin typeface="Times New Roman" panose="02020603050405020304" pitchFamily="18" charset="0"/>
                <a:cs typeface="Times New Roman" panose="02020603050405020304" pitchFamily="18" charset="0"/>
              </a:rPr>
              <a:t>ACD</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ACE</a:t>
            </a:r>
            <a:r>
              <a:rPr lang="zh-CN" altLang="en-US" dirty="0" smtClean="0">
                <a:latin typeface="Times New Roman" panose="02020603050405020304" pitchFamily="18" charset="0"/>
                <a:cs typeface="Times New Roman" panose="02020603050405020304" pitchFamily="18" charset="0"/>
              </a:rPr>
              <a:t>的支撑一定小于等于</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，这两个项集也一定是非频繁项集。</a:t>
            </a:r>
            <a:endParaRPr lang="zh-CN" altLang="en-US" dirty="0">
              <a:latin typeface="Times New Roman" panose="02020603050405020304" pitchFamily="18" charset="0"/>
              <a:cs typeface="Times New Roman" panose="02020603050405020304" pitchFamily="18" charset="0"/>
            </a:endParaRPr>
          </a:p>
        </p:txBody>
      </p:sp>
      <p:pic>
        <p:nvPicPr>
          <p:cNvPr id="4" name="Picture 2" descr="C:\Users\jiecaozi\AppData\Local\Temp\360zip$Temp\360$0\Figure8_1-DataMiningandAnaly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4413929"/>
            <a:ext cx="7709487" cy="2444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1681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关联规则挖掘算法</a:t>
            </a:r>
            <a:endParaRPr lang="zh-CN" altLang="en-US" dirty="0"/>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Agrawal</a:t>
            </a:r>
            <a:r>
              <a:rPr lang="zh-CN" altLang="en-US" dirty="0">
                <a:latin typeface="Times New Roman" panose="02020603050405020304" pitchFamily="18" charset="0"/>
                <a:cs typeface="Times New Roman" panose="02020603050405020304" pitchFamily="18" charset="0"/>
              </a:rPr>
              <a:t>等⼈提出的</a:t>
            </a:r>
            <a:r>
              <a:rPr lang="en-US" altLang="zh-CN" dirty="0">
                <a:latin typeface="Times New Roman" panose="02020603050405020304" pitchFamily="18" charset="0"/>
                <a:cs typeface="Times New Roman" panose="02020603050405020304" pitchFamily="18" charset="0"/>
              </a:rPr>
              <a:t>AIS</a:t>
            </a:r>
            <a:r>
              <a:rPr lang="zh-CN" altLang="en-US"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Apriori(1994)</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AprioriTid</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Zaki</a:t>
            </a:r>
            <a:r>
              <a:rPr lang="zh-CN" altLang="en-US" dirty="0" smtClean="0">
                <a:latin typeface="Times New Roman" panose="02020603050405020304" pitchFamily="18" charset="0"/>
                <a:cs typeface="Times New Roman" panose="02020603050405020304" pitchFamily="18" charset="0"/>
              </a:rPr>
              <a:t>等人提出了</a:t>
            </a:r>
            <a:r>
              <a:rPr lang="en-US" altLang="zh-CN" dirty="0" smtClean="0">
                <a:latin typeface="Times New Roman" panose="02020603050405020304" pitchFamily="18" charset="0"/>
                <a:cs typeface="Times New Roman" panose="02020603050405020304" pitchFamily="18" charset="0"/>
              </a:rPr>
              <a:t>Eclat</a:t>
            </a:r>
            <a:r>
              <a:rPr lang="zh-CN" altLang="en-US" dirty="0" smtClean="0">
                <a:latin typeface="Times New Roman" panose="02020603050405020304" pitchFamily="18" charset="0"/>
                <a:cs typeface="Times New Roman" panose="02020603050405020304" pitchFamily="18" charset="0"/>
              </a:rPr>
              <a:t>方法</a:t>
            </a:r>
            <a:r>
              <a:rPr lang="en-US" altLang="zh-CN" dirty="0" smtClean="0">
                <a:latin typeface="Times New Roman" panose="02020603050405020304" pitchFamily="18" charset="0"/>
                <a:cs typeface="Times New Roman" panose="02020603050405020304" pitchFamily="18" charset="0"/>
              </a:rPr>
              <a:t>(1997)</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Zaki</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Gouda</a:t>
            </a:r>
            <a:r>
              <a:rPr lang="zh-CN" altLang="en-US" dirty="0" smtClean="0">
                <a:latin typeface="Times New Roman" panose="02020603050405020304" pitchFamily="18" charset="0"/>
                <a:cs typeface="Times New Roman" panose="02020603050405020304" pitchFamily="18" charset="0"/>
              </a:rPr>
              <a:t>提出了</a:t>
            </a:r>
            <a:r>
              <a:rPr lang="en-US" altLang="zh-CN" dirty="0" smtClean="0">
                <a:latin typeface="Times New Roman" panose="02020603050405020304" pitchFamily="18" charset="0"/>
                <a:cs typeface="Times New Roman" panose="02020603050405020304" pitchFamily="18" charset="0"/>
              </a:rPr>
              <a:t>Eclat</a:t>
            </a:r>
            <a:r>
              <a:rPr lang="zh-CN" altLang="en-US" dirty="0" smtClean="0">
                <a:latin typeface="Times New Roman" panose="02020603050405020304" pitchFamily="18" charset="0"/>
                <a:cs typeface="Times New Roman" panose="02020603050405020304" pitchFamily="18" charset="0"/>
              </a:rPr>
              <a:t>的改进方法</a:t>
            </a:r>
            <a:r>
              <a:rPr lang="en-US" altLang="zh-CN" dirty="0" smtClean="0">
                <a:latin typeface="Times New Roman" panose="02020603050405020304" pitchFamily="18" charset="0"/>
                <a:cs typeface="Times New Roman" panose="02020603050405020304" pitchFamily="18" charset="0"/>
              </a:rPr>
              <a:t>dEclat(2003)</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Han</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Pei</a:t>
            </a:r>
            <a:r>
              <a:rPr lang="zh-CN" altLang="en-US" dirty="0" smtClean="0">
                <a:latin typeface="Times New Roman" panose="02020603050405020304" pitchFamily="18" charset="0"/>
                <a:cs typeface="Times New Roman" panose="02020603050405020304" pitchFamily="18" charset="0"/>
              </a:rPr>
              <a:t>等人提出了</a:t>
            </a:r>
            <a:r>
              <a:rPr lang="en-US" altLang="zh-CN" dirty="0" err="1" smtClean="0">
                <a:latin typeface="Times New Roman" panose="02020603050405020304" pitchFamily="18" charset="0"/>
                <a:cs typeface="Times New Roman" panose="02020603050405020304" pitchFamily="18" charset="0"/>
              </a:rPr>
              <a:t>FPGrowth</a:t>
            </a:r>
            <a:r>
              <a:rPr lang="zh-CN" altLang="en-US" dirty="0" smtClean="0">
                <a:latin typeface="Times New Roman" panose="02020603050405020304" pitchFamily="18" charset="0"/>
                <a:cs typeface="Times New Roman" panose="02020603050405020304" pitchFamily="18" charset="0"/>
              </a:rPr>
              <a:t>算法</a:t>
            </a:r>
            <a:r>
              <a:rPr lang="en-US" altLang="zh-CN" dirty="0" smtClean="0">
                <a:latin typeface="Times New Roman" panose="02020603050405020304" pitchFamily="18" charset="0"/>
                <a:cs typeface="Times New Roman" panose="02020603050405020304" pitchFamily="18" charset="0"/>
              </a:rPr>
              <a:t>(2000)</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Park</a:t>
            </a:r>
            <a:r>
              <a:rPr lang="zh-CN" altLang="en-US" dirty="0">
                <a:latin typeface="Times New Roman" panose="02020603050405020304" pitchFamily="18" charset="0"/>
                <a:cs typeface="Times New Roman" panose="02020603050405020304" pitchFamily="18" charset="0"/>
              </a:rPr>
              <a:t>等⼈提出的</a:t>
            </a:r>
            <a:r>
              <a:rPr lang="en-US" altLang="zh-CN" dirty="0" smtClean="0">
                <a:latin typeface="Times New Roman" panose="02020603050405020304" pitchFamily="18" charset="0"/>
                <a:cs typeface="Times New Roman" panose="02020603050405020304" pitchFamily="18" charset="0"/>
              </a:rPr>
              <a:t>DHP</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r>
              <a:rPr lang="en-US" altLang="zh-CN" dirty="0" err="1">
                <a:latin typeface="Times New Roman" panose="02020603050405020304" pitchFamily="18" charset="0"/>
                <a:cs typeface="Times New Roman" panose="02020603050405020304" pitchFamily="18" charset="0"/>
              </a:rPr>
              <a:t>Savasere</a:t>
            </a:r>
            <a:r>
              <a:rPr lang="zh-CN" altLang="en-US" dirty="0">
                <a:latin typeface="Times New Roman" panose="02020603050405020304" pitchFamily="18" charset="0"/>
                <a:cs typeface="Times New Roman" panose="02020603050405020304" pitchFamily="18" charset="0"/>
              </a:rPr>
              <a:t>等⼈的</a:t>
            </a:r>
            <a:r>
              <a:rPr lang="en-US" altLang="zh-CN" dirty="0" smtClean="0">
                <a:latin typeface="Times New Roman" panose="02020603050405020304" pitchFamily="18" charset="0"/>
                <a:cs typeface="Times New Roman" panose="02020603050405020304" pitchFamily="18" charset="0"/>
              </a:rPr>
              <a:t>PARTITION</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其中最有效和有影响的算法为</a:t>
            </a:r>
            <a:r>
              <a:rPr lang="en-US" altLang="zh-CN" dirty="0">
                <a:latin typeface="Times New Roman" panose="02020603050405020304" pitchFamily="18" charset="0"/>
                <a:cs typeface="Times New Roman" panose="02020603050405020304" pitchFamily="18" charset="0"/>
              </a:rPr>
              <a:t>Apriori</a:t>
            </a:r>
            <a:r>
              <a:rPr lang="zh-CN" altLang="en-US"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DHP</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PARTITION</a:t>
            </a:r>
            <a:r>
              <a:rPr lang="zh-CN" altLang="en-US"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FPGrowth</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1128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Apriori</a:t>
            </a:r>
            <a:r>
              <a:rPr lang="zh-CN" altLang="en-US" dirty="0"/>
              <a:t>算法</a:t>
            </a:r>
          </a:p>
        </p:txBody>
      </p:sp>
      <p:pic>
        <p:nvPicPr>
          <p:cNvPr id="16386" name="Picture 2" descr="C:\Users\jiecaozi\AppData\Local\Temp\360zip$Temp\360$0\Figure8_3-DataMiningandAnaly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2265" y="1700808"/>
            <a:ext cx="6414127" cy="51571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3569" y="2376113"/>
            <a:ext cx="1872208" cy="2677656"/>
          </a:xfrm>
          <a:prstGeom prst="rect">
            <a:avLst/>
          </a:prstGeom>
          <a:noFill/>
        </p:spPr>
        <p:txBody>
          <a:bodyPr wrap="square" rtlCol="0">
            <a:spAutoFit/>
          </a:bodyPr>
          <a:lstStyle/>
          <a:p>
            <a:r>
              <a:rPr lang="zh-CN" altLang="en-US" sz="2400" dirty="0" smtClean="0">
                <a:solidFill>
                  <a:prstClr val="black"/>
                </a:solidFill>
              </a:rPr>
              <a:t>如图所示，</a:t>
            </a:r>
            <a:r>
              <a:rPr lang="en-US" altLang="zh-CN" sz="2400" dirty="0" smtClean="0">
                <a:solidFill>
                  <a:prstClr val="black"/>
                </a:solidFill>
              </a:rPr>
              <a:t>AC</a:t>
            </a:r>
            <a:r>
              <a:rPr lang="zh-CN" altLang="en-US" sz="2400" dirty="0" smtClean="0">
                <a:solidFill>
                  <a:prstClr val="black"/>
                </a:solidFill>
              </a:rPr>
              <a:t>是非频繁的，所以</a:t>
            </a:r>
            <a:r>
              <a:rPr lang="en-US" altLang="zh-CN" sz="2400" dirty="0" smtClean="0">
                <a:solidFill>
                  <a:prstClr val="black"/>
                </a:solidFill>
              </a:rPr>
              <a:t>ACD</a:t>
            </a:r>
            <a:r>
              <a:rPr lang="zh-CN" altLang="en-US" sz="2400" dirty="0" smtClean="0">
                <a:solidFill>
                  <a:prstClr val="black"/>
                </a:solidFill>
              </a:rPr>
              <a:t>、</a:t>
            </a:r>
            <a:r>
              <a:rPr lang="en-US" altLang="zh-CN" sz="2400" dirty="0" smtClean="0">
                <a:solidFill>
                  <a:prstClr val="black"/>
                </a:solidFill>
              </a:rPr>
              <a:t>ACE</a:t>
            </a:r>
            <a:r>
              <a:rPr lang="zh-CN" altLang="en-US" sz="2400" dirty="0" smtClean="0">
                <a:solidFill>
                  <a:prstClr val="black"/>
                </a:solidFill>
              </a:rPr>
              <a:t>以及</a:t>
            </a:r>
            <a:r>
              <a:rPr lang="en-US" altLang="zh-CN" sz="2400" dirty="0" smtClean="0">
                <a:solidFill>
                  <a:prstClr val="black"/>
                </a:solidFill>
              </a:rPr>
              <a:t>ACDE</a:t>
            </a:r>
            <a:r>
              <a:rPr lang="zh-CN" altLang="en-US" sz="2400" dirty="0" smtClean="0">
                <a:solidFill>
                  <a:prstClr val="black"/>
                </a:solidFill>
              </a:rPr>
              <a:t>都是非频繁的</a:t>
            </a:r>
            <a:endParaRPr lang="zh-CN" altLang="en-US" sz="2400" dirty="0">
              <a:solidFill>
                <a:prstClr val="black"/>
              </a:solidFill>
            </a:endParaRPr>
          </a:p>
        </p:txBody>
      </p:sp>
    </p:spTree>
    <p:extLst>
      <p:ext uri="{BB962C8B-B14F-4D97-AF65-F5344CB8AC3E}">
        <p14:creationId xmlns:p14="http://schemas.microsoft.com/office/powerpoint/2010/main" val="41282546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逐层的方法：</a:t>
            </a:r>
            <a:r>
              <a:rPr lang="en-US" altLang="zh-CN" dirty="0" smtClean="0"/>
              <a:t>Apriori</a:t>
            </a:r>
            <a:r>
              <a:rPr lang="zh-CN" altLang="en-US" dirty="0" smtClean="0"/>
              <a:t>算法</a:t>
            </a:r>
            <a:endParaRPr lang="zh-CN" altLang="en-US" dirty="0"/>
          </a:p>
        </p:txBody>
      </p:sp>
      <p:sp>
        <p:nvSpPr>
          <p:cNvPr id="3" name="内容占位符 2"/>
          <p:cNvSpPr>
            <a:spLocks noGrp="1"/>
          </p:cNvSpPr>
          <p:nvPr>
            <p:ph idx="1"/>
          </p:nvPr>
        </p:nvSpPr>
        <p:spPr>
          <a:xfrm>
            <a:off x="457200" y="1935480"/>
            <a:ext cx="8229600" cy="4922520"/>
          </a:xfrm>
        </p:spPr>
        <p:txBody>
          <a:bodyPr/>
          <a:lstStyle/>
          <a:p>
            <a:pPr>
              <a:lnSpc>
                <a:spcPct val="120000"/>
              </a:lnSpc>
            </a:pPr>
            <a:r>
              <a:rPr lang="en-US" altLang="zh-CN" dirty="0" smtClean="0"/>
              <a:t>Apriori</a:t>
            </a:r>
            <a:r>
              <a:rPr lang="zh-CN" altLang="en-US" dirty="0" smtClean="0"/>
              <a:t>来自拉丁语，意为“以前”。当定义问题时，通常会使用原来已有的知识</a:t>
            </a:r>
            <a:r>
              <a:rPr lang="en-US" altLang="zh-CN" dirty="0" smtClean="0"/>
              <a:t>(prior knowledge)</a:t>
            </a:r>
            <a:r>
              <a:rPr lang="zh-CN" altLang="en-US" dirty="0" smtClean="0"/>
              <a:t>或者假设，将此方法称为</a:t>
            </a:r>
            <a:r>
              <a:rPr lang="en-US" altLang="zh-CN" dirty="0" smtClean="0"/>
              <a:t>a   priori</a:t>
            </a:r>
            <a:r>
              <a:rPr lang="zh-CN" altLang="en-US" dirty="0" smtClean="0"/>
              <a:t>。</a:t>
            </a:r>
            <a:endParaRPr lang="en-US" altLang="zh-CN" dirty="0" smtClean="0"/>
          </a:p>
          <a:p>
            <a:pPr>
              <a:lnSpc>
                <a:spcPct val="120000"/>
              </a:lnSpc>
            </a:pPr>
            <a:r>
              <a:rPr lang="zh-CN" altLang="en-US" dirty="0" smtClean="0"/>
              <a:t>假设项集</a:t>
            </a:r>
            <a:r>
              <a:rPr lang="en-US" altLang="zh-CN" dirty="0" smtClean="0"/>
              <a:t>X</a:t>
            </a:r>
            <a:r>
              <a:rPr lang="zh-CN" altLang="en-US" dirty="0" smtClean="0"/>
              <a:t>包含两项：</a:t>
            </a:r>
            <a:r>
              <a:rPr lang="en-US" altLang="zh-CN" dirty="0" smtClean="0"/>
              <a:t>A</a:t>
            </a:r>
            <a:r>
              <a:rPr lang="zh-CN" altLang="en-US" dirty="0" smtClean="0"/>
              <a:t>和</a:t>
            </a:r>
            <a:r>
              <a:rPr lang="en-US" altLang="zh-CN" dirty="0" smtClean="0"/>
              <a:t>B</a:t>
            </a:r>
            <a:r>
              <a:rPr lang="zh-CN" altLang="en-US" dirty="0" smtClean="0"/>
              <a:t>，项集</a:t>
            </a:r>
            <a:r>
              <a:rPr lang="en-US" altLang="zh-CN" dirty="0" smtClean="0"/>
              <a:t>Y</a:t>
            </a:r>
            <a:r>
              <a:rPr lang="zh-CN" altLang="en-US" dirty="0" smtClean="0"/>
              <a:t>包含三项：</a:t>
            </a:r>
            <a:r>
              <a:rPr lang="en-US" altLang="zh-CN" dirty="0" smtClean="0"/>
              <a:t>A</a:t>
            </a:r>
            <a:r>
              <a:rPr lang="zh-CN" altLang="en-US" dirty="0" smtClean="0"/>
              <a:t>，</a:t>
            </a:r>
            <a:r>
              <a:rPr lang="en-US" altLang="zh-CN" dirty="0" smtClean="0"/>
              <a:t>B</a:t>
            </a:r>
            <a:r>
              <a:rPr lang="zh-CN" altLang="en-US" dirty="0" smtClean="0"/>
              <a:t>，</a:t>
            </a:r>
            <a:r>
              <a:rPr lang="en-US" altLang="zh-CN" dirty="0" smtClean="0"/>
              <a:t>C</a:t>
            </a:r>
            <a:r>
              <a:rPr lang="zh-CN" altLang="en-US" dirty="0" smtClean="0"/>
              <a:t>，那么包含项集</a:t>
            </a:r>
            <a:r>
              <a:rPr lang="en-US" altLang="zh-CN" dirty="0"/>
              <a:t>Y</a:t>
            </a:r>
            <a:r>
              <a:rPr lang="zh-CN" altLang="en-US" dirty="0" smtClean="0"/>
              <a:t>的事务一定包含项集</a:t>
            </a:r>
            <a:r>
              <a:rPr lang="en-US" altLang="zh-CN" dirty="0" smtClean="0"/>
              <a:t>X</a:t>
            </a:r>
            <a:r>
              <a:rPr lang="zh-CN" altLang="en-US" dirty="0" smtClean="0"/>
              <a:t>，即</a:t>
            </a:r>
            <a:endParaRPr lang="en-US" altLang="zh-CN" dirty="0" smtClean="0"/>
          </a:p>
          <a:p>
            <a:pPr>
              <a:lnSpc>
                <a:spcPct val="120000"/>
              </a:lnSpc>
            </a:pPr>
            <a:endParaRPr lang="en-US" altLang="zh-CN" dirty="0"/>
          </a:p>
          <a:p>
            <a:pPr>
              <a:lnSpc>
                <a:spcPct val="120000"/>
              </a:lnSpc>
            </a:pPr>
            <a:r>
              <a:rPr lang="zh-CN" altLang="en-US" dirty="0" smtClean="0"/>
              <a:t>由此可得，若</a:t>
            </a:r>
            <a:r>
              <a:rPr lang="en-US" altLang="zh-CN" dirty="0" smtClean="0"/>
              <a:t>X</a:t>
            </a:r>
            <a:r>
              <a:rPr lang="zh-CN" altLang="en-US" dirty="0" smtClean="0"/>
              <a:t>是频繁的，那么其任意子集            也都是频繁的，如果</a:t>
            </a:r>
            <a:r>
              <a:rPr lang="en-US" altLang="zh-CN" dirty="0" smtClean="0"/>
              <a:t>X</a:t>
            </a:r>
            <a:r>
              <a:rPr lang="zh-CN" altLang="en-US" dirty="0" smtClean="0"/>
              <a:t>不是频繁的，那么其任意超集       也都不是频繁的。</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679933751"/>
              </p:ext>
            </p:extLst>
          </p:nvPr>
        </p:nvGraphicFramePr>
        <p:xfrm>
          <a:off x="3347863" y="4509120"/>
          <a:ext cx="2534681" cy="576064"/>
        </p:xfrm>
        <a:graphic>
          <a:graphicData uri="http://schemas.openxmlformats.org/presentationml/2006/ole">
            <mc:AlternateContent xmlns:mc="http://schemas.openxmlformats.org/markup-compatibility/2006">
              <mc:Choice xmlns:v="urn:schemas-microsoft-com:vml" Requires="v">
                <p:oleObj spid="_x0000_s26626" name="Equation" r:id="rId3" imgW="1117440" imgH="253800" progId="Equation.DSMT4">
                  <p:embed/>
                </p:oleObj>
              </mc:Choice>
              <mc:Fallback>
                <p:oleObj name="Equation" r:id="rId3" imgW="1117440" imgH="253800" progId="Equation.DSMT4">
                  <p:embed/>
                  <p:pic>
                    <p:nvPicPr>
                      <p:cNvPr id="0" name=""/>
                      <p:cNvPicPr/>
                      <p:nvPr/>
                    </p:nvPicPr>
                    <p:blipFill>
                      <a:blip r:embed="rId4"/>
                      <a:stretch>
                        <a:fillRect/>
                      </a:stretch>
                    </p:blipFill>
                    <p:spPr>
                      <a:xfrm>
                        <a:off x="3347863" y="4509120"/>
                        <a:ext cx="2534681" cy="576064"/>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229148034"/>
              </p:ext>
            </p:extLst>
          </p:nvPr>
        </p:nvGraphicFramePr>
        <p:xfrm>
          <a:off x="7020272" y="5157192"/>
          <a:ext cx="936104" cy="390043"/>
        </p:xfrm>
        <a:graphic>
          <a:graphicData uri="http://schemas.openxmlformats.org/presentationml/2006/ole">
            <mc:AlternateContent xmlns:mc="http://schemas.openxmlformats.org/markup-compatibility/2006">
              <mc:Choice xmlns:v="urn:schemas-microsoft-com:vml" Requires="v">
                <p:oleObj spid="_x0000_s26627" name="Equation" r:id="rId5" imgW="457200" imgH="190440" progId="Equation.DSMT4">
                  <p:embed/>
                </p:oleObj>
              </mc:Choice>
              <mc:Fallback>
                <p:oleObj name="Equation" r:id="rId5" imgW="457200" imgH="190440" progId="Equation.DSMT4">
                  <p:embed/>
                  <p:pic>
                    <p:nvPicPr>
                      <p:cNvPr id="0" name=""/>
                      <p:cNvPicPr/>
                      <p:nvPr/>
                    </p:nvPicPr>
                    <p:blipFill>
                      <a:blip r:embed="rId6"/>
                      <a:stretch>
                        <a:fillRect/>
                      </a:stretch>
                    </p:blipFill>
                    <p:spPr>
                      <a:xfrm>
                        <a:off x="7020272" y="5157192"/>
                        <a:ext cx="936104" cy="39004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841026789"/>
              </p:ext>
            </p:extLst>
          </p:nvPr>
        </p:nvGraphicFramePr>
        <p:xfrm>
          <a:off x="8028384" y="5589240"/>
          <a:ext cx="909638" cy="388937"/>
        </p:xfrm>
        <a:graphic>
          <a:graphicData uri="http://schemas.openxmlformats.org/presentationml/2006/ole">
            <mc:AlternateContent xmlns:mc="http://schemas.openxmlformats.org/markup-compatibility/2006">
              <mc:Choice xmlns:v="urn:schemas-microsoft-com:vml" Requires="v">
                <p:oleObj spid="_x0000_s26628" name="Equation" r:id="rId7" imgW="444240" imgH="190440" progId="Equation.DSMT4">
                  <p:embed/>
                </p:oleObj>
              </mc:Choice>
              <mc:Fallback>
                <p:oleObj name="Equation" r:id="rId7" imgW="444240" imgH="190440" progId="Equation.DSMT4">
                  <p:embed/>
                  <p:pic>
                    <p:nvPicPr>
                      <p:cNvPr id="0" name=""/>
                      <p:cNvPicPr>
                        <a:picLocks noChangeAspect="1" noChangeArrowheads="1"/>
                      </p:cNvPicPr>
                      <p:nvPr/>
                    </p:nvPicPr>
                    <p:blipFill>
                      <a:blip r:embed="rId8"/>
                      <a:srcRect/>
                      <a:stretch>
                        <a:fillRect/>
                      </a:stretch>
                    </p:blipFill>
                    <p:spPr bwMode="auto">
                      <a:xfrm>
                        <a:off x="8028384" y="5589240"/>
                        <a:ext cx="909638"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629505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Apriori</a:t>
            </a:r>
            <a:r>
              <a:rPr lang="zh-CN" altLang="en-US" dirty="0"/>
              <a:t>算法</a:t>
            </a:r>
            <a:r>
              <a:rPr lang="zh-CN" altLang="en-US" dirty="0" smtClean="0"/>
              <a:t>流程</a:t>
            </a:r>
            <a:endParaRPr lang="zh-CN" altLang="en-US" dirty="0"/>
          </a:p>
        </p:txBody>
      </p:sp>
      <p:sp>
        <p:nvSpPr>
          <p:cNvPr id="3" name="内容占位符 2"/>
          <p:cNvSpPr>
            <a:spLocks noGrp="1"/>
          </p:cNvSpPr>
          <p:nvPr>
            <p:ph idx="1"/>
          </p:nvPr>
        </p:nvSpPr>
        <p:spPr/>
        <p:txBody>
          <a:bodyPr/>
          <a:lstStyle/>
          <a:p>
            <a:r>
              <a:rPr lang="zh-CN" altLang="en-US" dirty="0" smtClean="0"/>
              <a:t>后面几页是对这两页的图                                                                的详细说明</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840" y="2348880"/>
            <a:ext cx="5547341" cy="2016224"/>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4220467"/>
            <a:ext cx="8145851" cy="2637533"/>
          </a:xfrm>
          <a:prstGeom prst="rect">
            <a:avLst/>
          </a:prstGeom>
        </p:spPr>
      </p:pic>
    </p:spTree>
    <p:extLst>
      <p:ext uri="{BB962C8B-B14F-4D97-AF65-F5344CB8AC3E}">
        <p14:creationId xmlns:p14="http://schemas.microsoft.com/office/powerpoint/2010/main" val="34803004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Apriori</a:t>
            </a:r>
            <a:r>
              <a:rPr lang="zh-CN" altLang="en-US" dirty="0"/>
              <a:t>算法</a:t>
            </a:r>
            <a:r>
              <a:rPr lang="zh-CN" altLang="en-US" dirty="0" smtClean="0"/>
              <a:t>流程</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51" y="1988840"/>
            <a:ext cx="8834443" cy="4392488"/>
          </a:xfrm>
        </p:spPr>
      </p:pic>
    </p:spTree>
    <p:extLst>
      <p:ext uri="{BB962C8B-B14F-4D97-AF65-F5344CB8AC3E}">
        <p14:creationId xmlns:p14="http://schemas.microsoft.com/office/powerpoint/2010/main" val="42125639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Apriori</a:t>
            </a:r>
            <a:r>
              <a:rPr lang="zh-CN" altLang="en-US" dirty="0" smtClean="0"/>
              <a:t>算法伪代码</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988840"/>
            <a:ext cx="7108219" cy="4248472"/>
          </a:xfrm>
        </p:spPr>
      </p:pic>
    </p:spTree>
    <p:extLst>
      <p:ext uri="{BB962C8B-B14F-4D97-AF65-F5344CB8AC3E}">
        <p14:creationId xmlns:p14="http://schemas.microsoft.com/office/powerpoint/2010/main" val="246985290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Apriori</a:t>
            </a:r>
            <a:r>
              <a:rPr lang="zh-CN" altLang="en-US" dirty="0"/>
              <a:t>算法伪代码</a:t>
            </a:r>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4810" y="2034089"/>
            <a:ext cx="8094466" cy="4491255"/>
          </a:xfrm>
        </p:spPr>
      </p:pic>
    </p:spTree>
    <p:extLst>
      <p:ext uri="{BB962C8B-B14F-4D97-AF65-F5344CB8AC3E}">
        <p14:creationId xmlns:p14="http://schemas.microsoft.com/office/powerpoint/2010/main" val="42379312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Apriori</a:t>
            </a:r>
            <a:r>
              <a:rPr lang="zh-CN" altLang="en-US" dirty="0" smtClean="0"/>
              <a:t>算法流程说明</a:t>
            </a:r>
            <a:endParaRPr lang="zh-CN" altLang="en-US" dirty="0"/>
          </a:p>
        </p:txBody>
      </p:sp>
      <p:sp>
        <p:nvSpPr>
          <p:cNvPr id="3" name="内容占位符 2"/>
          <p:cNvSpPr>
            <a:spLocks noGrp="1"/>
          </p:cNvSpPr>
          <p:nvPr>
            <p:ph idx="1"/>
          </p:nvPr>
        </p:nvSpPr>
        <p:spPr>
          <a:xfrm>
            <a:off x="457200" y="1935480"/>
            <a:ext cx="8229600" cy="4922520"/>
          </a:xfrm>
        </p:spPr>
        <p:txBody>
          <a:bodyPr>
            <a:normAutofit/>
          </a:bodyPr>
          <a:lstStyle/>
          <a:p>
            <a:pPr>
              <a:lnSpc>
                <a:spcPct val="120000"/>
              </a:lnSpc>
            </a:pPr>
            <a:r>
              <a:rPr lang="zh-CN" altLang="en-US" dirty="0" smtClean="0">
                <a:latin typeface="Times New Roman" panose="02020603050405020304" pitchFamily="18" charset="0"/>
                <a:cs typeface="Times New Roman" panose="02020603050405020304" pitchFamily="18" charset="0"/>
              </a:rPr>
              <a:t>令</a:t>
            </a:r>
            <a:r>
              <a:rPr lang="en-US" altLang="zh-CN" dirty="0" smtClean="0">
                <a:latin typeface="Times New Roman" panose="02020603050405020304" pitchFamily="18" charset="0"/>
                <a:cs typeface="Times New Roman" panose="02020603050405020304" pitchFamily="18" charset="0"/>
              </a:rPr>
              <a:t>C</a:t>
            </a:r>
            <a:r>
              <a:rPr lang="en-US" altLang="zh-CN" baseline="30000" dirty="0" smtClean="0">
                <a:latin typeface="Times New Roman" panose="02020603050405020304" pitchFamily="18" charset="0"/>
                <a:cs typeface="Times New Roman" panose="02020603050405020304" pitchFamily="18" charset="0"/>
              </a:rPr>
              <a:t>(k)</a:t>
            </a:r>
            <a:r>
              <a:rPr lang="zh-CN" altLang="en-US" dirty="0" smtClean="0">
                <a:latin typeface="Times New Roman" panose="02020603050405020304" pitchFamily="18" charset="0"/>
                <a:cs typeface="Times New Roman" panose="02020603050405020304" pitchFamily="18" charset="0"/>
              </a:rPr>
              <a:t>代表包含所有候选</a:t>
            </a:r>
            <a:r>
              <a:rPr lang="en-US" altLang="zh-CN" dirty="0" smtClean="0">
                <a:latin typeface="Times New Roman" panose="02020603050405020304" pitchFamily="18" charset="0"/>
                <a:cs typeface="Times New Roman" panose="02020603050405020304" pitchFamily="18" charset="0"/>
              </a:rPr>
              <a:t>k-</a:t>
            </a:r>
            <a:r>
              <a:rPr lang="zh-CN" altLang="en-US" dirty="0" smtClean="0">
                <a:latin typeface="Times New Roman" panose="02020603050405020304" pitchFamily="18" charset="0"/>
                <a:cs typeface="Times New Roman" panose="02020603050405020304" pitchFamily="18" charset="0"/>
              </a:rPr>
              <a:t>项集的前缀树，</a:t>
            </a:r>
            <a:r>
              <a:rPr lang="en-US" altLang="zh-CN" dirty="0" smtClean="0">
                <a:latin typeface="Times New Roman" panose="02020603050405020304" pitchFamily="18" charset="0"/>
                <a:cs typeface="Times New Roman" panose="02020603050405020304" pitchFamily="18" charset="0"/>
              </a:rPr>
              <a:t>F</a:t>
            </a:r>
            <a:r>
              <a:rPr lang="zh-CN" altLang="en-US" dirty="0" smtClean="0">
                <a:latin typeface="Times New Roman" panose="02020603050405020304" pitchFamily="18" charset="0"/>
                <a:cs typeface="Times New Roman" panose="02020603050405020304" pitchFamily="18" charset="0"/>
              </a:rPr>
              <a:t>表示所有的频繁项集组成的集合，初始时</a:t>
            </a:r>
            <a:r>
              <a:rPr lang="en-US" altLang="zh-CN" dirty="0" smtClean="0">
                <a:latin typeface="Times New Roman" panose="02020603050405020304" pitchFamily="18" charset="0"/>
                <a:cs typeface="Times New Roman" panose="02020603050405020304" pitchFamily="18" charset="0"/>
              </a:rPr>
              <a:t>F</a:t>
            </a:r>
            <a:r>
              <a:rPr lang="zh-CN" altLang="en-US" dirty="0" smtClean="0">
                <a:latin typeface="Times New Roman" panose="02020603050405020304" pitchFamily="18" charset="0"/>
                <a:cs typeface="Times New Roman" panose="02020603050405020304" pitchFamily="18" charset="0"/>
              </a:rPr>
              <a:t>为空。</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en-US" altLang="zh-CN" dirty="0" smtClean="0">
                <a:latin typeface="Times New Roman" panose="02020603050405020304" pitchFamily="18" charset="0"/>
                <a:cs typeface="Times New Roman" panose="02020603050405020304" pitchFamily="18" charset="0"/>
              </a:rPr>
              <a:t>Apriori</a:t>
            </a:r>
            <a:r>
              <a:rPr lang="zh-CN" altLang="en-US" dirty="0" smtClean="0">
                <a:latin typeface="Times New Roman" panose="02020603050405020304" pitchFamily="18" charset="0"/>
                <a:cs typeface="Times New Roman" panose="02020603050405020304" pitchFamily="18" charset="0"/>
              </a:rPr>
              <a:t>算法首先将单个项插入一个初始为空的前缀树，得到</a:t>
            </a:r>
            <a:r>
              <a:rPr lang="en-US" altLang="zh-CN" dirty="0" smtClean="0">
                <a:solidFill>
                  <a:prstClr val="black"/>
                </a:solidFill>
                <a:latin typeface="Times New Roman" panose="02020603050405020304" pitchFamily="18" charset="0"/>
                <a:cs typeface="Times New Roman" panose="02020603050405020304" pitchFamily="18" charset="0"/>
              </a:rPr>
              <a:t>C</a:t>
            </a:r>
            <a:r>
              <a:rPr lang="en-US" altLang="zh-CN" baseline="30000" dirty="0" smtClean="0">
                <a:solidFill>
                  <a:prstClr val="black"/>
                </a:solidFill>
                <a:latin typeface="Times New Roman" panose="02020603050405020304" pitchFamily="18" charset="0"/>
                <a:cs typeface="Times New Roman" panose="02020603050405020304" pitchFamily="18" charset="0"/>
              </a:rPr>
              <a:t>(1) </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en-US" altLang="zh-CN" dirty="0" smtClean="0">
                <a:latin typeface="Times New Roman" panose="02020603050405020304" pitchFamily="18" charset="0"/>
                <a:cs typeface="Times New Roman" panose="02020603050405020304" pitchFamily="18" charset="0"/>
              </a:rPr>
              <a:t>while</a:t>
            </a:r>
            <a:r>
              <a:rPr lang="zh-CN" altLang="en-US" dirty="0" smtClean="0">
                <a:latin typeface="Times New Roman" panose="02020603050405020304" pitchFamily="18" charset="0"/>
                <a:cs typeface="Times New Roman" panose="02020603050405020304" pitchFamily="18" charset="0"/>
              </a:rPr>
              <a:t>循环首先通过</a:t>
            </a:r>
            <a:r>
              <a:rPr lang="en-US" altLang="zh-CN" dirty="0" err="1" smtClean="0">
                <a:latin typeface="Times New Roman" panose="02020603050405020304" pitchFamily="18" charset="0"/>
                <a:cs typeface="Times New Roman" panose="02020603050405020304" pitchFamily="18" charset="0"/>
              </a:rPr>
              <a:t>ComputeSupport</a:t>
            </a:r>
            <a:r>
              <a:rPr lang="zh-CN" altLang="en-US" dirty="0" smtClean="0">
                <a:latin typeface="Times New Roman" panose="02020603050405020304" pitchFamily="18" charset="0"/>
                <a:cs typeface="Times New Roman" panose="02020603050405020304" pitchFamily="18" charset="0"/>
              </a:rPr>
              <a:t>生成数据库</a:t>
            </a:r>
            <a:r>
              <a:rPr lang="en-US" altLang="zh-CN" dirty="0" smtClean="0">
                <a:latin typeface="Times New Roman" panose="02020603050405020304" pitchFamily="18" charset="0"/>
                <a:cs typeface="Times New Roman" panose="02020603050405020304" pitchFamily="18" charset="0"/>
              </a:rPr>
              <a:t>D</a:t>
            </a:r>
            <a:r>
              <a:rPr lang="zh-CN" altLang="en-US" dirty="0" smtClean="0">
                <a:latin typeface="Times New Roman" panose="02020603050405020304" pitchFamily="18" charset="0"/>
                <a:cs typeface="Times New Roman" panose="02020603050405020304" pitchFamily="18" charset="0"/>
              </a:rPr>
              <a:t>中每个事务的</a:t>
            </a:r>
            <a:r>
              <a:rPr lang="en-US" altLang="zh-CN" dirty="0" smtClean="0">
                <a:latin typeface="Times New Roman" panose="02020603050405020304" pitchFamily="18" charset="0"/>
                <a:cs typeface="Times New Roman" panose="02020603050405020304" pitchFamily="18" charset="0"/>
              </a:rPr>
              <a:t>k-</a:t>
            </a:r>
            <a:r>
              <a:rPr lang="zh-CN" altLang="en-US" dirty="0" smtClean="0">
                <a:latin typeface="Times New Roman" panose="02020603050405020304" pitchFamily="18" charset="0"/>
                <a:cs typeface="Times New Roman" panose="02020603050405020304" pitchFamily="18" charset="0"/>
              </a:rPr>
              <a:t>子集，对每个这样的子集，如果</a:t>
            </a:r>
            <a:r>
              <a:rPr lang="en-US" altLang="zh-CN" dirty="0">
                <a:solidFill>
                  <a:prstClr val="black"/>
                </a:solidFill>
                <a:latin typeface="Times New Roman" panose="02020603050405020304" pitchFamily="18" charset="0"/>
                <a:cs typeface="Times New Roman" panose="02020603050405020304" pitchFamily="18" charset="0"/>
              </a:rPr>
              <a:t>C</a:t>
            </a:r>
            <a:r>
              <a:rPr lang="en-US" altLang="zh-CN" baseline="30000" dirty="0">
                <a:solidFill>
                  <a:prstClr val="black"/>
                </a:solidFill>
                <a:latin typeface="Times New Roman" panose="02020603050405020304" pitchFamily="18" charset="0"/>
                <a:cs typeface="Times New Roman" panose="02020603050405020304" pitchFamily="18" charset="0"/>
              </a:rPr>
              <a:t>(k)</a:t>
            </a:r>
            <a:r>
              <a:rPr lang="zh-CN" altLang="en-US" dirty="0" smtClean="0">
                <a:latin typeface="Times New Roman" panose="02020603050405020304" pitchFamily="18" charset="0"/>
                <a:cs typeface="Times New Roman" panose="02020603050405020304" pitchFamily="18" charset="0"/>
              </a:rPr>
              <a:t>中的对应候选存在，那么这个候选的支撑加</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，从而实现第</a:t>
            </a:r>
            <a:r>
              <a:rPr lang="en-US" altLang="zh-CN" dirty="0" smtClean="0">
                <a:latin typeface="Times New Roman" panose="02020603050405020304" pitchFamily="18" charset="0"/>
                <a:cs typeface="Times New Roman" panose="02020603050405020304" pitchFamily="18" charset="0"/>
              </a:rPr>
              <a:t>k</a:t>
            </a:r>
            <a:r>
              <a:rPr lang="zh-CN" altLang="en-US" dirty="0" smtClean="0">
                <a:latin typeface="Times New Roman" panose="02020603050405020304" pitchFamily="18" charset="0"/>
                <a:cs typeface="Times New Roman" panose="02020603050405020304" pitchFamily="18" charset="0"/>
              </a:rPr>
              <a:t>层的候选支撑的计算。这种计算方法可以使得每一层都只会扫描一次数据库</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见下一页的例子</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323946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a:xfrm>
            <a:off x="457200" y="1935480"/>
            <a:ext cx="8229600" cy="4805888"/>
          </a:xfrm>
        </p:spPr>
        <p:txBody>
          <a:bodyPr>
            <a:normAutofit/>
          </a:bodyPr>
          <a:lstStyle/>
          <a:p>
            <a:r>
              <a:rPr lang="zh-CN" altLang="en-US" dirty="0" smtClean="0">
                <a:latin typeface="Times New Roman" panose="02020603050405020304" pitchFamily="18" charset="0"/>
                <a:cs typeface="Times New Roman" panose="02020603050405020304" pitchFamily="18" charset="0"/>
              </a:rPr>
              <a:t>在第三层中，共有</a:t>
            </a:r>
            <a:r>
              <a:rPr lang="en-US" altLang="zh-CN" dirty="0" smtClean="0">
                <a:latin typeface="Times New Roman" panose="02020603050405020304" pitchFamily="18" charset="0"/>
                <a:cs typeface="Times New Roman" panose="02020603050405020304" pitchFamily="18" charset="0"/>
              </a:rPr>
              <a:t>5</a:t>
            </a:r>
            <a:r>
              <a:rPr lang="zh-CN" altLang="en-US" dirty="0" smtClean="0">
                <a:latin typeface="Times New Roman" panose="02020603050405020304" pitchFamily="18" charset="0"/>
                <a:cs typeface="Times New Roman" panose="02020603050405020304" pitchFamily="18" charset="0"/>
              </a:rPr>
              <a:t>个候选需要计算支撑，分别为</a:t>
            </a:r>
            <a:r>
              <a:rPr lang="en-US" altLang="zh-CN" dirty="0" smtClean="0">
                <a:latin typeface="Times New Roman" panose="02020603050405020304" pitchFamily="18" charset="0"/>
                <a:cs typeface="Times New Roman" panose="02020603050405020304" pitchFamily="18" charset="0"/>
              </a:rPr>
              <a:t>ABD</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ABE</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ADE</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BCE</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BDE</a:t>
            </a:r>
            <a:r>
              <a:rPr lang="zh-CN" altLang="en-US" dirty="0" smtClean="0">
                <a:latin typeface="Times New Roman" panose="02020603050405020304" pitchFamily="18" charset="0"/>
                <a:cs typeface="Times New Roman" panose="02020603050405020304" pitchFamily="18" charset="0"/>
              </a:rPr>
              <a:t>。为了计算这</a:t>
            </a:r>
            <a:r>
              <a:rPr lang="en-US" altLang="zh-CN" dirty="0" smtClean="0">
                <a:latin typeface="Times New Roman" panose="02020603050405020304" pitchFamily="18" charset="0"/>
                <a:cs typeface="Times New Roman" panose="02020603050405020304" pitchFamily="18" charset="0"/>
              </a:rPr>
              <a:t>5</a:t>
            </a:r>
            <a:r>
              <a:rPr lang="zh-CN" altLang="en-US" dirty="0" smtClean="0">
                <a:latin typeface="Times New Roman" panose="02020603050405020304" pitchFamily="18" charset="0"/>
                <a:cs typeface="Times New Roman" panose="02020603050405020304" pitchFamily="18" charset="0"/>
              </a:rPr>
              <a:t>个候选的支撑，首先扫描数据库</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本章中一直用的那个数据库</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，得到</a:t>
            </a:r>
            <a:r>
              <a:rPr lang="en-US" altLang="zh-CN" dirty="0" smtClean="0">
                <a:latin typeface="Times New Roman" panose="02020603050405020304" pitchFamily="18" charset="0"/>
                <a:cs typeface="Times New Roman" panose="02020603050405020304" pitchFamily="18" charset="0"/>
              </a:rPr>
              <a:t>6</a:t>
            </a:r>
            <a:r>
              <a:rPr lang="zh-CN" altLang="en-US" dirty="0" smtClean="0">
                <a:latin typeface="Times New Roman" panose="02020603050405020304" pitchFamily="18" charset="0"/>
                <a:cs typeface="Times New Roman" panose="02020603050405020304" pitchFamily="18" charset="0"/>
              </a:rPr>
              <a:t>个事务，每个事务分别生成</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子集，即事务</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可以得到</a:t>
            </a:r>
            <a:r>
              <a:rPr lang="en-US" altLang="zh-CN" dirty="0" smtClean="0">
                <a:latin typeface="Times New Roman" panose="02020603050405020304" pitchFamily="18" charset="0"/>
                <a:cs typeface="Times New Roman" panose="02020603050405020304" pitchFamily="18" charset="0"/>
              </a:rPr>
              <a:t>{ABD</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ABE</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BDE}</a:t>
            </a:r>
            <a:r>
              <a:rPr lang="zh-CN" altLang="en-US" dirty="0" smtClean="0">
                <a:latin typeface="Times New Roman" panose="02020603050405020304" pitchFamily="18" charset="0"/>
                <a:cs typeface="Times New Roman" panose="02020603050405020304" pitchFamily="18" charset="0"/>
              </a:rPr>
              <a:t>，那么这三项的支撑分别加</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。然后对第二个事务寻找</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子集，第二个事务只有三项，</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子集就是它本身</a:t>
            </a:r>
            <a:r>
              <a:rPr lang="en-US" altLang="zh-CN" dirty="0" smtClean="0">
                <a:latin typeface="Times New Roman" panose="02020603050405020304" pitchFamily="18" charset="0"/>
                <a:cs typeface="Times New Roman" panose="02020603050405020304" pitchFamily="18" charset="0"/>
              </a:rPr>
              <a:t>BCE</a:t>
            </a:r>
            <a:r>
              <a:rPr lang="zh-CN" altLang="en-US" dirty="0" smtClean="0">
                <a:latin typeface="Times New Roman" panose="02020603050405020304" pitchFamily="18" charset="0"/>
                <a:cs typeface="Times New Roman" panose="02020603050405020304" pitchFamily="18" charset="0"/>
              </a:rPr>
              <a:t>，所以</a:t>
            </a:r>
            <a:r>
              <a:rPr lang="en-US" altLang="zh-CN" dirty="0" smtClean="0">
                <a:latin typeface="Times New Roman" panose="02020603050405020304" pitchFamily="18" charset="0"/>
                <a:cs typeface="Times New Roman" panose="02020603050405020304" pitchFamily="18" charset="0"/>
              </a:rPr>
              <a:t>BCE</a:t>
            </a:r>
            <a:r>
              <a:rPr lang="zh-CN" altLang="en-US" dirty="0" smtClean="0">
                <a:latin typeface="Times New Roman" panose="02020603050405020304" pitchFamily="18" charset="0"/>
                <a:cs typeface="Times New Roman" panose="02020603050405020304" pitchFamily="18" charset="0"/>
              </a:rPr>
              <a:t>的支撑也加</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这样只扫描一次数据库，一层的支撑就可以全部计算出来了，而不需要像暴力算法那样每一个项集都扫描一次数据库。</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889927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Apriori</a:t>
            </a:r>
            <a:r>
              <a:rPr lang="zh-CN" altLang="en-US" dirty="0"/>
              <a:t>算法流程说明</a:t>
            </a:r>
          </a:p>
        </p:txBody>
      </p:sp>
      <p:sp>
        <p:nvSpPr>
          <p:cNvPr id="3" name="内容占位符 2"/>
          <p:cNvSpPr>
            <a:spLocks noGrp="1"/>
          </p:cNvSpPr>
          <p:nvPr>
            <p:ph idx="1"/>
          </p:nvPr>
        </p:nvSpPr>
        <p:spPr>
          <a:xfrm>
            <a:off x="457200" y="1935480"/>
            <a:ext cx="8229600" cy="4922520"/>
          </a:xfrm>
        </p:spPr>
        <p:txBody>
          <a:bodyPr>
            <a:normAutofit/>
          </a:bodyPr>
          <a:lstStyle/>
          <a:p>
            <a:pPr>
              <a:lnSpc>
                <a:spcPct val="120000"/>
              </a:lnSpc>
            </a:pPr>
            <a:r>
              <a:rPr lang="zh-CN" altLang="en-US" dirty="0" smtClean="0">
                <a:latin typeface="Times New Roman" panose="02020603050405020304" pitchFamily="18" charset="0"/>
                <a:cs typeface="Times New Roman" panose="02020603050405020304" pitchFamily="18" charset="0"/>
              </a:rPr>
              <a:t>得到第</a:t>
            </a:r>
            <a:r>
              <a:rPr lang="en-US" altLang="zh-CN" dirty="0" smtClean="0">
                <a:latin typeface="Times New Roman" panose="02020603050405020304" pitchFamily="18" charset="0"/>
                <a:cs typeface="Times New Roman" panose="02020603050405020304" pitchFamily="18" charset="0"/>
              </a:rPr>
              <a:t>k</a:t>
            </a:r>
            <a:r>
              <a:rPr lang="zh-CN" altLang="en-US" dirty="0" smtClean="0">
                <a:latin typeface="Times New Roman" panose="02020603050405020304" pitchFamily="18" charset="0"/>
                <a:cs typeface="Times New Roman" panose="02020603050405020304" pitchFamily="18" charset="0"/>
              </a:rPr>
              <a:t>层的每个候选的支撑后，通过</a:t>
            </a:r>
            <a:r>
              <a:rPr lang="en-US" altLang="zh-CN" dirty="0" err="1" smtClean="0">
                <a:latin typeface="Times New Roman" panose="02020603050405020304" pitchFamily="18" charset="0"/>
                <a:cs typeface="Times New Roman" panose="02020603050405020304" pitchFamily="18" charset="0"/>
              </a:rPr>
              <a:t>minsup</a:t>
            </a:r>
            <a:r>
              <a:rPr lang="zh-CN" altLang="en-US" dirty="0" smtClean="0">
                <a:latin typeface="Times New Roman" panose="02020603050405020304" pitchFamily="18" charset="0"/>
                <a:cs typeface="Times New Roman" panose="02020603050405020304" pitchFamily="18" charset="0"/>
              </a:rPr>
              <a:t>确定非频繁候选，并移除这些候选。剩余的前缀树的叶子就构成了频繁</a:t>
            </a:r>
            <a:r>
              <a:rPr lang="en-US" altLang="zh-CN" dirty="0" smtClean="0">
                <a:latin typeface="Times New Roman" panose="02020603050405020304" pitchFamily="18" charset="0"/>
                <a:cs typeface="Times New Roman" panose="02020603050405020304" pitchFamily="18" charset="0"/>
              </a:rPr>
              <a:t>k-</a:t>
            </a:r>
            <a:r>
              <a:rPr lang="zh-CN" altLang="en-US" dirty="0" smtClean="0">
                <a:latin typeface="Times New Roman" panose="02020603050405020304" pitchFamily="18" charset="0"/>
                <a:cs typeface="Times New Roman" panose="02020603050405020304" pitchFamily="18" charset="0"/>
              </a:rPr>
              <a:t>项集的集合</a:t>
            </a:r>
            <a:r>
              <a:rPr lang="en-US" altLang="zh-CN" dirty="0" smtClean="0">
                <a:latin typeface="Times New Roman" panose="02020603050405020304" pitchFamily="18" charset="0"/>
                <a:cs typeface="Times New Roman" panose="02020603050405020304" pitchFamily="18" charset="0"/>
              </a:rPr>
              <a:t>F</a:t>
            </a:r>
            <a:r>
              <a:rPr lang="en-US" altLang="zh-CN" baseline="30000" dirty="0" smtClean="0">
                <a:latin typeface="Times New Roman" panose="02020603050405020304" pitchFamily="18" charset="0"/>
                <a:cs typeface="Times New Roman" panose="02020603050405020304" pitchFamily="18" charset="0"/>
              </a:rPr>
              <a:t>(k)</a:t>
            </a:r>
            <a:r>
              <a:rPr lang="zh-CN" altLang="en-US" dirty="0" smtClean="0">
                <a:latin typeface="Times New Roman" panose="02020603050405020304" pitchFamily="18" charset="0"/>
                <a:cs typeface="Times New Roman" panose="02020603050405020304" pitchFamily="18" charset="0"/>
              </a:rPr>
              <a:t>，这个集合可用于生成下一层的候选</a:t>
            </a:r>
            <a:r>
              <a:rPr lang="en-US" altLang="zh-CN" dirty="0" smtClean="0">
                <a:latin typeface="Times New Roman" panose="02020603050405020304" pitchFamily="18" charset="0"/>
                <a:cs typeface="Times New Roman" panose="02020603050405020304" pitchFamily="18" charset="0"/>
              </a:rPr>
              <a:t>(k+1)-</a:t>
            </a:r>
            <a:r>
              <a:rPr lang="zh-CN" altLang="en-US" dirty="0" smtClean="0">
                <a:latin typeface="Times New Roman" panose="02020603050405020304" pitchFamily="18" charset="0"/>
                <a:cs typeface="Times New Roman" panose="02020603050405020304" pitchFamily="18" charset="0"/>
              </a:rPr>
              <a:t>项集</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伪代码第</a:t>
            </a:r>
            <a:r>
              <a:rPr lang="en-US" altLang="zh-CN" dirty="0" smtClean="0">
                <a:latin typeface="Times New Roman" panose="02020603050405020304" pitchFamily="18" charset="0"/>
                <a:cs typeface="Times New Roman" panose="02020603050405020304" pitchFamily="18" charset="0"/>
              </a:rPr>
              <a:t>10</a:t>
            </a:r>
            <a:r>
              <a:rPr lang="zh-CN" altLang="en-US" dirty="0" smtClean="0">
                <a:latin typeface="Times New Roman" panose="02020603050405020304" pitchFamily="18" charset="0"/>
                <a:cs typeface="Times New Roman" panose="02020603050405020304" pitchFamily="18" charset="0"/>
              </a:rPr>
              <a:t>行</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en-US" altLang="zh-CN" dirty="0" err="1" smtClean="0">
                <a:latin typeface="Times New Roman" panose="02020603050405020304" pitchFamily="18" charset="0"/>
                <a:cs typeface="Times New Roman" panose="02020603050405020304" pitchFamily="18" charset="0"/>
              </a:rPr>
              <a:t>ExtendPrefixTree</a:t>
            </a:r>
            <a:r>
              <a:rPr lang="zh-CN" altLang="en-US" dirty="0" smtClean="0">
                <a:latin typeface="Times New Roman" panose="02020603050405020304" pitchFamily="18" charset="0"/>
                <a:cs typeface="Times New Roman" panose="02020603050405020304" pitchFamily="18" charset="0"/>
              </a:rPr>
              <a:t>过程采用了基于前缀的扩充方法来进行候选的生成。给定两个有长为</a:t>
            </a:r>
            <a:r>
              <a:rPr lang="en-US" altLang="zh-CN" dirty="0" smtClean="0">
                <a:latin typeface="Times New Roman" panose="02020603050405020304" pitchFamily="18" charset="0"/>
                <a:cs typeface="Times New Roman" panose="02020603050405020304" pitchFamily="18" charset="0"/>
              </a:rPr>
              <a:t>k-1</a:t>
            </a:r>
            <a:r>
              <a:rPr lang="zh-CN" altLang="en-US" dirty="0" smtClean="0">
                <a:latin typeface="Times New Roman" panose="02020603050405020304" pitchFamily="18" charset="0"/>
                <a:cs typeface="Times New Roman" panose="02020603050405020304" pitchFamily="18" charset="0"/>
              </a:rPr>
              <a:t>的公共前缀的频繁</a:t>
            </a:r>
            <a:r>
              <a:rPr lang="en-US" altLang="zh-CN" dirty="0" smtClean="0">
                <a:latin typeface="Times New Roman" panose="02020603050405020304" pitchFamily="18" charset="0"/>
                <a:cs typeface="Times New Roman" panose="02020603050405020304" pitchFamily="18" charset="0"/>
              </a:rPr>
              <a:t>k-</a:t>
            </a:r>
            <a:r>
              <a:rPr lang="zh-CN" altLang="en-US" dirty="0" smtClean="0">
                <a:latin typeface="Times New Roman" panose="02020603050405020304" pitchFamily="18" charset="0"/>
                <a:cs typeface="Times New Roman" panose="02020603050405020304" pitchFamily="18" charset="0"/>
              </a:rPr>
              <a:t>项集</a:t>
            </a:r>
            <a:r>
              <a:rPr lang="en-US" altLang="zh-CN" dirty="0" smtClean="0">
                <a:latin typeface="Times New Roman" panose="02020603050405020304" pitchFamily="18" charset="0"/>
                <a:cs typeface="Times New Roman" panose="02020603050405020304" pitchFamily="18" charset="0"/>
              </a:rPr>
              <a:t>X</a:t>
            </a:r>
            <a:r>
              <a:rPr lang="en-US" altLang="zh-CN" baseline="-25000"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和</a:t>
            </a:r>
            <a:r>
              <a:rPr lang="en-US" altLang="zh-CN" dirty="0" err="1" smtClean="0">
                <a:latin typeface="Times New Roman" panose="02020603050405020304" pitchFamily="18" charset="0"/>
                <a:cs typeface="Times New Roman" panose="02020603050405020304" pitchFamily="18" charset="0"/>
              </a:rPr>
              <a:t>X</a:t>
            </a:r>
            <a:r>
              <a:rPr lang="en-US" altLang="zh-CN" baseline="-25000" dirty="0" err="1" smtClean="0">
                <a:latin typeface="Times New Roman" panose="02020603050405020304" pitchFamily="18" charset="0"/>
                <a:cs typeface="Times New Roman" panose="02020603050405020304" pitchFamily="18" charset="0"/>
              </a:rPr>
              <a:t>b</a:t>
            </a:r>
            <a:r>
              <a:rPr lang="zh-CN" altLang="en-US" dirty="0" smtClean="0">
                <a:latin typeface="Times New Roman" panose="02020603050405020304" pitchFamily="18" charset="0"/>
                <a:cs typeface="Times New Roman" panose="02020603050405020304" pitchFamily="18" charset="0"/>
              </a:rPr>
              <a:t>，即给定有共同父节点的兄弟子节点，生成长度为</a:t>
            </a:r>
            <a:r>
              <a:rPr lang="en-US" altLang="zh-CN" dirty="0" smtClean="0">
                <a:latin typeface="Times New Roman" panose="02020603050405020304" pitchFamily="18" charset="0"/>
                <a:cs typeface="Times New Roman" panose="02020603050405020304" pitchFamily="18" charset="0"/>
              </a:rPr>
              <a:t>(k+1)</a:t>
            </a:r>
            <a:r>
              <a:rPr lang="zh-CN" altLang="en-US" dirty="0" smtClean="0">
                <a:latin typeface="Times New Roman" panose="02020603050405020304" pitchFamily="18" charset="0"/>
                <a:cs typeface="Times New Roman" panose="02020603050405020304" pitchFamily="18" charset="0"/>
              </a:rPr>
              <a:t>的候选                          ，当且仅当该候选没有非频繁子集时保留该候选。</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695088812"/>
              </p:ext>
            </p:extLst>
          </p:nvPr>
        </p:nvGraphicFramePr>
        <p:xfrm>
          <a:off x="4211960" y="5373216"/>
          <a:ext cx="2076206" cy="505023"/>
        </p:xfrm>
        <a:graphic>
          <a:graphicData uri="http://schemas.openxmlformats.org/presentationml/2006/ole">
            <mc:AlternateContent xmlns:mc="http://schemas.openxmlformats.org/markup-compatibility/2006">
              <mc:Choice xmlns:v="urn:schemas-microsoft-com:vml" Requires="v">
                <p:oleObj spid="_x0000_s27650" name="Equation" r:id="rId3" imgW="939600" imgH="228600" progId="Equation.DSMT4">
                  <p:embed/>
                </p:oleObj>
              </mc:Choice>
              <mc:Fallback>
                <p:oleObj name="Equation" r:id="rId3" imgW="939600" imgH="228600" progId="Equation.DSMT4">
                  <p:embed/>
                  <p:pic>
                    <p:nvPicPr>
                      <p:cNvPr id="0" name=""/>
                      <p:cNvPicPr/>
                      <p:nvPr/>
                    </p:nvPicPr>
                    <p:blipFill>
                      <a:blip r:embed="rId4"/>
                      <a:stretch>
                        <a:fillRect/>
                      </a:stretch>
                    </p:blipFill>
                    <p:spPr>
                      <a:xfrm>
                        <a:off x="4211960" y="5373216"/>
                        <a:ext cx="2076206" cy="505023"/>
                      </a:xfrm>
                      <a:prstGeom prst="rect">
                        <a:avLst/>
                      </a:prstGeom>
                    </p:spPr>
                  </p:pic>
                </p:oleObj>
              </mc:Fallback>
            </mc:AlternateContent>
          </a:graphicData>
        </a:graphic>
      </p:graphicFrame>
    </p:spTree>
    <p:extLst>
      <p:ext uri="{BB962C8B-B14F-4D97-AF65-F5344CB8AC3E}">
        <p14:creationId xmlns:p14="http://schemas.microsoft.com/office/powerpoint/2010/main" val="208515005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思考</a:t>
            </a:r>
            <a:endParaRPr lang="zh-CN" altLang="en-US" dirty="0"/>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生成生成</a:t>
            </a:r>
            <a:r>
              <a:rPr lang="zh-CN" altLang="en-US" dirty="0">
                <a:latin typeface="Times New Roman" panose="02020603050405020304" pitchFamily="18" charset="0"/>
                <a:cs typeface="Times New Roman" panose="02020603050405020304" pitchFamily="18" charset="0"/>
              </a:rPr>
              <a:t>长度为</a:t>
            </a:r>
            <a:r>
              <a:rPr lang="en-US" altLang="zh-CN" dirty="0">
                <a:latin typeface="Times New Roman" panose="02020603050405020304" pitchFamily="18" charset="0"/>
                <a:cs typeface="Times New Roman" panose="02020603050405020304" pitchFamily="18" charset="0"/>
              </a:rPr>
              <a:t>(k+1)</a:t>
            </a:r>
            <a:r>
              <a:rPr lang="zh-CN" altLang="en-US" dirty="0">
                <a:latin typeface="Times New Roman" panose="02020603050405020304" pitchFamily="18" charset="0"/>
                <a:cs typeface="Times New Roman" panose="02020603050405020304" pitchFamily="18" charset="0"/>
              </a:rPr>
              <a:t>的</a:t>
            </a:r>
            <a:r>
              <a:rPr lang="zh-CN" altLang="en-US" dirty="0" smtClean="0">
                <a:latin typeface="Times New Roman" panose="02020603050405020304" pitchFamily="18" charset="0"/>
                <a:cs typeface="Times New Roman" panose="02020603050405020304" pitchFamily="18" charset="0"/>
              </a:rPr>
              <a:t>候选                           时，为什么要求</a:t>
            </a:r>
            <a:r>
              <a:rPr lang="en-US" altLang="zh-CN" dirty="0">
                <a:solidFill>
                  <a:prstClr val="black"/>
                </a:solidFill>
                <a:latin typeface="Times New Roman" panose="02020603050405020304" pitchFamily="18" charset="0"/>
                <a:cs typeface="Times New Roman" panose="02020603050405020304" pitchFamily="18" charset="0"/>
              </a:rPr>
              <a:t>X</a:t>
            </a:r>
            <a:r>
              <a:rPr lang="en-US" altLang="zh-CN" baseline="-25000" dirty="0">
                <a:solidFill>
                  <a:prstClr val="black"/>
                </a:solidFill>
                <a:latin typeface="Times New Roman" panose="02020603050405020304" pitchFamily="18" charset="0"/>
                <a:cs typeface="Times New Roman" panose="02020603050405020304" pitchFamily="18" charset="0"/>
              </a:rPr>
              <a:t>a</a:t>
            </a:r>
            <a:r>
              <a:rPr lang="zh-CN" altLang="en-US" dirty="0">
                <a:solidFill>
                  <a:prstClr val="black"/>
                </a:solidFill>
                <a:latin typeface="Times New Roman" panose="02020603050405020304" pitchFamily="18" charset="0"/>
                <a:cs typeface="Times New Roman" panose="02020603050405020304" pitchFamily="18" charset="0"/>
              </a:rPr>
              <a:t>和</a:t>
            </a:r>
            <a:r>
              <a:rPr lang="en-US" altLang="zh-CN" dirty="0" err="1" smtClean="0">
                <a:solidFill>
                  <a:prstClr val="black"/>
                </a:solidFill>
                <a:latin typeface="Times New Roman" panose="02020603050405020304" pitchFamily="18" charset="0"/>
                <a:cs typeface="Times New Roman" panose="02020603050405020304" pitchFamily="18" charset="0"/>
              </a:rPr>
              <a:t>X</a:t>
            </a:r>
            <a:r>
              <a:rPr lang="en-US" altLang="zh-CN" baseline="-25000" dirty="0" err="1" smtClean="0">
                <a:solidFill>
                  <a:prstClr val="black"/>
                </a:solidFill>
                <a:latin typeface="Times New Roman" panose="02020603050405020304" pitchFamily="18" charset="0"/>
                <a:cs typeface="Times New Roman" panose="02020603050405020304" pitchFamily="18" charset="0"/>
              </a:rPr>
              <a:t>b</a:t>
            </a:r>
            <a:r>
              <a:rPr lang="zh-CN" altLang="en-US" dirty="0" smtClean="0">
                <a:solidFill>
                  <a:prstClr val="black"/>
                </a:solidFill>
                <a:latin typeface="Times New Roman" panose="02020603050405020304" pitchFamily="18" charset="0"/>
                <a:cs typeface="Times New Roman" panose="02020603050405020304" pitchFamily="18" charset="0"/>
              </a:rPr>
              <a:t>有</a:t>
            </a:r>
            <a:r>
              <a:rPr lang="zh-CN" altLang="en-US" dirty="0">
                <a:solidFill>
                  <a:prstClr val="black"/>
                </a:solidFill>
                <a:latin typeface="Times New Roman" panose="02020603050405020304" pitchFamily="18" charset="0"/>
                <a:cs typeface="Times New Roman" panose="02020603050405020304" pitchFamily="18" charset="0"/>
              </a:rPr>
              <a:t>长为</a:t>
            </a:r>
            <a:r>
              <a:rPr lang="en-US" altLang="zh-CN" dirty="0">
                <a:solidFill>
                  <a:prstClr val="black"/>
                </a:solidFill>
                <a:latin typeface="Times New Roman" panose="02020603050405020304" pitchFamily="18" charset="0"/>
                <a:cs typeface="Times New Roman" panose="02020603050405020304" pitchFamily="18" charset="0"/>
              </a:rPr>
              <a:t>k-1</a:t>
            </a:r>
            <a:r>
              <a:rPr lang="zh-CN" altLang="en-US" dirty="0">
                <a:solidFill>
                  <a:prstClr val="black"/>
                </a:solidFill>
                <a:latin typeface="Times New Roman" panose="02020603050405020304" pitchFamily="18" charset="0"/>
                <a:cs typeface="Times New Roman" panose="02020603050405020304" pitchFamily="18" charset="0"/>
              </a:rPr>
              <a:t>的公共</a:t>
            </a:r>
            <a:r>
              <a:rPr lang="zh-CN" altLang="en-US" dirty="0" smtClean="0">
                <a:solidFill>
                  <a:prstClr val="black"/>
                </a:solidFill>
                <a:latin typeface="Times New Roman" panose="02020603050405020304" pitchFamily="18" charset="0"/>
                <a:cs typeface="Times New Roman" panose="02020603050405020304" pitchFamily="18" charset="0"/>
              </a:rPr>
              <a:t>前缀？比如如图所示，为什么不用求</a:t>
            </a:r>
            <a:r>
              <a:rPr lang="en-US" altLang="zh-CN" dirty="0" smtClean="0">
                <a:solidFill>
                  <a:prstClr val="black"/>
                </a:solidFill>
                <a:latin typeface="Times New Roman" panose="02020603050405020304" pitchFamily="18" charset="0"/>
                <a:cs typeface="Times New Roman" panose="02020603050405020304" pitchFamily="18" charset="0"/>
              </a:rPr>
              <a:t>AB</a:t>
            </a:r>
            <a:r>
              <a:rPr lang="zh-CN" altLang="en-US" dirty="0" smtClean="0">
                <a:solidFill>
                  <a:prstClr val="black"/>
                </a:solidFill>
                <a:latin typeface="Times New Roman" panose="02020603050405020304" pitchFamily="18" charset="0"/>
                <a:cs typeface="Times New Roman" panose="02020603050405020304" pitchFamily="18" charset="0"/>
              </a:rPr>
              <a:t>和</a:t>
            </a:r>
            <a:r>
              <a:rPr lang="en-US" altLang="zh-CN" dirty="0" smtClean="0">
                <a:solidFill>
                  <a:prstClr val="black"/>
                </a:solidFill>
                <a:latin typeface="Times New Roman" panose="02020603050405020304" pitchFamily="18" charset="0"/>
                <a:cs typeface="Times New Roman" panose="02020603050405020304" pitchFamily="18" charset="0"/>
              </a:rPr>
              <a:t>BC</a:t>
            </a:r>
            <a:r>
              <a:rPr lang="zh-CN" altLang="en-US" dirty="0" smtClean="0">
                <a:solidFill>
                  <a:prstClr val="black"/>
                </a:solidFill>
                <a:latin typeface="Times New Roman" panose="02020603050405020304" pitchFamily="18" charset="0"/>
                <a:cs typeface="Times New Roman" panose="02020603050405020304" pitchFamily="18" charset="0"/>
              </a:rPr>
              <a:t>的并集或者</a:t>
            </a:r>
            <a:r>
              <a:rPr lang="en-US" altLang="zh-CN" dirty="0" smtClean="0">
                <a:solidFill>
                  <a:prstClr val="black"/>
                </a:solidFill>
                <a:latin typeface="Times New Roman" panose="02020603050405020304" pitchFamily="18" charset="0"/>
                <a:cs typeface="Times New Roman" panose="02020603050405020304" pitchFamily="18" charset="0"/>
              </a:rPr>
              <a:t>AB</a:t>
            </a:r>
            <a:r>
              <a:rPr lang="zh-CN" altLang="en-US" dirty="0" smtClean="0">
                <a:solidFill>
                  <a:prstClr val="black"/>
                </a:solidFill>
                <a:latin typeface="Times New Roman" panose="02020603050405020304" pitchFamily="18" charset="0"/>
                <a:cs typeface="Times New Roman" panose="02020603050405020304" pitchFamily="18" charset="0"/>
              </a:rPr>
              <a:t>和</a:t>
            </a:r>
            <a:r>
              <a:rPr lang="en-US" altLang="zh-CN" dirty="0" smtClean="0">
                <a:solidFill>
                  <a:prstClr val="black"/>
                </a:solidFill>
                <a:latin typeface="Times New Roman" panose="02020603050405020304" pitchFamily="18" charset="0"/>
                <a:cs typeface="Times New Roman" panose="02020603050405020304" pitchFamily="18" charset="0"/>
              </a:rPr>
              <a:t>DE</a:t>
            </a:r>
            <a:r>
              <a:rPr lang="zh-CN" altLang="en-US" dirty="0" smtClean="0">
                <a:solidFill>
                  <a:prstClr val="black"/>
                </a:solidFill>
                <a:latin typeface="Times New Roman" panose="02020603050405020304" pitchFamily="18" charset="0"/>
                <a:cs typeface="Times New Roman" panose="02020603050405020304" pitchFamily="18" charset="0"/>
              </a:rPr>
              <a:t>的并集？</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116498568"/>
              </p:ext>
            </p:extLst>
          </p:nvPr>
        </p:nvGraphicFramePr>
        <p:xfrm>
          <a:off x="4932040" y="1988840"/>
          <a:ext cx="2076450" cy="504825"/>
        </p:xfrm>
        <a:graphic>
          <a:graphicData uri="http://schemas.openxmlformats.org/presentationml/2006/ole">
            <mc:AlternateContent xmlns:mc="http://schemas.openxmlformats.org/markup-compatibility/2006">
              <mc:Choice xmlns:v="urn:schemas-microsoft-com:vml" Requires="v">
                <p:oleObj spid="_x0000_s28674" name="Equation" r:id="rId3" imgW="939600" imgH="228600" progId="Equation.DSMT4">
                  <p:embed/>
                </p:oleObj>
              </mc:Choice>
              <mc:Fallback>
                <p:oleObj name="Equation" r:id="rId3" imgW="9396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1988840"/>
                        <a:ext cx="20764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图片 4"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961" y="4365104"/>
            <a:ext cx="8219303" cy="2509349"/>
          </a:xfrm>
          <a:prstGeom prst="rect">
            <a:avLst/>
          </a:prstGeom>
        </p:spPr>
      </p:pic>
    </p:spTree>
    <p:extLst>
      <p:ext uri="{BB962C8B-B14F-4D97-AF65-F5344CB8AC3E}">
        <p14:creationId xmlns:p14="http://schemas.microsoft.com/office/powerpoint/2010/main" val="5166695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关联规则与频繁模式</a:t>
            </a:r>
          </a:p>
        </p:txBody>
      </p:sp>
      <p:sp>
        <p:nvSpPr>
          <p:cNvPr id="3" name="内容占位符 2"/>
          <p:cNvSpPr>
            <a:spLocks noGrp="1"/>
          </p:cNvSpPr>
          <p:nvPr>
            <p:ph idx="1"/>
          </p:nvPr>
        </p:nvSpPr>
        <p:spPr/>
        <p:txBody>
          <a:bodyPr/>
          <a:lstStyle/>
          <a:p>
            <a:pPr>
              <a:lnSpc>
                <a:spcPct val="120000"/>
              </a:lnSpc>
            </a:pPr>
            <a:r>
              <a:rPr lang="zh-CN" altLang="en-US" dirty="0" smtClean="0"/>
              <a:t>关联规则关心的是两个物品之间的关系，但</a:t>
            </a:r>
            <a:r>
              <a:rPr lang="en-US" altLang="zh-CN" dirty="0" smtClean="0"/>
              <a:t>(</a:t>
            </a:r>
            <a:r>
              <a:rPr lang="zh-CN" altLang="en-US" dirty="0" smtClean="0"/>
              <a:t>以超市为例</a:t>
            </a:r>
            <a:r>
              <a:rPr lang="en-US" altLang="zh-CN" dirty="0" smtClean="0"/>
              <a:t>)</a:t>
            </a:r>
            <a:r>
              <a:rPr lang="zh-CN" altLang="en-US" dirty="0" smtClean="0"/>
              <a:t>如果两个物品的销量都比较低，那它们之间</a:t>
            </a:r>
            <a:r>
              <a:rPr lang="zh-CN" altLang="en-US" dirty="0"/>
              <a:t>是否</a:t>
            </a:r>
            <a:r>
              <a:rPr lang="zh-CN" altLang="en-US" dirty="0" smtClean="0"/>
              <a:t>有关联规则就没有太大的意义。</a:t>
            </a:r>
            <a:endParaRPr lang="en-US" altLang="zh-CN" dirty="0" smtClean="0"/>
          </a:p>
          <a:p>
            <a:pPr>
              <a:lnSpc>
                <a:spcPct val="120000"/>
              </a:lnSpc>
            </a:pPr>
            <a:r>
              <a:rPr lang="zh-CN" altLang="en-US" dirty="0" smtClean="0"/>
              <a:t>数据集中经常出现的模式</a:t>
            </a:r>
            <a:r>
              <a:rPr lang="en-US" altLang="zh-CN" dirty="0" smtClean="0"/>
              <a:t>(</a:t>
            </a:r>
            <a:r>
              <a:rPr lang="zh-CN" altLang="en-US" dirty="0" smtClean="0"/>
              <a:t>项集、序列、子结构等</a:t>
            </a:r>
            <a:r>
              <a:rPr lang="en-US" altLang="zh-CN" dirty="0" smtClean="0"/>
              <a:t>)</a:t>
            </a:r>
            <a:r>
              <a:rPr lang="zh-CN" altLang="en-US" dirty="0" smtClean="0"/>
              <a:t>称为频繁模式。</a:t>
            </a:r>
            <a:endParaRPr lang="en-US" altLang="zh-CN" dirty="0" smtClean="0"/>
          </a:p>
          <a:p>
            <a:pPr>
              <a:lnSpc>
                <a:spcPct val="120000"/>
              </a:lnSpc>
            </a:pPr>
            <a:r>
              <a:rPr lang="zh-CN" altLang="en-US" dirty="0"/>
              <a:t>对数据</a:t>
            </a:r>
            <a:r>
              <a:rPr lang="zh-CN" altLang="en-US" dirty="0" smtClean="0"/>
              <a:t>进行挖掘时需要先挖掘频繁模式，再对那些频繁出现的模式生成关联规则。</a:t>
            </a:r>
          </a:p>
          <a:p>
            <a:pPr>
              <a:lnSpc>
                <a:spcPct val="120000"/>
              </a:lnSpc>
            </a:pPr>
            <a:r>
              <a:rPr lang="zh-CN" altLang="en-US" dirty="0" smtClean="0"/>
              <a:t>频繁模式挖掘中常用的方法之一为频繁项集挖掘。</a:t>
            </a:r>
            <a:endParaRPr lang="en-US" altLang="zh-CN" dirty="0" smtClean="0"/>
          </a:p>
        </p:txBody>
      </p:sp>
    </p:spTree>
    <p:extLst>
      <p:ext uri="{BB962C8B-B14F-4D97-AF65-F5344CB8AC3E}">
        <p14:creationId xmlns:p14="http://schemas.microsoft.com/office/powerpoint/2010/main" val="29972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a:t>
            </a:r>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以下图</a:t>
            </a:r>
            <a:r>
              <a:rPr lang="en-US" altLang="zh-CN" dirty="0"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为例，</a:t>
            </a:r>
            <a:r>
              <a:rPr lang="en-US" altLang="zh-CN" dirty="0"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为</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项集，前缀为</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，与</a:t>
            </a:r>
            <a:r>
              <a:rPr lang="en-US" altLang="zh-CN" dirty="0"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有共同前缀的候选与</a:t>
            </a:r>
            <a:r>
              <a:rPr lang="en-US" altLang="zh-CN" dirty="0"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的交集一定是一个</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项集，可以扩展到下一层。如果不是与</a:t>
            </a:r>
            <a:r>
              <a:rPr lang="en-US" altLang="zh-CN" dirty="0"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用共同前缀的候选，那么如果那个候选以</a:t>
            </a:r>
            <a:r>
              <a:rPr lang="en-US" altLang="zh-CN" dirty="0" smtClean="0">
                <a:latin typeface="Times New Roman" panose="02020603050405020304" pitchFamily="18" charset="0"/>
                <a:cs typeface="Times New Roman" panose="02020603050405020304" pitchFamily="18" charset="0"/>
              </a:rPr>
              <a:t>B</a:t>
            </a:r>
            <a:r>
              <a:rPr lang="zh-CN" altLang="en-US" dirty="0" smtClean="0">
                <a:latin typeface="Times New Roman" panose="02020603050405020304" pitchFamily="18" charset="0"/>
                <a:cs typeface="Times New Roman" panose="02020603050405020304" pitchFamily="18" charset="0"/>
              </a:rPr>
              <a:t>为前缀，就会造成重复，比如</a:t>
            </a:r>
            <a:r>
              <a:rPr lang="en-US" altLang="zh-CN" dirty="0"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BD</a:t>
            </a:r>
            <a:r>
              <a:rPr lang="zh-CN" altLang="en-US" dirty="0" smtClean="0">
                <a:latin typeface="Times New Roman" panose="02020603050405020304" pitchFamily="18" charset="0"/>
                <a:cs typeface="Times New Roman" panose="02020603050405020304" pitchFamily="18" charset="0"/>
              </a:rPr>
              <a:t>的并集与</a:t>
            </a:r>
            <a:r>
              <a:rPr lang="en-US" altLang="zh-CN" dirty="0"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AD</a:t>
            </a:r>
            <a:r>
              <a:rPr lang="zh-CN" altLang="en-US" dirty="0" smtClean="0">
                <a:latin typeface="Times New Roman" panose="02020603050405020304" pitchFamily="18" charset="0"/>
                <a:cs typeface="Times New Roman" panose="02020603050405020304" pitchFamily="18" charset="0"/>
              </a:rPr>
              <a:t>的并集是相同的，或者产生非频繁候选比如</a:t>
            </a:r>
            <a:r>
              <a:rPr lang="en-US" altLang="zh-CN" dirty="0"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BC</a:t>
            </a:r>
            <a:r>
              <a:rPr lang="zh-CN" altLang="en-US" dirty="0" smtClean="0">
                <a:latin typeface="Times New Roman" panose="02020603050405020304" pitchFamily="18" charset="0"/>
                <a:cs typeface="Times New Roman" panose="02020603050405020304" pitchFamily="18" charset="0"/>
              </a:rPr>
              <a:t>得到的</a:t>
            </a:r>
            <a:r>
              <a:rPr lang="en-US" altLang="zh-CN" dirty="0" smtClean="0">
                <a:latin typeface="Times New Roman" panose="02020603050405020304" pitchFamily="18" charset="0"/>
                <a:cs typeface="Times New Roman" panose="02020603050405020304" pitchFamily="18" charset="0"/>
              </a:rPr>
              <a:t>ABC</a:t>
            </a:r>
            <a:r>
              <a:rPr lang="zh-CN" altLang="en-US" dirty="0" smtClean="0">
                <a:latin typeface="Times New Roman" panose="02020603050405020304" pitchFamily="18" charset="0"/>
                <a:cs typeface="Times New Roman" panose="02020603050405020304" pitchFamily="18" charset="0"/>
              </a:rPr>
              <a:t>为非频繁候选所以不需要考虑以</a:t>
            </a:r>
            <a:r>
              <a:rPr lang="en-US" altLang="zh-CN" dirty="0" smtClean="0">
                <a:latin typeface="Times New Roman" panose="02020603050405020304" pitchFamily="18" charset="0"/>
                <a:cs typeface="Times New Roman" panose="02020603050405020304" pitchFamily="18" charset="0"/>
              </a:rPr>
              <a:t>B</a:t>
            </a:r>
            <a:r>
              <a:rPr lang="zh-CN" altLang="en-US" dirty="0" smtClean="0">
                <a:latin typeface="Times New Roman" panose="02020603050405020304" pitchFamily="18" charset="0"/>
                <a:cs typeface="Times New Roman" panose="02020603050405020304" pitchFamily="18" charset="0"/>
              </a:rPr>
              <a:t>为前缀的候选；如果那个候选不以</a:t>
            </a:r>
            <a:r>
              <a:rPr lang="en-US" altLang="zh-CN" dirty="0" smtClean="0">
                <a:latin typeface="Times New Roman" panose="02020603050405020304" pitchFamily="18" charset="0"/>
                <a:cs typeface="Times New Roman" panose="02020603050405020304" pitchFamily="18" charset="0"/>
              </a:rPr>
              <a:t>B</a:t>
            </a:r>
            <a:r>
              <a:rPr lang="zh-CN" altLang="en-US" dirty="0" smtClean="0">
                <a:latin typeface="Times New Roman" panose="02020603050405020304" pitchFamily="18" charset="0"/>
                <a:cs typeface="Times New Roman" panose="02020603050405020304" pitchFamily="18" charset="0"/>
              </a:rPr>
              <a:t>为前缀，那么与</a:t>
            </a:r>
            <a:r>
              <a:rPr lang="en-US" altLang="zh-CN" dirty="0" smtClean="0">
                <a:latin typeface="Times New Roman" panose="02020603050405020304" pitchFamily="18" charset="0"/>
                <a:cs typeface="Times New Roman" panose="02020603050405020304" pitchFamily="18" charset="0"/>
              </a:rPr>
              <a:t>AB</a:t>
            </a:r>
            <a:r>
              <a:rPr lang="zh-CN" altLang="en-US" dirty="0">
                <a:latin typeface="Times New Roman" panose="02020603050405020304" pitchFamily="18" charset="0"/>
                <a:cs typeface="Times New Roman" panose="02020603050405020304" pitchFamily="18" charset="0"/>
              </a:rPr>
              <a:t>求并集</a:t>
            </a:r>
            <a:r>
              <a:rPr lang="zh-CN" altLang="en-US" dirty="0" smtClean="0">
                <a:latin typeface="Times New Roman" panose="02020603050405020304" pitchFamily="18" charset="0"/>
                <a:cs typeface="Times New Roman" panose="02020603050405020304" pitchFamily="18" charset="0"/>
              </a:rPr>
              <a:t>后就会变成</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项集，不能扩展到下一层。</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311857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a:xfrm>
            <a:off x="457200" y="1935480"/>
            <a:ext cx="8229600" cy="4805888"/>
          </a:xfrm>
        </p:spPr>
        <p:txBody>
          <a:bodyPr>
            <a:normAutofit lnSpcReduction="10000"/>
          </a:bodyPr>
          <a:lstStyle/>
          <a:p>
            <a:pPr>
              <a:lnSpc>
                <a:spcPct val="120000"/>
              </a:lnSpc>
            </a:pPr>
            <a:r>
              <a:rPr lang="zh-CN" altLang="en-US" dirty="0" smtClean="0">
                <a:latin typeface="Times New Roman" panose="02020603050405020304" pitchFamily="18" charset="0"/>
                <a:cs typeface="Times New Roman" panose="02020603050405020304" pitchFamily="18" charset="0"/>
              </a:rPr>
              <a:t>考虑如下频繁</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项集的集合</a:t>
            </a:r>
            <a:r>
              <a:rPr lang="en-US" altLang="zh-CN" dirty="0" smtClean="0">
                <a:latin typeface="Times New Roman" panose="02020603050405020304" pitchFamily="18" charset="0"/>
                <a:cs typeface="Times New Roman" panose="02020603050405020304" pitchFamily="18" charset="0"/>
              </a:rPr>
              <a:t> {1,2,3}, {1,2,4}, {1,2,5}, {1,3,4}, {2,3,4},{2,3,5},{3,4,6}</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Apriori</a:t>
            </a:r>
            <a:r>
              <a:rPr lang="zh-CN" altLang="en-US" dirty="0" smtClean="0">
                <a:latin typeface="Times New Roman" panose="02020603050405020304" pitchFamily="18" charset="0"/>
                <a:cs typeface="Times New Roman" panose="02020603050405020304" pitchFamily="18" charset="0"/>
              </a:rPr>
              <a:t>如何得到所有的候选</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项集？</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答：</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以</a:t>
            </a:r>
            <a:r>
              <a:rPr lang="en-US" altLang="zh-CN" dirty="0" smtClean="0">
                <a:latin typeface="Times New Roman" panose="02020603050405020304" pitchFamily="18" charset="0"/>
                <a:cs typeface="Times New Roman" panose="02020603050405020304" pitchFamily="18" charset="0"/>
              </a:rPr>
              <a:t>12</a:t>
            </a:r>
            <a:r>
              <a:rPr lang="zh-CN" altLang="en-US" dirty="0" smtClean="0">
                <a:latin typeface="Times New Roman" panose="02020603050405020304" pitchFamily="18" charset="0"/>
                <a:cs typeface="Times New Roman" panose="02020603050405020304" pitchFamily="18" charset="0"/>
              </a:rPr>
              <a:t>为前缀的</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项集有三个，两两求并集可以得到</a:t>
            </a:r>
            <a:r>
              <a:rPr lang="en-US" altLang="zh-CN" dirty="0" smtClean="0">
                <a:latin typeface="Times New Roman" panose="02020603050405020304" pitchFamily="18" charset="0"/>
                <a:cs typeface="Times New Roman" panose="02020603050405020304" pitchFamily="18" charset="0"/>
              </a:rPr>
              <a:t>{1,2,3,4},{1,2,3,4},{1,2,4,5},</a:t>
            </a:r>
            <a:r>
              <a:rPr lang="zh-CN" altLang="en-US" dirty="0" smtClean="0">
                <a:latin typeface="Times New Roman" panose="02020603050405020304" pitchFamily="18" charset="0"/>
                <a:cs typeface="Times New Roman" panose="02020603050405020304" pitchFamily="18" charset="0"/>
              </a:rPr>
              <a:t>以</a:t>
            </a:r>
            <a:r>
              <a:rPr lang="en-US" altLang="zh-CN" dirty="0" smtClean="0">
                <a:latin typeface="Times New Roman" panose="02020603050405020304" pitchFamily="18" charset="0"/>
                <a:cs typeface="Times New Roman" panose="02020603050405020304" pitchFamily="18" charset="0"/>
              </a:rPr>
              <a:t>13</a:t>
            </a:r>
            <a:r>
              <a:rPr lang="zh-CN" altLang="en-US" dirty="0" smtClean="0">
                <a:latin typeface="Times New Roman" panose="02020603050405020304" pitchFamily="18" charset="0"/>
                <a:cs typeface="Times New Roman" panose="02020603050405020304" pitchFamily="18" charset="0"/>
              </a:rPr>
              <a:t>为前缀的</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项集只有</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个，无法扩展，以</a:t>
            </a:r>
            <a:r>
              <a:rPr lang="en-US" altLang="zh-CN" dirty="0" smtClean="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3</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为前缀的</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项集有两个，求并集得到</a:t>
            </a:r>
            <a:r>
              <a:rPr lang="en-US" altLang="zh-CN" dirty="0" smtClean="0">
                <a:latin typeface="Times New Roman" panose="02020603050405020304" pitchFamily="18" charset="0"/>
                <a:cs typeface="Times New Roman" panose="02020603050405020304" pitchFamily="18" charset="0"/>
              </a:rPr>
              <a:t>{2,3,4,5},</a:t>
            </a:r>
            <a:r>
              <a:rPr lang="zh-CN" altLang="en-US" dirty="0" smtClean="0">
                <a:latin typeface="Times New Roman" panose="02020603050405020304" pitchFamily="18" charset="0"/>
                <a:cs typeface="Times New Roman" panose="02020603050405020304" pitchFamily="18" charset="0"/>
              </a:rPr>
              <a:t>以</a:t>
            </a:r>
            <a:r>
              <a:rPr lang="en-US" altLang="zh-CN" dirty="0" smtClean="0">
                <a:latin typeface="Times New Roman" panose="02020603050405020304" pitchFamily="18" charset="0"/>
                <a:cs typeface="Times New Roman" panose="02020603050405020304" pitchFamily="18" charset="0"/>
              </a:rPr>
              <a:t>34</a:t>
            </a:r>
            <a:r>
              <a:rPr lang="zh-CN" altLang="en-US" dirty="0" smtClean="0">
                <a:latin typeface="Times New Roman" panose="02020603050405020304" pitchFamily="18" charset="0"/>
                <a:cs typeface="Times New Roman" panose="02020603050405020304" pitchFamily="18" charset="0"/>
              </a:rPr>
              <a:t>为前缀的</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项集只有一个无法扩展，所以</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项集候选有</a:t>
            </a:r>
            <a:r>
              <a:rPr lang="en-US" altLang="zh-CN" dirty="0">
                <a:latin typeface="Times New Roman" panose="02020603050405020304" pitchFamily="18" charset="0"/>
                <a:cs typeface="Times New Roman" panose="02020603050405020304" pitchFamily="18" charset="0"/>
              </a:rPr>
              <a:t>{1,2,3,4},{1,2,3,4},{1,2,4,5}, {2,3,4,5</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940271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Apriori</a:t>
            </a:r>
            <a:r>
              <a:rPr lang="zh-CN" altLang="en-US" dirty="0"/>
              <a:t>算法流程说明</a:t>
            </a:r>
          </a:p>
        </p:txBody>
      </p:sp>
      <p:sp>
        <p:nvSpPr>
          <p:cNvPr id="3" name="内容占位符 2"/>
          <p:cNvSpPr>
            <a:spLocks noGrp="1"/>
          </p:cNvSpPr>
          <p:nvPr>
            <p:ph idx="1"/>
          </p:nvPr>
        </p:nvSpPr>
        <p:spPr/>
        <p:txBody>
          <a:bodyPr/>
          <a:lstStyle/>
          <a:p>
            <a:pPr>
              <a:lnSpc>
                <a:spcPct val="120000"/>
              </a:lnSpc>
            </a:pPr>
            <a:r>
              <a:rPr lang="zh-CN" altLang="en-US" dirty="0" smtClean="0"/>
              <a:t>最后，若一个</a:t>
            </a:r>
            <a:r>
              <a:rPr lang="en-US" altLang="zh-CN" dirty="0" smtClean="0"/>
              <a:t>k-</a:t>
            </a:r>
            <a:r>
              <a:rPr lang="zh-CN" altLang="en-US" dirty="0" smtClean="0"/>
              <a:t>项集无法再扩展，则将其从前缀树中剪去，同时递归地剪去其没有</a:t>
            </a:r>
            <a:r>
              <a:rPr lang="en-US" altLang="zh-CN" dirty="0" smtClean="0"/>
              <a:t>k-</a:t>
            </a:r>
            <a:r>
              <a:rPr lang="zh-CN" altLang="en-US" dirty="0" smtClean="0"/>
              <a:t>项集扩展的祖先，这样使得</a:t>
            </a:r>
            <a:r>
              <a:rPr lang="en-US" altLang="zh-CN" dirty="0" smtClean="0"/>
              <a:t>C</a:t>
            </a:r>
            <a:r>
              <a:rPr lang="en-US" altLang="zh-CN" baseline="30000" dirty="0" smtClean="0"/>
              <a:t>(k)</a:t>
            </a:r>
            <a:r>
              <a:rPr lang="zh-CN" altLang="en-US" dirty="0" smtClean="0"/>
              <a:t>中的所有叶子节点都是第</a:t>
            </a:r>
            <a:r>
              <a:rPr lang="en-US" altLang="zh-CN" dirty="0" smtClean="0"/>
              <a:t>k</a:t>
            </a:r>
            <a:r>
              <a:rPr lang="zh-CN" altLang="en-US" dirty="0" smtClean="0"/>
              <a:t>层的。</a:t>
            </a:r>
            <a:endParaRPr lang="zh-CN" altLang="en-US" dirty="0"/>
          </a:p>
        </p:txBody>
      </p:sp>
    </p:spTree>
    <p:extLst>
      <p:ext uri="{BB962C8B-B14F-4D97-AF65-F5344CB8AC3E}">
        <p14:creationId xmlns:p14="http://schemas.microsoft.com/office/powerpoint/2010/main" val="196956072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6" name="内容占位符 5"/>
          <p:cNvSpPr>
            <a:spLocks noGrp="1"/>
          </p:cNvSpPr>
          <p:nvPr>
            <p:ph idx="1"/>
          </p:nvPr>
        </p:nvSpPr>
        <p:spPr/>
        <p:txBody>
          <a:bodyPr/>
          <a:lstStyle/>
          <a:p>
            <a:r>
              <a:rPr lang="zh-CN" altLang="en-US" dirty="0">
                <a:latin typeface="Times New Roman" panose="02020603050405020304" pitchFamily="18" charset="0"/>
                <a:cs typeface="Times New Roman" panose="02020603050405020304" pitchFamily="18" charset="0"/>
              </a:rPr>
              <a:t>现有</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a:t>
            </a:r>
            <a:r>
              <a:rPr lang="zh-CN" altLang="en-US" dirty="0">
                <a:latin typeface="Times New Roman" panose="02020603050405020304" pitchFamily="18" charset="0"/>
                <a:cs typeface="Times New Roman" panose="02020603050405020304" pitchFamily="18" charset="0"/>
              </a:rPr>
              <a:t>五种商品的交易记录表， </a:t>
            </a:r>
            <a:r>
              <a:rPr lang="zh-CN" altLang="en-US" dirty="0" smtClean="0">
                <a:latin typeface="Times New Roman" panose="02020603050405020304" pitchFamily="18" charset="0"/>
                <a:cs typeface="Times New Roman" panose="02020603050405020304" pitchFamily="18" charset="0"/>
              </a:rPr>
              <a:t>以</a:t>
            </a:r>
            <a:r>
              <a:rPr lang="en-US" altLang="zh-CN" dirty="0" smtClean="0">
                <a:latin typeface="Times New Roman" panose="02020603050405020304" pitchFamily="18" charset="0"/>
                <a:cs typeface="Times New Roman" panose="02020603050405020304" pitchFamily="18" charset="0"/>
              </a:rPr>
              <a:t>Apriori</a:t>
            </a:r>
            <a:r>
              <a:rPr lang="zh-CN" altLang="en-US" dirty="0" smtClean="0">
                <a:latin typeface="Times New Roman" panose="02020603050405020304" pitchFamily="18" charset="0"/>
                <a:cs typeface="Times New Roman" panose="02020603050405020304" pitchFamily="18" charset="0"/>
              </a:rPr>
              <a:t>算法找到所有的频繁项集， </a:t>
            </a:r>
            <a:r>
              <a:rPr lang="en-US" altLang="zh-CN" dirty="0" err="1" smtClean="0">
                <a:latin typeface="Times New Roman" panose="02020603050405020304" pitchFamily="18" charset="0"/>
                <a:cs typeface="Times New Roman" panose="02020603050405020304" pitchFamily="18" charset="0"/>
              </a:rPr>
              <a:t>minsup</a:t>
            </a:r>
            <a:r>
              <a:rPr lang="en-US" altLang="zh-CN" dirty="0" smtClean="0">
                <a:latin typeface="Times New Roman" panose="02020603050405020304" pitchFamily="18" charset="0"/>
                <a:cs typeface="Times New Roman" panose="02020603050405020304" pitchFamily="18" charset="0"/>
              </a:rPr>
              <a:t>=0.5</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1706691082"/>
              </p:ext>
            </p:extLst>
          </p:nvPr>
        </p:nvGraphicFramePr>
        <p:xfrm>
          <a:off x="3059832" y="3140968"/>
          <a:ext cx="3600400" cy="3024335"/>
        </p:xfrm>
        <a:graphic>
          <a:graphicData uri="http://schemas.openxmlformats.org/drawingml/2006/table">
            <a:tbl>
              <a:tblPr firstRow="1" bandRow="1">
                <a:tableStyleId>{5C22544A-7EE6-4342-B048-85BDC9FD1C3A}</a:tableStyleId>
              </a:tblPr>
              <a:tblGrid>
                <a:gridCol w="1800200"/>
                <a:gridCol w="1800200"/>
              </a:tblGrid>
              <a:tr h="604867">
                <a:tc>
                  <a:txBody>
                    <a:bodyPr/>
                    <a:lstStyle/>
                    <a:p>
                      <a:pPr algn="ctr"/>
                      <a:r>
                        <a:rPr lang="en-US" altLang="zh-CN" sz="2400" dirty="0" smtClean="0">
                          <a:latin typeface="Times New Roman" panose="02020603050405020304" pitchFamily="18" charset="0"/>
                          <a:cs typeface="Times New Roman" panose="02020603050405020304" pitchFamily="18" charset="0"/>
                        </a:rPr>
                        <a:t>t</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err="1" smtClean="0">
                          <a:latin typeface="Times New Roman" panose="02020603050405020304" pitchFamily="18" charset="0"/>
                          <a:cs typeface="Times New Roman" panose="02020603050405020304" pitchFamily="18" charset="0"/>
                        </a:rPr>
                        <a:t>i</a:t>
                      </a:r>
                      <a:r>
                        <a:rPr lang="en-US" altLang="zh-CN" sz="2400" dirty="0" smtClean="0">
                          <a:latin typeface="Times New Roman" panose="02020603050405020304" pitchFamily="18" charset="0"/>
                          <a:cs typeface="Times New Roman" panose="02020603050405020304" pitchFamily="18" charset="0"/>
                        </a:rPr>
                        <a:t>(t)</a:t>
                      </a:r>
                      <a:endParaRPr lang="zh-CN" altLang="en-US" sz="2400" dirty="0">
                        <a:latin typeface="Times New Roman" panose="02020603050405020304" pitchFamily="18" charset="0"/>
                        <a:cs typeface="Times New Roman" panose="02020603050405020304" pitchFamily="18" charset="0"/>
                      </a:endParaRPr>
                    </a:p>
                  </a:txBody>
                  <a:tcPr anchor="ctr"/>
                </a:tc>
              </a:tr>
              <a:tr h="604867">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ACD</a:t>
                      </a:r>
                      <a:endParaRPr lang="zh-CN" altLang="en-US" sz="2400" dirty="0">
                        <a:latin typeface="Times New Roman" panose="02020603050405020304" pitchFamily="18" charset="0"/>
                        <a:cs typeface="Times New Roman" panose="02020603050405020304" pitchFamily="18" charset="0"/>
                      </a:endParaRPr>
                    </a:p>
                  </a:txBody>
                  <a:tcPr anchor="ctr"/>
                </a:tc>
              </a:tr>
              <a:tr h="604867">
                <a:tc>
                  <a:txBody>
                    <a:bodyPr/>
                    <a:lstStyle/>
                    <a:p>
                      <a:pPr algn="ctr"/>
                      <a:r>
                        <a:rPr lang="en-US" altLang="zh-CN" sz="2400" dirty="0" smtClean="0">
                          <a:latin typeface="Times New Roman" panose="02020603050405020304" pitchFamily="18" charset="0"/>
                          <a:cs typeface="Times New Roman" panose="02020603050405020304" pitchFamily="18" charset="0"/>
                        </a:rPr>
                        <a:t>2</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BCE</a:t>
                      </a:r>
                      <a:endParaRPr lang="zh-CN" altLang="en-US" sz="2400" dirty="0">
                        <a:latin typeface="Times New Roman" panose="02020603050405020304" pitchFamily="18" charset="0"/>
                        <a:cs typeface="Times New Roman" panose="02020603050405020304" pitchFamily="18" charset="0"/>
                      </a:endParaRPr>
                    </a:p>
                  </a:txBody>
                  <a:tcPr anchor="ctr"/>
                </a:tc>
              </a:tr>
              <a:tr h="604867">
                <a:tc>
                  <a:txBody>
                    <a:bodyPr/>
                    <a:lstStyle/>
                    <a:p>
                      <a:pPr algn="ctr"/>
                      <a:r>
                        <a:rPr lang="en-US" altLang="zh-CN" sz="2400" dirty="0" smtClean="0">
                          <a:latin typeface="Times New Roman" panose="02020603050405020304" pitchFamily="18" charset="0"/>
                          <a:cs typeface="Times New Roman" panose="02020603050405020304" pitchFamily="18" charset="0"/>
                        </a:rPr>
                        <a:t>3</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ABCE</a:t>
                      </a:r>
                      <a:endParaRPr lang="zh-CN" altLang="en-US" sz="2400" dirty="0">
                        <a:latin typeface="Times New Roman" panose="02020603050405020304" pitchFamily="18" charset="0"/>
                        <a:cs typeface="Times New Roman" panose="02020603050405020304" pitchFamily="18" charset="0"/>
                      </a:endParaRPr>
                    </a:p>
                  </a:txBody>
                  <a:tcPr anchor="ctr"/>
                </a:tc>
              </a:tr>
              <a:tr h="604867">
                <a:tc>
                  <a:txBody>
                    <a:bodyPr/>
                    <a:lstStyle/>
                    <a:p>
                      <a:pPr algn="ctr"/>
                      <a:r>
                        <a:rPr lang="en-US" altLang="zh-CN" sz="2400" dirty="0" smtClean="0">
                          <a:latin typeface="Times New Roman" panose="02020603050405020304" pitchFamily="18" charset="0"/>
                          <a:cs typeface="Times New Roman" panose="02020603050405020304" pitchFamily="18" charset="0"/>
                        </a:rPr>
                        <a:t>4</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BE</a:t>
                      </a:r>
                      <a:endParaRPr lang="zh-CN" altLang="en-US" sz="2400" dirty="0">
                        <a:latin typeface="Times New Roman" panose="02020603050405020304" pitchFamily="18" charset="0"/>
                        <a:cs typeface="Times New Roman" panose="02020603050405020304" pitchFamily="18" charset="0"/>
                      </a:endParaRPr>
                    </a:p>
                  </a:txBody>
                  <a:tcPr anchor="ctr"/>
                </a:tc>
              </a:tr>
            </a:tbl>
          </a:graphicData>
        </a:graphic>
      </p:graphicFrame>
    </p:spTree>
    <p:extLst>
      <p:ext uri="{BB962C8B-B14F-4D97-AF65-F5344CB8AC3E}">
        <p14:creationId xmlns:p14="http://schemas.microsoft.com/office/powerpoint/2010/main" val="74462663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a:t>
            </a:r>
          </a:p>
        </p:txBody>
      </p:sp>
      <p:sp>
        <p:nvSpPr>
          <p:cNvPr id="3" name="内容占位符 2"/>
          <p:cNvSpPr>
            <a:spLocks noGrp="1"/>
          </p:cNvSpPr>
          <p:nvPr>
            <p:ph idx="1"/>
          </p:nvPr>
        </p:nvSpPr>
        <p:spPr/>
        <p:txBody>
          <a:bodyPr>
            <a:normAutofit lnSpcReduction="10000"/>
          </a:bodyPr>
          <a:lstStyle/>
          <a:p>
            <a:r>
              <a:rPr lang="zh-CN" altLang="en-US" dirty="0" smtClean="0">
                <a:latin typeface="Times New Roman" panose="02020603050405020304" pitchFamily="18" charset="0"/>
                <a:cs typeface="Times New Roman" panose="02020603050405020304" pitchFamily="18" charset="0"/>
              </a:rPr>
              <a:t>首先计算所有的</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项集及其支撑，得到：</a:t>
            </a:r>
            <a:endParaRPr lang="en-US" altLang="zh-CN" dirty="0" smtClean="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D</a:t>
            </a:r>
            <a:r>
              <a:rPr lang="zh-CN" altLang="en-US" dirty="0" smtClean="0">
                <a:latin typeface="Times New Roman" panose="02020603050405020304" pitchFamily="18" charset="0"/>
                <a:cs typeface="Times New Roman" panose="02020603050405020304" pitchFamily="18" charset="0"/>
              </a:rPr>
              <a:t>的支撑小于</a:t>
            </a:r>
            <a:r>
              <a:rPr lang="en-US" altLang="zh-CN" dirty="0" err="1" smtClean="0">
                <a:latin typeface="Times New Roman" panose="02020603050405020304" pitchFamily="18" charset="0"/>
                <a:cs typeface="Times New Roman" panose="02020603050405020304" pitchFamily="18" charset="0"/>
              </a:rPr>
              <a:t>minsup</a:t>
            </a:r>
            <a:r>
              <a:rPr lang="zh-CN" altLang="en-US" dirty="0" smtClean="0">
                <a:latin typeface="Times New Roman" panose="02020603050405020304" pitchFamily="18" charset="0"/>
                <a:cs typeface="Times New Roman" panose="02020603050405020304" pitchFamily="18" charset="0"/>
              </a:rPr>
              <a:t>，将其剪去，第一层只剩下</a:t>
            </a:r>
            <a:r>
              <a:rPr lang="en-US" altLang="zh-CN" dirty="0" smtClean="0">
                <a:latin typeface="Times New Roman" panose="02020603050405020304" pitchFamily="18" charset="0"/>
                <a:cs typeface="Times New Roman" panose="02020603050405020304" pitchFamily="18" charset="0"/>
              </a:rPr>
              <a:t>A,B,C,E.</a:t>
            </a:r>
            <a:endParaRPr lang="zh-CN" altLang="en-US" dirty="0">
              <a:latin typeface="Times New Roman" panose="02020603050405020304" pitchFamily="18" charset="0"/>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1976179587"/>
              </p:ext>
            </p:extLst>
          </p:nvPr>
        </p:nvGraphicFramePr>
        <p:xfrm>
          <a:off x="2915816" y="2492896"/>
          <a:ext cx="3600400" cy="2808312"/>
        </p:xfrm>
        <a:graphic>
          <a:graphicData uri="http://schemas.openxmlformats.org/drawingml/2006/table">
            <a:tbl>
              <a:tblPr firstRow="1" bandRow="1">
                <a:tableStyleId>{5C22544A-7EE6-4342-B048-85BDC9FD1C3A}</a:tableStyleId>
              </a:tblPr>
              <a:tblGrid>
                <a:gridCol w="1800200"/>
                <a:gridCol w="1800200"/>
              </a:tblGrid>
              <a:tr h="468052">
                <a:tc>
                  <a:txBody>
                    <a:bodyPr/>
                    <a:lstStyle/>
                    <a:p>
                      <a:pPr algn="ctr"/>
                      <a:r>
                        <a:rPr lang="zh-CN" altLang="en-US" sz="2400" dirty="0" smtClean="0">
                          <a:latin typeface="Times New Roman" panose="02020603050405020304" pitchFamily="18" charset="0"/>
                          <a:cs typeface="Times New Roman" panose="02020603050405020304" pitchFamily="18" charset="0"/>
                        </a:rPr>
                        <a:t>项集</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2400" dirty="0" smtClean="0">
                          <a:latin typeface="Times New Roman" panose="02020603050405020304" pitchFamily="18" charset="0"/>
                          <a:cs typeface="Times New Roman" panose="02020603050405020304" pitchFamily="18" charset="0"/>
                        </a:rPr>
                        <a:t>支撑</a:t>
                      </a:r>
                      <a:endParaRPr lang="zh-CN" altLang="en-US" sz="2400" dirty="0">
                        <a:latin typeface="Times New Roman" panose="02020603050405020304" pitchFamily="18" charset="0"/>
                        <a:cs typeface="Times New Roman" panose="02020603050405020304" pitchFamily="18" charset="0"/>
                      </a:endParaRPr>
                    </a:p>
                  </a:txBody>
                  <a:tcPr anchor="ctr"/>
                </a:tc>
              </a:tr>
              <a:tr h="468052">
                <a:tc>
                  <a:txBody>
                    <a:bodyPr/>
                    <a:lstStyle/>
                    <a:p>
                      <a:pPr algn="ctr"/>
                      <a:r>
                        <a:rPr lang="en-US" altLang="zh-CN" sz="2400" dirty="0" smtClean="0">
                          <a:latin typeface="Times New Roman" panose="02020603050405020304" pitchFamily="18" charset="0"/>
                          <a:cs typeface="Times New Roman" panose="02020603050405020304" pitchFamily="18" charset="0"/>
                        </a:rPr>
                        <a:t>A</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0.5</a:t>
                      </a:r>
                      <a:endParaRPr lang="zh-CN" altLang="en-US" sz="2400" dirty="0">
                        <a:latin typeface="Times New Roman" panose="02020603050405020304" pitchFamily="18" charset="0"/>
                        <a:cs typeface="Times New Roman" panose="02020603050405020304" pitchFamily="18" charset="0"/>
                      </a:endParaRPr>
                    </a:p>
                  </a:txBody>
                  <a:tcPr anchor="ctr"/>
                </a:tc>
              </a:tr>
              <a:tr h="468052">
                <a:tc>
                  <a:txBody>
                    <a:bodyPr/>
                    <a:lstStyle/>
                    <a:p>
                      <a:pPr algn="ctr"/>
                      <a:r>
                        <a:rPr lang="en-US" altLang="zh-CN" sz="2400" dirty="0" smtClean="0">
                          <a:latin typeface="Times New Roman" panose="02020603050405020304" pitchFamily="18" charset="0"/>
                          <a:cs typeface="Times New Roman" panose="02020603050405020304" pitchFamily="18" charset="0"/>
                        </a:rPr>
                        <a:t>B</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0.75</a:t>
                      </a:r>
                      <a:endParaRPr lang="zh-CN" altLang="en-US" sz="2400" dirty="0">
                        <a:latin typeface="Times New Roman" panose="02020603050405020304" pitchFamily="18" charset="0"/>
                        <a:cs typeface="Times New Roman" panose="02020603050405020304" pitchFamily="18" charset="0"/>
                      </a:endParaRPr>
                    </a:p>
                  </a:txBody>
                  <a:tcPr anchor="ctr"/>
                </a:tc>
              </a:tr>
              <a:tr h="468052">
                <a:tc>
                  <a:txBody>
                    <a:bodyPr/>
                    <a:lstStyle/>
                    <a:p>
                      <a:pPr algn="ctr"/>
                      <a:r>
                        <a:rPr lang="en-US" altLang="zh-CN" sz="2400" dirty="0" smtClean="0">
                          <a:latin typeface="Times New Roman" panose="02020603050405020304" pitchFamily="18" charset="0"/>
                          <a:cs typeface="Times New Roman" panose="02020603050405020304" pitchFamily="18" charset="0"/>
                        </a:rPr>
                        <a:t>C</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0.75</a:t>
                      </a:r>
                      <a:endParaRPr lang="zh-CN" altLang="en-US" sz="2400" dirty="0">
                        <a:latin typeface="Times New Roman" panose="02020603050405020304" pitchFamily="18" charset="0"/>
                        <a:cs typeface="Times New Roman" panose="02020603050405020304" pitchFamily="18" charset="0"/>
                      </a:endParaRPr>
                    </a:p>
                  </a:txBody>
                  <a:tcPr anchor="ctr"/>
                </a:tc>
              </a:tr>
              <a:tr h="468052">
                <a:tc>
                  <a:txBody>
                    <a:bodyPr/>
                    <a:lstStyle/>
                    <a:p>
                      <a:pPr algn="ctr"/>
                      <a:r>
                        <a:rPr lang="en-US" altLang="zh-CN" sz="2400" dirty="0" smtClean="0">
                          <a:latin typeface="Times New Roman" panose="02020603050405020304" pitchFamily="18" charset="0"/>
                          <a:cs typeface="Times New Roman" panose="02020603050405020304" pitchFamily="18" charset="0"/>
                        </a:rPr>
                        <a:t>D</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0.25</a:t>
                      </a:r>
                      <a:endParaRPr lang="zh-CN" altLang="en-US" sz="2400" dirty="0">
                        <a:latin typeface="Times New Roman" panose="02020603050405020304" pitchFamily="18" charset="0"/>
                        <a:cs typeface="Times New Roman" panose="02020603050405020304" pitchFamily="18" charset="0"/>
                      </a:endParaRPr>
                    </a:p>
                  </a:txBody>
                  <a:tcPr anchor="ctr"/>
                </a:tc>
              </a:tr>
              <a:tr h="468052">
                <a:tc>
                  <a:txBody>
                    <a:bodyPr/>
                    <a:lstStyle/>
                    <a:p>
                      <a:pPr algn="ctr"/>
                      <a:r>
                        <a:rPr lang="en-US" altLang="zh-CN" sz="2400" dirty="0" smtClean="0">
                          <a:latin typeface="Times New Roman" panose="02020603050405020304" pitchFamily="18" charset="0"/>
                          <a:cs typeface="Times New Roman" panose="02020603050405020304" pitchFamily="18" charset="0"/>
                        </a:rPr>
                        <a:t>E</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0.75</a:t>
                      </a:r>
                      <a:endParaRPr lang="zh-CN" altLang="en-US" sz="2400" dirty="0">
                        <a:latin typeface="Times New Roman" panose="02020603050405020304" pitchFamily="18" charset="0"/>
                        <a:cs typeface="Times New Roman" panose="02020603050405020304" pitchFamily="18" charset="0"/>
                      </a:endParaRPr>
                    </a:p>
                  </a:txBody>
                  <a:tcPr anchor="ctr"/>
                </a:tc>
              </a:tr>
            </a:tbl>
          </a:graphicData>
        </a:graphic>
      </p:graphicFrame>
    </p:spTree>
    <p:extLst>
      <p:ext uri="{BB962C8B-B14F-4D97-AF65-F5344CB8AC3E}">
        <p14:creationId xmlns:p14="http://schemas.microsoft.com/office/powerpoint/2010/main" val="237360219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a:t>
            </a:r>
          </a:p>
        </p:txBody>
      </p:sp>
      <p:sp>
        <p:nvSpPr>
          <p:cNvPr id="3" name="内容占位符 2"/>
          <p:cNvSpPr>
            <a:spLocks noGrp="1"/>
          </p:cNvSpPr>
          <p:nvPr>
            <p:ph idx="1"/>
          </p:nvPr>
        </p:nvSpPr>
        <p:spPr/>
        <p:txBody>
          <a:bodyPr/>
          <a:lstStyle/>
          <a:p>
            <a:r>
              <a:rPr lang="zh-CN" altLang="en-US" dirty="0" smtClean="0"/>
              <a:t>对</a:t>
            </a:r>
            <a:r>
              <a:rPr lang="en-US" altLang="zh-CN" dirty="0" smtClean="0"/>
              <a:t>A</a:t>
            </a:r>
            <a:r>
              <a:rPr lang="zh-CN" altLang="en-US" dirty="0" smtClean="0"/>
              <a:t>，</a:t>
            </a:r>
            <a:r>
              <a:rPr lang="en-US" altLang="zh-CN" dirty="0" smtClean="0"/>
              <a:t>B</a:t>
            </a:r>
            <a:r>
              <a:rPr lang="zh-CN" altLang="en-US" dirty="0" smtClean="0"/>
              <a:t>，</a:t>
            </a:r>
            <a:r>
              <a:rPr lang="en-US" altLang="zh-CN" dirty="0" smtClean="0"/>
              <a:t>C</a:t>
            </a:r>
            <a:r>
              <a:rPr lang="zh-CN" altLang="en-US" dirty="0" smtClean="0"/>
              <a:t>，</a:t>
            </a:r>
            <a:r>
              <a:rPr lang="en-US" altLang="zh-CN" dirty="0" smtClean="0"/>
              <a:t>E</a:t>
            </a:r>
            <a:r>
              <a:rPr lang="zh-CN" altLang="en-US" dirty="0" smtClean="0"/>
              <a:t>进行基于前缀的扩充得到</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en-US" altLang="zh-CN" dirty="0" smtClean="0"/>
              <a:t>AB</a:t>
            </a:r>
            <a:r>
              <a:rPr lang="zh-CN" altLang="en-US" dirty="0" smtClean="0"/>
              <a:t>和</a:t>
            </a:r>
            <a:r>
              <a:rPr lang="en-US" altLang="zh-CN" dirty="0" smtClean="0"/>
              <a:t>AE</a:t>
            </a:r>
            <a:r>
              <a:rPr lang="zh-CN" altLang="en-US" dirty="0" smtClean="0"/>
              <a:t>被剪掉。</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016832030"/>
              </p:ext>
            </p:extLst>
          </p:nvPr>
        </p:nvGraphicFramePr>
        <p:xfrm>
          <a:off x="2843808" y="2420888"/>
          <a:ext cx="3600400" cy="3276364"/>
        </p:xfrm>
        <a:graphic>
          <a:graphicData uri="http://schemas.openxmlformats.org/drawingml/2006/table">
            <a:tbl>
              <a:tblPr firstRow="1" bandRow="1">
                <a:tableStyleId>{5C22544A-7EE6-4342-B048-85BDC9FD1C3A}</a:tableStyleId>
              </a:tblPr>
              <a:tblGrid>
                <a:gridCol w="1800200"/>
                <a:gridCol w="1800200"/>
              </a:tblGrid>
              <a:tr h="468052">
                <a:tc>
                  <a:txBody>
                    <a:bodyPr/>
                    <a:lstStyle/>
                    <a:p>
                      <a:pPr algn="ctr"/>
                      <a:r>
                        <a:rPr lang="zh-CN" altLang="en-US" sz="2400" dirty="0" smtClean="0">
                          <a:latin typeface="Times New Roman" panose="02020603050405020304" pitchFamily="18" charset="0"/>
                          <a:cs typeface="Times New Roman" panose="02020603050405020304" pitchFamily="18" charset="0"/>
                        </a:rPr>
                        <a:t>项集</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2400" dirty="0" smtClean="0">
                          <a:latin typeface="Times New Roman" panose="02020603050405020304" pitchFamily="18" charset="0"/>
                          <a:cs typeface="Times New Roman" panose="02020603050405020304" pitchFamily="18" charset="0"/>
                        </a:rPr>
                        <a:t>支撑</a:t>
                      </a:r>
                      <a:endParaRPr lang="zh-CN" altLang="en-US" sz="2400" dirty="0">
                        <a:latin typeface="Times New Roman" panose="02020603050405020304" pitchFamily="18" charset="0"/>
                        <a:cs typeface="Times New Roman" panose="02020603050405020304" pitchFamily="18" charset="0"/>
                      </a:endParaRPr>
                    </a:p>
                  </a:txBody>
                  <a:tcPr anchor="ctr"/>
                </a:tc>
              </a:tr>
              <a:tr h="468052">
                <a:tc>
                  <a:txBody>
                    <a:bodyPr/>
                    <a:lstStyle/>
                    <a:p>
                      <a:pPr algn="ctr"/>
                      <a:r>
                        <a:rPr lang="en-US" altLang="zh-CN" sz="2400" dirty="0" smtClean="0">
                          <a:latin typeface="Times New Roman" panose="02020603050405020304" pitchFamily="18" charset="0"/>
                          <a:cs typeface="Times New Roman" panose="02020603050405020304" pitchFamily="18" charset="0"/>
                        </a:rPr>
                        <a:t>AB</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0.25</a:t>
                      </a:r>
                      <a:endParaRPr lang="zh-CN" altLang="en-US" sz="2400" dirty="0">
                        <a:latin typeface="Times New Roman" panose="02020603050405020304" pitchFamily="18" charset="0"/>
                        <a:cs typeface="Times New Roman" panose="02020603050405020304" pitchFamily="18" charset="0"/>
                      </a:endParaRPr>
                    </a:p>
                  </a:txBody>
                  <a:tcPr anchor="ctr"/>
                </a:tc>
              </a:tr>
              <a:tr h="468052">
                <a:tc>
                  <a:txBody>
                    <a:bodyPr/>
                    <a:lstStyle/>
                    <a:p>
                      <a:pPr algn="ctr"/>
                      <a:r>
                        <a:rPr lang="en-US" altLang="zh-CN" sz="2400" dirty="0" smtClean="0">
                          <a:latin typeface="Times New Roman" panose="02020603050405020304" pitchFamily="18" charset="0"/>
                          <a:cs typeface="Times New Roman" panose="02020603050405020304" pitchFamily="18" charset="0"/>
                        </a:rPr>
                        <a:t>AC</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0.5</a:t>
                      </a:r>
                      <a:endParaRPr lang="zh-CN" altLang="en-US" sz="2400" dirty="0">
                        <a:latin typeface="Times New Roman" panose="02020603050405020304" pitchFamily="18" charset="0"/>
                        <a:cs typeface="Times New Roman" panose="02020603050405020304" pitchFamily="18" charset="0"/>
                      </a:endParaRPr>
                    </a:p>
                  </a:txBody>
                  <a:tcPr anchor="ctr"/>
                </a:tc>
              </a:tr>
              <a:tr h="468052">
                <a:tc>
                  <a:txBody>
                    <a:bodyPr/>
                    <a:lstStyle/>
                    <a:p>
                      <a:pPr algn="ctr"/>
                      <a:r>
                        <a:rPr lang="en-US" altLang="zh-CN" sz="2400" dirty="0" smtClean="0">
                          <a:latin typeface="Times New Roman" panose="02020603050405020304" pitchFamily="18" charset="0"/>
                          <a:cs typeface="Times New Roman" panose="02020603050405020304" pitchFamily="18" charset="0"/>
                        </a:rPr>
                        <a:t>AE</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0.25</a:t>
                      </a:r>
                      <a:endParaRPr lang="zh-CN" altLang="en-US" sz="2400" dirty="0">
                        <a:latin typeface="Times New Roman" panose="02020603050405020304" pitchFamily="18" charset="0"/>
                        <a:cs typeface="Times New Roman" panose="02020603050405020304" pitchFamily="18" charset="0"/>
                      </a:endParaRPr>
                    </a:p>
                  </a:txBody>
                  <a:tcPr anchor="ctr"/>
                </a:tc>
              </a:tr>
              <a:tr h="468052">
                <a:tc>
                  <a:txBody>
                    <a:bodyPr/>
                    <a:lstStyle/>
                    <a:p>
                      <a:pPr algn="ctr"/>
                      <a:r>
                        <a:rPr lang="en-US" altLang="zh-CN" sz="2400" dirty="0" smtClean="0">
                          <a:latin typeface="Times New Roman" panose="02020603050405020304" pitchFamily="18" charset="0"/>
                          <a:cs typeface="Times New Roman" panose="02020603050405020304" pitchFamily="18" charset="0"/>
                        </a:rPr>
                        <a:t>BC</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0.5</a:t>
                      </a:r>
                      <a:endParaRPr lang="zh-CN" altLang="en-US" sz="2400" dirty="0">
                        <a:latin typeface="Times New Roman" panose="02020603050405020304" pitchFamily="18" charset="0"/>
                        <a:cs typeface="Times New Roman" panose="02020603050405020304" pitchFamily="18" charset="0"/>
                      </a:endParaRPr>
                    </a:p>
                  </a:txBody>
                  <a:tcPr anchor="ctr"/>
                </a:tc>
              </a:tr>
              <a:tr h="468052">
                <a:tc>
                  <a:txBody>
                    <a:bodyPr/>
                    <a:lstStyle/>
                    <a:p>
                      <a:pPr algn="ctr"/>
                      <a:r>
                        <a:rPr lang="en-US" altLang="zh-CN" sz="2400" dirty="0" smtClean="0">
                          <a:latin typeface="Times New Roman" panose="02020603050405020304" pitchFamily="18" charset="0"/>
                          <a:cs typeface="Times New Roman" panose="02020603050405020304" pitchFamily="18" charset="0"/>
                        </a:rPr>
                        <a:t>BE</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0.75</a:t>
                      </a:r>
                      <a:endParaRPr lang="zh-CN" altLang="en-US" sz="2400" dirty="0">
                        <a:latin typeface="Times New Roman" panose="02020603050405020304" pitchFamily="18" charset="0"/>
                        <a:cs typeface="Times New Roman" panose="02020603050405020304" pitchFamily="18" charset="0"/>
                      </a:endParaRPr>
                    </a:p>
                  </a:txBody>
                  <a:tcPr anchor="ctr"/>
                </a:tc>
              </a:tr>
              <a:tr h="468052">
                <a:tc>
                  <a:txBody>
                    <a:bodyPr/>
                    <a:lstStyle/>
                    <a:p>
                      <a:pPr algn="ctr"/>
                      <a:r>
                        <a:rPr lang="en-US" altLang="zh-CN" sz="2400" dirty="0" smtClean="0">
                          <a:latin typeface="Times New Roman" panose="02020603050405020304" pitchFamily="18" charset="0"/>
                          <a:cs typeface="Times New Roman" panose="02020603050405020304" pitchFamily="18" charset="0"/>
                        </a:rPr>
                        <a:t>CE</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0.5</a:t>
                      </a:r>
                      <a:endParaRPr lang="zh-CN" altLang="en-US" sz="2400" dirty="0">
                        <a:latin typeface="Times New Roman" panose="02020603050405020304" pitchFamily="18" charset="0"/>
                        <a:cs typeface="Times New Roman" panose="02020603050405020304" pitchFamily="18" charset="0"/>
                      </a:endParaRPr>
                    </a:p>
                  </a:txBody>
                  <a:tcPr anchor="ctr"/>
                </a:tc>
              </a:tr>
            </a:tbl>
          </a:graphicData>
        </a:graphic>
      </p:graphicFrame>
    </p:spTree>
    <p:extLst>
      <p:ext uri="{BB962C8B-B14F-4D97-AF65-F5344CB8AC3E}">
        <p14:creationId xmlns:p14="http://schemas.microsoft.com/office/powerpoint/2010/main" val="25014147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a:xfrm>
            <a:off x="457200" y="1935480"/>
            <a:ext cx="8229600" cy="4589864"/>
          </a:xfrm>
        </p:spPr>
        <p:txBody>
          <a:bodyPr>
            <a:normAutofit lnSpcReduction="10000"/>
          </a:bodyPr>
          <a:lstStyle/>
          <a:p>
            <a:r>
              <a:rPr lang="zh-CN" altLang="en-US" dirty="0" smtClean="0">
                <a:latin typeface="Times New Roman" panose="02020603050405020304" pitchFamily="18" charset="0"/>
                <a:cs typeface="Times New Roman" panose="02020603050405020304" pitchFamily="18" charset="0"/>
              </a:rPr>
              <a:t>第二层经过剪枝后为</a:t>
            </a:r>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根据此</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项集的集合生成下一层的候选时，由于只有以</a:t>
            </a:r>
            <a:r>
              <a:rPr lang="en-US" altLang="zh-CN" dirty="0" smtClean="0">
                <a:latin typeface="Times New Roman" panose="02020603050405020304" pitchFamily="18" charset="0"/>
                <a:cs typeface="Times New Roman" panose="02020603050405020304" pitchFamily="18" charset="0"/>
              </a:rPr>
              <a:t>B</a:t>
            </a:r>
            <a:r>
              <a:rPr lang="zh-CN" altLang="en-US" dirty="0" smtClean="0">
                <a:latin typeface="Times New Roman" panose="02020603050405020304" pitchFamily="18" charset="0"/>
                <a:cs typeface="Times New Roman" panose="02020603050405020304" pitchFamily="18" charset="0"/>
              </a:rPr>
              <a:t>为前缀的项集超过两个，所以，下一层只有一个候选，即</a:t>
            </a:r>
            <a:r>
              <a:rPr lang="en-US" altLang="zh-CN" dirty="0" smtClean="0">
                <a:latin typeface="Times New Roman" panose="02020603050405020304" pitchFamily="18" charset="0"/>
                <a:cs typeface="Times New Roman" panose="02020603050405020304" pitchFamily="18" charset="0"/>
              </a:rPr>
              <a:t>BCE</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298052864"/>
              </p:ext>
            </p:extLst>
          </p:nvPr>
        </p:nvGraphicFramePr>
        <p:xfrm>
          <a:off x="2843808" y="2564904"/>
          <a:ext cx="3600400" cy="2340260"/>
        </p:xfrm>
        <a:graphic>
          <a:graphicData uri="http://schemas.openxmlformats.org/drawingml/2006/table">
            <a:tbl>
              <a:tblPr firstRow="1" bandRow="1">
                <a:tableStyleId>{5C22544A-7EE6-4342-B048-85BDC9FD1C3A}</a:tableStyleId>
              </a:tblPr>
              <a:tblGrid>
                <a:gridCol w="1800200"/>
                <a:gridCol w="1800200"/>
              </a:tblGrid>
              <a:tr h="468052">
                <a:tc>
                  <a:txBody>
                    <a:bodyPr/>
                    <a:lstStyle/>
                    <a:p>
                      <a:pPr algn="ctr"/>
                      <a:r>
                        <a:rPr lang="zh-CN" altLang="en-US" sz="2400" dirty="0" smtClean="0">
                          <a:latin typeface="Times New Roman" panose="02020603050405020304" pitchFamily="18" charset="0"/>
                          <a:cs typeface="Times New Roman" panose="02020603050405020304" pitchFamily="18" charset="0"/>
                        </a:rPr>
                        <a:t>项集</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zh-CN" altLang="en-US" sz="2400" dirty="0" smtClean="0">
                          <a:latin typeface="Times New Roman" panose="02020603050405020304" pitchFamily="18" charset="0"/>
                          <a:cs typeface="Times New Roman" panose="02020603050405020304" pitchFamily="18" charset="0"/>
                        </a:rPr>
                        <a:t>支撑</a:t>
                      </a:r>
                      <a:endParaRPr lang="zh-CN" altLang="en-US" sz="2400" dirty="0">
                        <a:latin typeface="Times New Roman" panose="02020603050405020304" pitchFamily="18" charset="0"/>
                        <a:cs typeface="Times New Roman" panose="02020603050405020304" pitchFamily="18" charset="0"/>
                      </a:endParaRPr>
                    </a:p>
                  </a:txBody>
                  <a:tcPr anchor="ctr"/>
                </a:tc>
              </a:tr>
              <a:tr h="468052">
                <a:tc>
                  <a:txBody>
                    <a:bodyPr/>
                    <a:lstStyle/>
                    <a:p>
                      <a:pPr algn="ctr"/>
                      <a:r>
                        <a:rPr lang="en-US" altLang="zh-CN" sz="2400" dirty="0" smtClean="0">
                          <a:latin typeface="Times New Roman" panose="02020603050405020304" pitchFamily="18" charset="0"/>
                          <a:cs typeface="Times New Roman" panose="02020603050405020304" pitchFamily="18" charset="0"/>
                        </a:rPr>
                        <a:t>AC</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0.5</a:t>
                      </a:r>
                      <a:endParaRPr lang="zh-CN" altLang="en-US" sz="2400" dirty="0">
                        <a:latin typeface="Times New Roman" panose="02020603050405020304" pitchFamily="18" charset="0"/>
                        <a:cs typeface="Times New Roman" panose="02020603050405020304" pitchFamily="18" charset="0"/>
                      </a:endParaRPr>
                    </a:p>
                  </a:txBody>
                  <a:tcPr anchor="ctr"/>
                </a:tc>
              </a:tr>
              <a:tr h="468052">
                <a:tc>
                  <a:txBody>
                    <a:bodyPr/>
                    <a:lstStyle/>
                    <a:p>
                      <a:pPr algn="ctr"/>
                      <a:r>
                        <a:rPr lang="en-US" altLang="zh-CN" sz="2400" dirty="0" smtClean="0">
                          <a:latin typeface="Times New Roman" panose="02020603050405020304" pitchFamily="18" charset="0"/>
                          <a:cs typeface="Times New Roman" panose="02020603050405020304" pitchFamily="18" charset="0"/>
                        </a:rPr>
                        <a:t>BC</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0.5</a:t>
                      </a:r>
                      <a:endParaRPr lang="zh-CN" altLang="en-US" sz="2400" dirty="0">
                        <a:latin typeface="Times New Roman" panose="02020603050405020304" pitchFamily="18" charset="0"/>
                        <a:cs typeface="Times New Roman" panose="02020603050405020304" pitchFamily="18" charset="0"/>
                      </a:endParaRPr>
                    </a:p>
                  </a:txBody>
                  <a:tcPr anchor="ctr"/>
                </a:tc>
              </a:tr>
              <a:tr h="468052">
                <a:tc>
                  <a:txBody>
                    <a:bodyPr/>
                    <a:lstStyle/>
                    <a:p>
                      <a:pPr algn="ctr"/>
                      <a:r>
                        <a:rPr lang="en-US" altLang="zh-CN" sz="2400" dirty="0" smtClean="0">
                          <a:latin typeface="Times New Roman" panose="02020603050405020304" pitchFamily="18" charset="0"/>
                          <a:cs typeface="Times New Roman" panose="02020603050405020304" pitchFamily="18" charset="0"/>
                        </a:rPr>
                        <a:t>BE</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0.75</a:t>
                      </a:r>
                      <a:endParaRPr lang="zh-CN" altLang="en-US" sz="2400" dirty="0">
                        <a:latin typeface="Times New Roman" panose="02020603050405020304" pitchFamily="18" charset="0"/>
                        <a:cs typeface="Times New Roman" panose="02020603050405020304" pitchFamily="18" charset="0"/>
                      </a:endParaRPr>
                    </a:p>
                  </a:txBody>
                  <a:tcPr anchor="ctr"/>
                </a:tc>
              </a:tr>
              <a:tr h="468052">
                <a:tc>
                  <a:txBody>
                    <a:bodyPr/>
                    <a:lstStyle/>
                    <a:p>
                      <a:pPr algn="ctr"/>
                      <a:r>
                        <a:rPr lang="en-US" altLang="zh-CN" sz="2400" dirty="0" smtClean="0">
                          <a:latin typeface="Times New Roman" panose="02020603050405020304" pitchFamily="18" charset="0"/>
                          <a:cs typeface="Times New Roman" panose="02020603050405020304" pitchFamily="18" charset="0"/>
                        </a:rPr>
                        <a:t>CE</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0.5</a:t>
                      </a:r>
                      <a:endParaRPr lang="zh-CN" altLang="en-US" sz="2400" dirty="0">
                        <a:latin typeface="Times New Roman" panose="02020603050405020304" pitchFamily="18" charset="0"/>
                        <a:cs typeface="Times New Roman" panose="02020603050405020304" pitchFamily="18" charset="0"/>
                      </a:endParaRPr>
                    </a:p>
                  </a:txBody>
                  <a:tcPr anchor="ctr"/>
                </a:tc>
              </a:tr>
            </a:tbl>
          </a:graphicData>
        </a:graphic>
      </p:graphicFrame>
    </p:spTree>
    <p:extLst>
      <p:ext uri="{BB962C8B-B14F-4D97-AF65-F5344CB8AC3E}">
        <p14:creationId xmlns:p14="http://schemas.microsoft.com/office/powerpoint/2010/main" val="248831703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r>
              <a:rPr lang="en-US" altLang="zh-CN" dirty="0" smtClean="0">
                <a:latin typeface="Times New Roman" panose="02020603050405020304" pitchFamily="18" charset="0"/>
                <a:cs typeface="Times New Roman" panose="02020603050405020304" pitchFamily="18" charset="0"/>
              </a:rPr>
              <a:t>BCE</a:t>
            </a:r>
            <a:r>
              <a:rPr lang="zh-CN" altLang="en-US" dirty="0" smtClean="0">
                <a:latin typeface="Times New Roman" panose="02020603050405020304" pitchFamily="18" charset="0"/>
                <a:cs typeface="Times New Roman" panose="02020603050405020304" pitchFamily="18" charset="0"/>
              </a:rPr>
              <a:t>的支撑为</a:t>
            </a:r>
            <a:r>
              <a:rPr lang="en-US" altLang="zh-CN" dirty="0" smtClean="0">
                <a:latin typeface="Times New Roman" panose="02020603050405020304" pitchFamily="18" charset="0"/>
                <a:cs typeface="Times New Roman" panose="02020603050405020304" pitchFamily="18" charset="0"/>
              </a:rPr>
              <a:t>0.5</a:t>
            </a:r>
            <a:r>
              <a:rPr lang="zh-CN" altLang="en-US" dirty="0" smtClean="0">
                <a:latin typeface="Times New Roman" panose="02020603050405020304" pitchFamily="18" charset="0"/>
                <a:cs typeface="Times New Roman" panose="02020603050405020304" pitchFamily="18" charset="0"/>
              </a:rPr>
              <a:t>，满足条件，所以</a:t>
            </a:r>
            <a:r>
              <a:rPr lang="en-US" altLang="zh-CN" dirty="0" smtClean="0">
                <a:latin typeface="Times New Roman" panose="02020603050405020304" pitchFamily="18" charset="0"/>
                <a:cs typeface="Times New Roman" panose="02020603050405020304" pitchFamily="18" charset="0"/>
              </a:rPr>
              <a:t>BCE</a:t>
            </a:r>
            <a:r>
              <a:rPr lang="zh-CN" altLang="en-US" dirty="0" smtClean="0">
                <a:latin typeface="Times New Roman" panose="02020603050405020304" pitchFamily="18" charset="0"/>
                <a:cs typeface="Times New Roman" panose="02020603050405020304" pitchFamily="18" charset="0"/>
              </a:rPr>
              <a:t>也为频繁项集。</a:t>
            </a:r>
            <a:endParaRPr lang="en-US" altLang="zh-CN" dirty="0" smtClean="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第三</a:t>
            </a:r>
            <a:r>
              <a:rPr lang="zh-CN" altLang="en-US" dirty="0" smtClean="0">
                <a:latin typeface="Times New Roman" panose="02020603050405020304" pitchFamily="18" charset="0"/>
                <a:cs typeface="Times New Roman" panose="02020603050405020304" pitchFamily="18" charset="0"/>
              </a:rPr>
              <a:t>层只有一个</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项集，无法再扩充到下一次，所以该数据库最大的频繁项集为</a:t>
            </a:r>
            <a:r>
              <a:rPr lang="en-US" altLang="zh-CN" dirty="0" smtClean="0">
                <a:latin typeface="Times New Roman" panose="02020603050405020304" pitchFamily="18" charset="0"/>
                <a:cs typeface="Times New Roman" panose="02020603050405020304" pitchFamily="18" charset="0"/>
              </a:rPr>
              <a:t>BCE</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Apriori</a:t>
            </a:r>
            <a:r>
              <a:rPr lang="zh-CN" altLang="en-US" dirty="0" smtClean="0">
                <a:latin typeface="Times New Roman" panose="02020603050405020304" pitchFamily="18" charset="0"/>
                <a:cs typeface="Times New Roman" panose="02020603050405020304" pitchFamily="18" charset="0"/>
              </a:rPr>
              <a:t>算法执行完毕。</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127027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Apriori</a:t>
            </a:r>
            <a:r>
              <a:rPr lang="zh-CN" altLang="en-US" dirty="0" smtClean="0"/>
              <a:t>算法复杂度</a:t>
            </a:r>
            <a:endParaRPr lang="zh-CN" altLang="en-US" dirty="0"/>
          </a:p>
        </p:txBody>
      </p:sp>
      <p:sp>
        <p:nvSpPr>
          <p:cNvPr id="3" name="内容占位符 2"/>
          <p:cNvSpPr>
            <a:spLocks noGrp="1"/>
          </p:cNvSpPr>
          <p:nvPr>
            <p:ph idx="1"/>
          </p:nvPr>
        </p:nvSpPr>
        <p:spPr/>
        <p:txBody>
          <a:bodyPr/>
          <a:lstStyle/>
          <a:p>
            <a:r>
              <a:rPr lang="zh-CN" altLang="en-US" dirty="0"/>
              <a:t>由于所有的项集都有可能是频繁的，所以</a:t>
            </a:r>
            <a:r>
              <a:rPr lang="en-US" altLang="zh-CN" dirty="0"/>
              <a:t>Apriori</a:t>
            </a:r>
            <a:r>
              <a:rPr lang="zh-CN" altLang="en-US" dirty="0"/>
              <a:t>算法最坏情况下的时间复杂度仍</a:t>
            </a:r>
            <a:r>
              <a:rPr lang="zh-CN" altLang="en-US" dirty="0" smtClean="0"/>
              <a:t>为                     。但在实际情况中，由于存在剪枝，开销会大大降低。</a:t>
            </a:r>
            <a:endParaRPr lang="en-US" altLang="zh-CN" dirty="0" smtClean="0"/>
          </a:p>
          <a:p>
            <a:r>
              <a:rPr lang="zh-CN" altLang="en-US" dirty="0" smtClean="0"/>
              <a:t>由于每层只需要扫描数据库一次，所以</a:t>
            </a:r>
            <a:r>
              <a:rPr lang="en-US" altLang="zh-CN" dirty="0" smtClean="0"/>
              <a:t>Apriori</a:t>
            </a:r>
            <a:r>
              <a:rPr lang="zh-CN" altLang="en-US" dirty="0" smtClean="0"/>
              <a:t>的</a:t>
            </a:r>
            <a:r>
              <a:rPr lang="en-US" altLang="zh-CN" dirty="0" smtClean="0"/>
              <a:t>I/O</a:t>
            </a:r>
            <a:r>
              <a:rPr lang="zh-CN" altLang="en-US" dirty="0" smtClean="0"/>
              <a:t>开销比</a:t>
            </a:r>
            <a:r>
              <a:rPr lang="zh-CN" altLang="en-US" dirty="0"/>
              <a:t>暴力</a:t>
            </a:r>
            <a:r>
              <a:rPr lang="zh-CN" altLang="en-US" dirty="0" smtClean="0"/>
              <a:t>方法小的多，只需要</a:t>
            </a:r>
            <a:r>
              <a:rPr lang="en-US" altLang="zh-CN" dirty="0" smtClean="0"/>
              <a:t>L</a:t>
            </a:r>
            <a:r>
              <a:rPr lang="zh-CN" altLang="en-US" dirty="0" smtClean="0"/>
              <a:t>次，</a:t>
            </a:r>
            <a:r>
              <a:rPr lang="en-US" altLang="zh-CN" dirty="0" smtClean="0"/>
              <a:t>L</a:t>
            </a:r>
            <a:r>
              <a:rPr lang="zh-CN" altLang="en-US" dirty="0" smtClean="0"/>
              <a:t>表示最长频繁项集的长度。</a:t>
            </a:r>
            <a:endParaRPr lang="zh-CN" altLang="en-US" dirty="0"/>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182310052"/>
              </p:ext>
            </p:extLst>
          </p:nvPr>
        </p:nvGraphicFramePr>
        <p:xfrm>
          <a:off x="5148064" y="2276872"/>
          <a:ext cx="1690687" cy="606425"/>
        </p:xfrm>
        <a:graphic>
          <a:graphicData uri="http://schemas.openxmlformats.org/presentationml/2006/ole">
            <mc:AlternateContent xmlns:mc="http://schemas.openxmlformats.org/markup-compatibility/2006">
              <mc:Choice xmlns:v="urn:schemas-microsoft-com:vml" Requires="v">
                <p:oleObj spid="_x0000_s29698" name="Equation" r:id="rId3" imgW="850531" imgH="304668" progId="Equation.DSMT4">
                  <p:embed/>
                </p:oleObj>
              </mc:Choice>
              <mc:Fallback>
                <p:oleObj name="Equation" r:id="rId3" imgW="850531" imgH="304668"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276872"/>
                        <a:ext cx="1690687"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2196527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Apriori</a:t>
            </a:r>
            <a:r>
              <a:rPr lang="zh-CN" altLang="en-US" dirty="0" smtClean="0"/>
              <a:t>算法缺点</a:t>
            </a:r>
            <a:endParaRPr lang="zh-CN" altLang="en-US" dirty="0"/>
          </a:p>
        </p:txBody>
      </p:sp>
      <p:sp>
        <p:nvSpPr>
          <p:cNvPr id="3" name="内容占位符 2"/>
          <p:cNvSpPr>
            <a:spLocks noGrp="1"/>
          </p:cNvSpPr>
          <p:nvPr>
            <p:ph idx="1"/>
          </p:nvPr>
        </p:nvSpPr>
        <p:spPr/>
        <p:txBody>
          <a:bodyPr/>
          <a:lstStyle/>
          <a:p>
            <a:pPr>
              <a:lnSpc>
                <a:spcPct val="120000"/>
              </a:lnSpc>
            </a:pPr>
            <a:r>
              <a:rPr lang="en-US" altLang="zh-CN" dirty="0"/>
              <a:t>COMPUTESUPPORT</a:t>
            </a:r>
            <a:r>
              <a:rPr lang="zh-CN" altLang="en-US" dirty="0"/>
              <a:t>函数中</a:t>
            </a:r>
            <a:r>
              <a:rPr lang="zh-CN" altLang="en-US" dirty="0" smtClean="0"/>
              <a:t>，需要</a:t>
            </a:r>
            <a:r>
              <a:rPr lang="zh-CN" altLang="en-US" dirty="0"/>
              <a:t>生成每个事务的所有</a:t>
            </a:r>
            <a:r>
              <a:rPr lang="en-US" altLang="zh-CN" dirty="0"/>
              <a:t>k-</a:t>
            </a:r>
            <a:r>
              <a:rPr lang="zh-CN" altLang="en-US" dirty="0"/>
              <a:t>子集</a:t>
            </a:r>
            <a:r>
              <a:rPr lang="zh-CN" altLang="en-US" dirty="0" smtClean="0"/>
              <a:t>，但很多的子集都是非频繁的，造成浪费。</a:t>
            </a:r>
            <a:endParaRPr lang="en-US" altLang="zh-CN" dirty="0" smtClean="0"/>
          </a:p>
          <a:p>
            <a:pPr>
              <a:lnSpc>
                <a:spcPct val="120000"/>
              </a:lnSpc>
            </a:pPr>
            <a:r>
              <a:rPr lang="zh-CN" altLang="en-US" dirty="0" smtClean="0"/>
              <a:t>虽然</a:t>
            </a:r>
            <a:r>
              <a:rPr lang="en-US" altLang="zh-CN" dirty="0" smtClean="0"/>
              <a:t>I/O</a:t>
            </a:r>
            <a:r>
              <a:rPr lang="zh-CN" altLang="en-US" dirty="0" smtClean="0"/>
              <a:t>开销比蛮力方法小得多，但由于实际中的数据库比较大且频繁项集可能比较长，所以</a:t>
            </a:r>
            <a:r>
              <a:rPr lang="en-US" altLang="zh-CN" dirty="0" smtClean="0"/>
              <a:t>I/O</a:t>
            </a:r>
            <a:r>
              <a:rPr lang="zh-CN" altLang="en-US" dirty="0" smtClean="0"/>
              <a:t>开销仍然比较大。</a:t>
            </a:r>
            <a:endParaRPr lang="en-US" altLang="zh-CN" dirty="0" smtClean="0"/>
          </a:p>
        </p:txBody>
      </p:sp>
    </p:spTree>
    <p:extLst>
      <p:ext uri="{BB962C8B-B14F-4D97-AF65-F5344CB8AC3E}">
        <p14:creationId xmlns:p14="http://schemas.microsoft.com/office/powerpoint/2010/main" val="2772019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项集</a:t>
            </a:r>
            <a:endParaRPr lang="zh-CN" altLang="en-US" dirty="0"/>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一组项</a:t>
            </a:r>
            <a:r>
              <a:rPr lang="en-US" altLang="zh-CN" dirty="0" smtClean="0">
                <a:latin typeface="Times New Roman" panose="02020603050405020304" pitchFamily="18" charset="0"/>
                <a:cs typeface="Times New Roman" panose="02020603050405020304" pitchFamily="18" charset="0"/>
              </a:rPr>
              <a:t>(item)</a:t>
            </a:r>
            <a:r>
              <a:rPr lang="zh-CN" altLang="en-US" dirty="0" smtClean="0">
                <a:latin typeface="Times New Roman" panose="02020603050405020304" pitchFamily="18" charset="0"/>
                <a:cs typeface="Times New Roman" panose="02020603050405020304" pitchFamily="18" charset="0"/>
              </a:rPr>
              <a:t>元素的集合可以记作</a:t>
            </a:r>
            <a:endParaRPr lang="en-US" altLang="zh-CN" dirty="0" smtClean="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smtClean="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集合           称为项集</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itemset</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，一个基数大小为</a:t>
            </a:r>
            <a:r>
              <a:rPr lang="en-US" altLang="zh-CN" dirty="0" smtClean="0">
                <a:latin typeface="Times New Roman" panose="02020603050405020304" pitchFamily="18" charset="0"/>
                <a:cs typeface="Times New Roman" panose="02020603050405020304" pitchFamily="18" charset="0"/>
              </a:rPr>
              <a:t>k</a:t>
            </a:r>
            <a:r>
              <a:rPr lang="zh-CN" altLang="en-US" dirty="0" smtClean="0">
                <a:latin typeface="Times New Roman" panose="02020603050405020304" pitchFamily="18" charset="0"/>
                <a:cs typeface="Times New Roman" panose="02020603050405020304" pitchFamily="18" charset="0"/>
              </a:rPr>
              <a:t>的项集称为</a:t>
            </a:r>
            <a:r>
              <a:rPr lang="en-US" altLang="zh-CN" dirty="0" smtClean="0">
                <a:latin typeface="Times New Roman" panose="02020603050405020304" pitchFamily="18" charset="0"/>
                <a:cs typeface="Times New Roman" panose="02020603050405020304" pitchFamily="18" charset="0"/>
              </a:rPr>
              <a:t>k</a:t>
            </a:r>
            <a:r>
              <a:rPr lang="zh-CN" altLang="en-US" dirty="0" smtClean="0">
                <a:latin typeface="Times New Roman" panose="02020603050405020304" pitchFamily="18" charset="0"/>
                <a:cs typeface="Times New Roman" panose="02020603050405020304" pitchFamily="18" charset="0"/>
              </a:rPr>
              <a:t>项集，用</a:t>
            </a:r>
            <a:r>
              <a:rPr lang="en-US" altLang="zh-CN" dirty="0" smtClean="0">
                <a:latin typeface="Times New Roman" panose="02020603050405020304" pitchFamily="18" charset="0"/>
                <a:cs typeface="Times New Roman" panose="02020603050405020304" pitchFamily="18" charset="0"/>
              </a:rPr>
              <a:t>I</a:t>
            </a:r>
            <a:r>
              <a:rPr lang="en-US" altLang="zh-CN" baseline="30000" dirty="0" smtClean="0">
                <a:latin typeface="Times New Roman" panose="02020603050405020304" pitchFamily="18" charset="0"/>
                <a:cs typeface="Times New Roman" panose="02020603050405020304" pitchFamily="18" charset="0"/>
              </a:rPr>
              <a:t>(k)</a:t>
            </a:r>
            <a:r>
              <a:rPr lang="zh-CN" altLang="en-US" dirty="0" smtClean="0">
                <a:latin typeface="Times New Roman" panose="02020603050405020304" pitchFamily="18" charset="0"/>
                <a:cs typeface="Times New Roman" panose="02020603050405020304" pitchFamily="18" charset="0"/>
              </a:rPr>
              <a:t>表示所有</a:t>
            </a:r>
            <a:r>
              <a:rPr lang="en-US" altLang="zh-CN" dirty="0" smtClean="0">
                <a:latin typeface="Times New Roman" panose="02020603050405020304" pitchFamily="18" charset="0"/>
                <a:cs typeface="Times New Roman" panose="02020603050405020304" pitchFamily="18" charset="0"/>
              </a:rPr>
              <a:t>k</a:t>
            </a:r>
            <a:r>
              <a:rPr lang="zh-CN" altLang="en-US" dirty="0" smtClean="0">
                <a:latin typeface="Times New Roman" panose="02020603050405020304" pitchFamily="18" charset="0"/>
                <a:cs typeface="Times New Roman" panose="02020603050405020304" pitchFamily="18" charset="0"/>
              </a:rPr>
              <a:t>项集的集合。</a:t>
            </a:r>
            <a:endParaRPr lang="en-US" altLang="zh-CN" dirty="0" smtClean="0">
              <a:latin typeface="Times New Roman" panose="02020603050405020304" pitchFamily="18" charset="0"/>
              <a:cs typeface="Times New Roman" panose="02020603050405020304" pitchFamily="18" charset="0"/>
            </a:endParaRPr>
          </a:p>
          <a:p>
            <a:r>
              <a:rPr lang="zh-CN" altLang="en-US" dirty="0" smtClean="0">
                <a:latin typeface="Times New Roman" panose="02020603050405020304" pitchFamily="18" charset="0"/>
                <a:cs typeface="Times New Roman" panose="02020603050405020304" pitchFamily="18" charset="0"/>
              </a:rPr>
              <a:t>比如超市中每一种物品为一个项</a:t>
            </a:r>
            <a:r>
              <a:rPr lang="en-US" altLang="zh-CN" dirty="0" smtClean="0">
                <a:latin typeface="Times New Roman" panose="02020603050405020304" pitchFamily="18" charset="0"/>
                <a:cs typeface="Times New Roman" panose="02020603050405020304" pitchFamily="18" charset="0"/>
              </a:rPr>
              <a:t>(item)</a:t>
            </a:r>
            <a:r>
              <a:rPr lang="zh-CN" altLang="en-US" dirty="0" smtClean="0">
                <a:latin typeface="Times New Roman" panose="02020603050405020304" pitchFamily="18" charset="0"/>
                <a:cs typeface="Times New Roman" panose="02020603050405020304" pitchFamily="18" charset="0"/>
              </a:rPr>
              <a:t>，所有的物品为集合</a:t>
            </a:r>
            <a:r>
              <a:rPr lang="en-US" altLang="zh-CN" dirty="0"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，某个顾客购买了尿布和啤酒，那么尿布和啤酒就是集合</a:t>
            </a:r>
            <a:r>
              <a:rPr lang="en-US" altLang="zh-CN" dirty="0" smtClean="0">
                <a:latin typeface="Times New Roman" panose="02020603050405020304" pitchFamily="18" charset="0"/>
                <a:cs typeface="Times New Roman" panose="02020603050405020304" pitchFamily="18" charset="0"/>
              </a:rPr>
              <a:t>X</a:t>
            </a:r>
            <a:r>
              <a:rPr lang="zh-CN" altLang="en-US" dirty="0" smtClean="0">
                <a:latin typeface="Times New Roman" panose="02020603050405020304" pitchFamily="18" charset="0"/>
                <a:cs typeface="Times New Roman" panose="02020603050405020304" pitchFamily="18" charset="0"/>
              </a:rPr>
              <a:t>，称为一个项集，且是一个</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项集。</a:t>
            </a:r>
            <a:endParaRPr lang="en-US" altLang="zh-CN" dirty="0" smtClean="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382235365"/>
              </p:ext>
            </p:extLst>
          </p:nvPr>
        </p:nvGraphicFramePr>
        <p:xfrm>
          <a:off x="3203848" y="2636912"/>
          <a:ext cx="2534681" cy="576064"/>
        </p:xfrm>
        <a:graphic>
          <a:graphicData uri="http://schemas.openxmlformats.org/presentationml/2006/ole">
            <mc:AlternateContent xmlns:mc="http://schemas.openxmlformats.org/markup-compatibility/2006">
              <mc:Choice xmlns:v="urn:schemas-microsoft-com:vml" Requires="v">
                <p:oleObj spid="_x0000_s1026" name="Equation" r:id="rId3" imgW="1117440" imgH="253800" progId="Equation.DSMT4">
                  <p:embed/>
                </p:oleObj>
              </mc:Choice>
              <mc:Fallback>
                <p:oleObj name="Equation" r:id="rId3" imgW="1117440" imgH="253800" progId="Equation.DSMT4">
                  <p:embed/>
                  <p:pic>
                    <p:nvPicPr>
                      <p:cNvPr id="0" name=""/>
                      <p:cNvPicPr/>
                      <p:nvPr/>
                    </p:nvPicPr>
                    <p:blipFill>
                      <a:blip r:embed="rId4"/>
                      <a:stretch>
                        <a:fillRect/>
                      </a:stretch>
                    </p:blipFill>
                    <p:spPr>
                      <a:xfrm>
                        <a:off x="3203848" y="2636912"/>
                        <a:ext cx="2534681" cy="576064"/>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977476414"/>
              </p:ext>
            </p:extLst>
          </p:nvPr>
        </p:nvGraphicFramePr>
        <p:xfrm>
          <a:off x="1475656" y="3429000"/>
          <a:ext cx="864096" cy="381219"/>
        </p:xfrm>
        <a:graphic>
          <a:graphicData uri="http://schemas.openxmlformats.org/presentationml/2006/ole">
            <mc:AlternateContent xmlns:mc="http://schemas.openxmlformats.org/markup-compatibility/2006">
              <mc:Choice xmlns:v="urn:schemas-microsoft-com:vml" Requires="v">
                <p:oleObj spid="_x0000_s1027" name="Equation" r:id="rId5" imgW="431640" imgH="190440" progId="Equation.DSMT4">
                  <p:embed/>
                </p:oleObj>
              </mc:Choice>
              <mc:Fallback>
                <p:oleObj name="Equation" r:id="rId5" imgW="431640" imgH="190440" progId="Equation.DSMT4">
                  <p:embed/>
                  <p:pic>
                    <p:nvPicPr>
                      <p:cNvPr id="0" name=""/>
                      <p:cNvPicPr/>
                      <p:nvPr/>
                    </p:nvPicPr>
                    <p:blipFill>
                      <a:blip r:embed="rId6"/>
                      <a:stretch>
                        <a:fillRect/>
                      </a:stretch>
                    </p:blipFill>
                    <p:spPr>
                      <a:xfrm>
                        <a:off x="1475656" y="3429000"/>
                        <a:ext cx="864096" cy="381219"/>
                      </a:xfrm>
                      <a:prstGeom prst="rect">
                        <a:avLst/>
                      </a:prstGeom>
                    </p:spPr>
                  </p:pic>
                </p:oleObj>
              </mc:Fallback>
            </mc:AlternateContent>
          </a:graphicData>
        </a:graphic>
      </p:graphicFrame>
    </p:spTree>
    <p:extLst>
      <p:ext uri="{BB962C8B-B14F-4D97-AF65-F5344CB8AC3E}">
        <p14:creationId xmlns:p14="http://schemas.microsoft.com/office/powerpoint/2010/main" val="422037032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a:t>
            </a:r>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对于下面的数据库，使用</a:t>
            </a:r>
            <a:r>
              <a:rPr lang="en-US" altLang="zh-CN" dirty="0" err="1" smtClean="0">
                <a:latin typeface="Times New Roman" panose="02020603050405020304" pitchFamily="18" charset="0"/>
                <a:cs typeface="Times New Roman" panose="02020603050405020304" pitchFamily="18" charset="0"/>
              </a:rPr>
              <a:t>minsup</a:t>
            </a:r>
            <a:r>
              <a:rPr lang="en-US" altLang="zh-CN" dirty="0" smtClean="0">
                <a:latin typeface="Times New Roman" panose="02020603050405020304" pitchFamily="18" charset="0"/>
                <a:cs typeface="Times New Roman" panose="02020603050405020304" pitchFamily="18" charset="0"/>
              </a:rPr>
              <a:t>=3/8</a:t>
            </a:r>
            <a:r>
              <a:rPr lang="zh-CN" altLang="en-US" dirty="0" smtClean="0">
                <a:latin typeface="Times New Roman" panose="02020603050405020304" pitchFamily="18" charset="0"/>
                <a:cs typeface="Times New Roman" panose="02020603050405020304" pitchFamily="18" charset="0"/>
              </a:rPr>
              <a:t>，使用</a:t>
            </a:r>
            <a:r>
              <a:rPr lang="en-US" altLang="zh-CN" dirty="0" smtClean="0">
                <a:latin typeface="Times New Roman" panose="02020603050405020304" pitchFamily="18" charset="0"/>
                <a:cs typeface="Times New Roman" panose="02020603050405020304" pitchFamily="18" charset="0"/>
              </a:rPr>
              <a:t>Apriori</a:t>
            </a:r>
            <a:r>
              <a:rPr lang="zh-CN" altLang="en-US" dirty="0" smtClean="0">
                <a:latin typeface="Times New Roman" panose="02020603050405020304" pitchFamily="18" charset="0"/>
                <a:cs typeface="Times New Roman" panose="02020603050405020304" pitchFamily="18" charset="0"/>
              </a:rPr>
              <a:t>枚举所有的频繁模式。</a:t>
            </a:r>
            <a:endParaRPr lang="zh-CN" altLang="en-US" dirty="0">
              <a:latin typeface="Times New Roman" panose="02020603050405020304" pitchFamily="18" charset="0"/>
              <a:cs typeface="Times New Roman" panose="02020603050405020304" pitchFamily="18"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2940286462"/>
              </p:ext>
            </p:extLst>
          </p:nvPr>
        </p:nvGraphicFramePr>
        <p:xfrm>
          <a:off x="2843808" y="2743200"/>
          <a:ext cx="3888432" cy="4114800"/>
        </p:xfrm>
        <a:graphic>
          <a:graphicData uri="http://schemas.openxmlformats.org/drawingml/2006/table">
            <a:tbl>
              <a:tblPr firstRow="1" bandRow="1">
                <a:tableStyleId>{5C22544A-7EE6-4342-B048-85BDC9FD1C3A}</a:tableStyleId>
              </a:tblPr>
              <a:tblGrid>
                <a:gridCol w="1944216"/>
                <a:gridCol w="1944216"/>
              </a:tblGrid>
              <a:tr h="429005">
                <a:tc>
                  <a:txBody>
                    <a:bodyPr/>
                    <a:lstStyle/>
                    <a:p>
                      <a:pPr algn="ctr"/>
                      <a:r>
                        <a:rPr lang="en-US" altLang="zh-CN" sz="2400" dirty="0" smtClean="0">
                          <a:latin typeface="Times New Roman" panose="02020603050405020304" pitchFamily="18" charset="0"/>
                          <a:cs typeface="Times New Roman" panose="02020603050405020304" pitchFamily="18" charset="0"/>
                        </a:rPr>
                        <a:t>t</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err="1" smtClean="0">
                          <a:latin typeface="Times New Roman" panose="02020603050405020304" pitchFamily="18" charset="0"/>
                          <a:cs typeface="Times New Roman" panose="02020603050405020304" pitchFamily="18" charset="0"/>
                        </a:rPr>
                        <a:t>i</a:t>
                      </a:r>
                      <a:r>
                        <a:rPr lang="en-US" altLang="zh-CN" sz="2400" dirty="0" smtClean="0">
                          <a:latin typeface="Times New Roman" panose="02020603050405020304" pitchFamily="18" charset="0"/>
                          <a:cs typeface="Times New Roman" panose="02020603050405020304" pitchFamily="18" charset="0"/>
                        </a:rPr>
                        <a:t>(t)</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ABCD</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2</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ACDF</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3</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ACDEG</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4</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ABDF</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5</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BCG</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6</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DFG</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7</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ABG</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8</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CDFG</a:t>
                      </a:r>
                      <a:endParaRPr lang="zh-CN" altLang="en-US" sz="2400" dirty="0">
                        <a:latin typeface="Times New Roman" panose="02020603050405020304" pitchFamily="18" charset="0"/>
                        <a:cs typeface="Times New Roman" panose="02020603050405020304" pitchFamily="18" charset="0"/>
                      </a:endParaRPr>
                    </a:p>
                  </a:txBody>
                  <a:tcPr anchor="ctr"/>
                </a:tc>
              </a:tr>
            </a:tbl>
          </a:graphicData>
        </a:graphic>
      </p:graphicFrame>
    </p:spTree>
    <p:extLst>
      <p:ext uri="{BB962C8B-B14F-4D97-AF65-F5344CB8AC3E}">
        <p14:creationId xmlns:p14="http://schemas.microsoft.com/office/powerpoint/2010/main" val="256547549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内容占位符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51" y="2132856"/>
            <a:ext cx="9124097" cy="4536504"/>
          </a:xfrm>
          <a:prstGeom prst="rect">
            <a:avLst/>
          </a:prstGeom>
        </p:spPr>
      </p:pic>
    </p:spTree>
    <p:extLst>
      <p:ext uri="{BB962C8B-B14F-4D97-AF65-F5344CB8AC3E}">
        <p14:creationId xmlns:p14="http://schemas.microsoft.com/office/powerpoint/2010/main" val="6272691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观察下面的数据库可以发现包含项集</a:t>
            </a:r>
            <a:r>
              <a:rPr lang="en-US" altLang="zh-CN" dirty="0"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的事务有</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5</a:t>
            </a:r>
            <a:r>
              <a:rPr lang="zh-CN" altLang="en-US" dirty="0" smtClean="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包含</a:t>
            </a:r>
            <a:r>
              <a:rPr lang="zh-CN" altLang="en-US" dirty="0" smtClean="0">
                <a:latin typeface="Times New Roman" panose="02020603050405020304" pitchFamily="18" charset="0"/>
                <a:cs typeface="Times New Roman" panose="02020603050405020304" pitchFamily="18" charset="0"/>
              </a:rPr>
              <a:t>项集</a:t>
            </a:r>
            <a:r>
              <a:rPr lang="en-US" altLang="zh-CN" dirty="0" smtClean="0">
                <a:latin typeface="Times New Roman" panose="02020603050405020304" pitchFamily="18" charset="0"/>
                <a:cs typeface="Times New Roman" panose="02020603050405020304" pitchFamily="18" charset="0"/>
              </a:rPr>
              <a:t>AD</a:t>
            </a:r>
            <a:r>
              <a:rPr lang="zh-CN" altLang="en-US" dirty="0" smtClean="0">
                <a:latin typeface="Times New Roman" panose="02020603050405020304" pitchFamily="18" charset="0"/>
                <a:cs typeface="Times New Roman" panose="02020603050405020304" pitchFamily="18" charset="0"/>
              </a:rPr>
              <a:t>的</a:t>
            </a:r>
            <a:r>
              <a:rPr lang="zh-CN" altLang="en-US" dirty="0">
                <a:latin typeface="Times New Roman" panose="02020603050405020304" pitchFamily="18" charset="0"/>
                <a:cs typeface="Times New Roman" panose="02020603050405020304" pitchFamily="18" charset="0"/>
              </a:rPr>
              <a:t>事务</a:t>
            </a:r>
            <a:r>
              <a:rPr lang="zh-CN" altLang="en-US" dirty="0" smtClean="0">
                <a:latin typeface="Times New Roman" panose="02020603050405020304" pitchFamily="18" charset="0"/>
                <a:cs typeface="Times New Roman" panose="02020603050405020304" pitchFamily="18" charset="0"/>
              </a:rPr>
              <a:t>有</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5</a:t>
            </a:r>
            <a:r>
              <a:rPr lang="zh-CN" altLang="en-US" dirty="0" smtClean="0">
                <a:latin typeface="Times New Roman" panose="02020603050405020304" pitchFamily="18" charset="0"/>
                <a:cs typeface="Times New Roman" panose="02020603050405020304" pitchFamily="18" charset="0"/>
              </a:rPr>
              <a:t>，包含项集</a:t>
            </a:r>
            <a:r>
              <a:rPr lang="en-US" altLang="zh-CN" dirty="0" smtClean="0">
                <a:latin typeface="Times New Roman" panose="02020603050405020304" pitchFamily="18" charset="0"/>
                <a:cs typeface="Times New Roman" panose="02020603050405020304" pitchFamily="18" charset="0"/>
              </a:rPr>
              <a:t>ABC</a:t>
            </a:r>
            <a:r>
              <a:rPr lang="zh-CN" altLang="en-US" dirty="0" smtClean="0">
                <a:latin typeface="Times New Roman" panose="02020603050405020304" pitchFamily="18" charset="0"/>
                <a:cs typeface="Times New Roman" panose="02020603050405020304" pitchFamily="18" charset="0"/>
              </a:rPr>
              <a:t>的事务有</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和</a:t>
            </a:r>
            <a:r>
              <a:rPr lang="en-US" altLang="zh-CN" dirty="0" smtClean="0">
                <a:latin typeface="Times New Roman" panose="02020603050405020304" pitchFamily="18" charset="0"/>
                <a:cs typeface="Times New Roman" panose="02020603050405020304" pitchFamily="18" charset="0"/>
              </a:rPr>
              <a:t>5</a:t>
            </a:r>
            <a:r>
              <a:rPr lang="zh-CN" altLang="en-US" dirty="0" smtClean="0">
                <a:latin typeface="Times New Roman" panose="02020603050405020304" pitchFamily="18" charset="0"/>
                <a:cs typeface="Times New Roman" panose="02020603050405020304" pitchFamily="18" charset="0"/>
              </a:rPr>
              <a:t>，即</a:t>
            </a:r>
            <a:endParaRPr lang="zh-CN" altLang="en-US" dirty="0">
              <a:latin typeface="Times New Roman" panose="02020603050405020304" pitchFamily="18" charset="0"/>
              <a:cs typeface="Times New Roman" panose="02020603050405020304" pitchFamily="18" charset="0"/>
            </a:endParaRPr>
          </a:p>
        </p:txBody>
      </p:sp>
      <p:pic>
        <p:nvPicPr>
          <p:cNvPr id="4" name="Picture 2" descr="C:\Users\jiecaozi\AppData\Local\Temp\360zip$Temp\360$0\Figure8_1-DataMiningandAnalysi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59" y="4413929"/>
            <a:ext cx="7709487" cy="24440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对象 4"/>
          <p:cNvGraphicFramePr>
            <a:graphicFrameLocks noChangeAspect="1"/>
          </p:cNvGraphicFramePr>
          <p:nvPr>
            <p:extLst>
              <p:ext uri="{D42A27DB-BD31-4B8C-83A1-F6EECF244321}">
                <p14:modId xmlns:p14="http://schemas.microsoft.com/office/powerpoint/2010/main" val="3869202335"/>
              </p:ext>
            </p:extLst>
          </p:nvPr>
        </p:nvGraphicFramePr>
        <p:xfrm>
          <a:off x="438150" y="3287713"/>
          <a:ext cx="8520113" cy="1125537"/>
        </p:xfrm>
        <a:graphic>
          <a:graphicData uri="http://schemas.openxmlformats.org/presentationml/2006/ole">
            <mc:AlternateContent xmlns:mc="http://schemas.openxmlformats.org/markup-compatibility/2006">
              <mc:Choice xmlns:v="urn:schemas-microsoft-com:vml" Requires="v">
                <p:oleObj spid="_x0000_s30722" name="Equation" r:id="rId4" imgW="3848040" imgH="507960" progId="Equation.DSMT4">
                  <p:embed/>
                </p:oleObj>
              </mc:Choice>
              <mc:Fallback>
                <p:oleObj name="Equation" r:id="rId4" imgW="3848040" imgH="507960" progId="Equation.DSMT4">
                  <p:embed/>
                  <p:pic>
                    <p:nvPicPr>
                      <p:cNvPr id="0" name=""/>
                      <p:cNvPicPr/>
                      <p:nvPr/>
                    </p:nvPicPr>
                    <p:blipFill>
                      <a:blip r:embed="rId5"/>
                      <a:stretch>
                        <a:fillRect/>
                      </a:stretch>
                    </p:blipFill>
                    <p:spPr>
                      <a:xfrm>
                        <a:off x="438150" y="3287713"/>
                        <a:ext cx="8520113" cy="1125537"/>
                      </a:xfrm>
                      <a:prstGeom prst="rect">
                        <a:avLst/>
                      </a:prstGeom>
                    </p:spPr>
                  </p:pic>
                </p:oleObj>
              </mc:Fallback>
            </mc:AlternateContent>
          </a:graphicData>
        </a:graphic>
      </p:graphicFrame>
    </p:spTree>
    <p:extLst>
      <p:ext uri="{BB962C8B-B14F-4D97-AF65-F5344CB8AC3E}">
        <p14:creationId xmlns:p14="http://schemas.microsoft.com/office/powerpoint/2010/main" val="186008540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事务标识符集的交集方法：</a:t>
            </a:r>
            <a:r>
              <a:rPr lang="en-US" altLang="zh-CN" dirty="0" smtClean="0"/>
              <a:t>Eclat</a:t>
            </a:r>
            <a:r>
              <a:rPr lang="zh-CN" altLang="en-US" dirty="0"/>
              <a:t>算法</a:t>
            </a:r>
          </a:p>
        </p:txBody>
      </p:sp>
      <p:sp>
        <p:nvSpPr>
          <p:cNvPr id="3" name="内容占位符 2"/>
          <p:cNvSpPr>
            <a:spLocks noGrp="1"/>
          </p:cNvSpPr>
          <p:nvPr>
            <p:ph idx="1"/>
          </p:nvPr>
        </p:nvSpPr>
        <p:spPr/>
        <p:txBody>
          <a:bodyPr/>
          <a:lstStyle/>
          <a:p>
            <a:pPr>
              <a:lnSpc>
                <a:spcPct val="120000"/>
              </a:lnSpc>
            </a:pPr>
            <a:r>
              <a:rPr lang="en-US" altLang="zh-CN" dirty="0" smtClean="0"/>
              <a:t>Eclat</a:t>
            </a:r>
            <a:r>
              <a:rPr lang="zh-CN" altLang="en-US" dirty="0"/>
              <a:t>算法</a:t>
            </a:r>
            <a:r>
              <a:rPr lang="zh-CN" altLang="en-US" dirty="0" smtClean="0"/>
              <a:t>的基本思路是一个候选项集的支撑不是通过读取数据库中的各个事务进行累加，而是通过对合适的子集的事务标识符求交集计算得到。</a:t>
            </a:r>
            <a:endParaRPr lang="en-US" altLang="zh-CN" dirty="0" smtClean="0"/>
          </a:p>
          <a:p>
            <a:pPr>
              <a:lnSpc>
                <a:spcPct val="120000"/>
              </a:lnSpc>
            </a:pPr>
            <a:r>
              <a:rPr lang="zh-CN" altLang="en-US" dirty="0"/>
              <a:t>上面例子</a:t>
            </a:r>
            <a:r>
              <a:rPr lang="zh-CN" altLang="en-US" dirty="0" smtClean="0"/>
              <a:t>中的结论用更一般的形式表示出来为：给定任意两个频繁项集</a:t>
            </a:r>
            <a:r>
              <a:rPr lang="en-US" altLang="zh-CN" dirty="0" smtClean="0"/>
              <a:t>X</a:t>
            </a:r>
            <a:r>
              <a:rPr lang="zh-CN" altLang="en-US" dirty="0" smtClean="0"/>
              <a:t>和</a:t>
            </a:r>
            <a:r>
              <a:rPr lang="en-US" altLang="zh-CN" dirty="0" smtClean="0"/>
              <a:t>Y</a:t>
            </a:r>
            <a:r>
              <a:rPr lang="zh-CN" altLang="en-US" dirty="0" smtClean="0"/>
              <a:t>及</a:t>
            </a:r>
            <a:r>
              <a:rPr lang="en-US" altLang="zh-CN" dirty="0" smtClean="0"/>
              <a:t>t(X)</a:t>
            </a:r>
            <a:r>
              <a:rPr lang="zh-CN" altLang="en-US" dirty="0" smtClean="0"/>
              <a:t>和</a:t>
            </a:r>
            <a:r>
              <a:rPr lang="en-US" altLang="zh-CN" dirty="0" smtClean="0"/>
              <a:t>t(Y)</a:t>
            </a:r>
            <a:r>
              <a:rPr lang="zh-CN" altLang="en-US" dirty="0" smtClean="0"/>
              <a:t>，有</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4081754472"/>
              </p:ext>
            </p:extLst>
          </p:nvPr>
        </p:nvGraphicFramePr>
        <p:xfrm>
          <a:off x="3068638" y="4508500"/>
          <a:ext cx="3584575" cy="598488"/>
        </p:xfrm>
        <a:graphic>
          <a:graphicData uri="http://schemas.openxmlformats.org/presentationml/2006/ole">
            <mc:AlternateContent xmlns:mc="http://schemas.openxmlformats.org/markup-compatibility/2006">
              <mc:Choice xmlns:v="urn:schemas-microsoft-com:vml" Requires="v">
                <p:oleObj spid="_x0000_s31746" name="Equation" r:id="rId3" imgW="1523880" imgH="253800" progId="Equation.DSMT4">
                  <p:embed/>
                </p:oleObj>
              </mc:Choice>
              <mc:Fallback>
                <p:oleObj name="Equation" r:id="rId3" imgW="1523880" imgH="253800" progId="Equation.DSMT4">
                  <p:embed/>
                  <p:pic>
                    <p:nvPicPr>
                      <p:cNvPr id="0" name=""/>
                      <p:cNvPicPr/>
                      <p:nvPr/>
                    </p:nvPicPr>
                    <p:blipFill>
                      <a:blip r:embed="rId4"/>
                      <a:stretch>
                        <a:fillRect/>
                      </a:stretch>
                    </p:blipFill>
                    <p:spPr>
                      <a:xfrm>
                        <a:off x="3068638" y="4508500"/>
                        <a:ext cx="3584575" cy="598488"/>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583211685"/>
              </p:ext>
            </p:extLst>
          </p:nvPr>
        </p:nvGraphicFramePr>
        <p:xfrm>
          <a:off x="3287713" y="5229225"/>
          <a:ext cx="3179762" cy="647700"/>
        </p:xfrm>
        <a:graphic>
          <a:graphicData uri="http://schemas.openxmlformats.org/presentationml/2006/ole">
            <mc:AlternateContent xmlns:mc="http://schemas.openxmlformats.org/markup-compatibility/2006">
              <mc:Choice xmlns:v="urn:schemas-microsoft-com:vml" Requires="v">
                <p:oleObj spid="_x0000_s31747" name="Equation" r:id="rId5" imgW="1371600" imgH="279360" progId="Equation.DSMT4">
                  <p:embed/>
                </p:oleObj>
              </mc:Choice>
              <mc:Fallback>
                <p:oleObj name="Equation" r:id="rId5" imgW="1371600" imgH="279360" progId="Equation.DSMT4">
                  <p:embed/>
                  <p:pic>
                    <p:nvPicPr>
                      <p:cNvPr id="0" name=""/>
                      <p:cNvPicPr/>
                      <p:nvPr/>
                    </p:nvPicPr>
                    <p:blipFill>
                      <a:blip r:embed="rId6"/>
                      <a:stretch>
                        <a:fillRect/>
                      </a:stretch>
                    </p:blipFill>
                    <p:spPr>
                      <a:xfrm>
                        <a:off x="3287713" y="5229225"/>
                        <a:ext cx="3179762" cy="647700"/>
                      </a:xfrm>
                      <a:prstGeom prst="rect">
                        <a:avLst/>
                      </a:prstGeom>
                    </p:spPr>
                  </p:pic>
                </p:oleObj>
              </mc:Fallback>
            </mc:AlternateContent>
          </a:graphicData>
        </a:graphic>
      </p:graphicFrame>
    </p:spTree>
    <p:extLst>
      <p:ext uri="{BB962C8B-B14F-4D97-AF65-F5344CB8AC3E}">
        <p14:creationId xmlns:p14="http://schemas.microsoft.com/office/powerpoint/2010/main" val="22347799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Eclat</a:t>
            </a:r>
            <a:r>
              <a:rPr lang="zh-CN" altLang="en-US" dirty="0" smtClean="0"/>
              <a:t>伪代码</a:t>
            </a:r>
            <a:endParaRPr lang="zh-CN" altLang="en-US" dirty="0"/>
          </a:p>
        </p:txBody>
      </p:sp>
      <p:pic>
        <p:nvPicPr>
          <p:cNvPr id="6" name="内容占位符 5"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2276872"/>
            <a:ext cx="8023400" cy="3510883"/>
          </a:xfrm>
        </p:spPr>
      </p:pic>
    </p:spTree>
    <p:extLst>
      <p:ext uri="{BB962C8B-B14F-4D97-AF65-F5344CB8AC3E}">
        <p14:creationId xmlns:p14="http://schemas.microsoft.com/office/powerpoint/2010/main" val="12321008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流程说明</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与</a:t>
            </a:r>
            <a:r>
              <a:rPr lang="en-US" altLang="zh-CN" dirty="0" err="1" smtClean="0">
                <a:latin typeface="Times New Roman" panose="02020603050405020304" pitchFamily="18" charset="0"/>
                <a:cs typeface="Times New Roman" panose="02020603050405020304" pitchFamily="18" charset="0"/>
              </a:rPr>
              <a:t>apriori</a:t>
            </a:r>
            <a:r>
              <a:rPr lang="zh-CN" altLang="en-US" dirty="0" smtClean="0">
                <a:latin typeface="Times New Roman" panose="02020603050405020304" pitchFamily="18" charset="0"/>
                <a:cs typeface="Times New Roman" panose="02020603050405020304" pitchFamily="18" charset="0"/>
              </a:rPr>
              <a:t>算法不同的是</a:t>
            </a:r>
            <a:r>
              <a:rPr lang="en-US" altLang="zh-CN" dirty="0" smtClean="0">
                <a:latin typeface="Times New Roman" panose="02020603050405020304" pitchFamily="18" charset="0"/>
                <a:cs typeface="Times New Roman" panose="02020603050405020304" pitchFamily="18" charset="0"/>
              </a:rPr>
              <a:t>Eclat</a:t>
            </a:r>
            <a:r>
              <a:rPr lang="zh-CN" altLang="en-US" dirty="0" smtClean="0">
                <a:latin typeface="Times New Roman" panose="02020603050405020304" pitchFamily="18" charset="0"/>
                <a:cs typeface="Times New Roman" panose="02020603050405020304" pitchFamily="18" charset="0"/>
              </a:rPr>
              <a:t>算法利用了数据库的垂直表示，因此</a:t>
            </a:r>
            <a:r>
              <a:rPr lang="en-US" altLang="zh-CN" dirty="0" smtClean="0">
                <a:latin typeface="Times New Roman" panose="02020603050405020304" pitchFamily="18" charset="0"/>
                <a:cs typeface="Times New Roman" panose="02020603050405020304" pitchFamily="18" charset="0"/>
              </a:rPr>
              <a:t>P</a:t>
            </a:r>
            <a:r>
              <a:rPr lang="zh-CN" altLang="en-US" dirty="0" smtClean="0">
                <a:latin typeface="Times New Roman" panose="02020603050405020304" pitchFamily="18" charset="0"/>
                <a:cs typeface="Times New Roman" panose="02020603050405020304" pitchFamily="18" charset="0"/>
              </a:rPr>
              <a:t>中的元素是</a:t>
            </a:r>
            <a:r>
              <a:rPr lang="en-US" altLang="zh-CN" dirty="0" smtClean="0">
                <a:latin typeface="Times New Roman" panose="02020603050405020304" pitchFamily="18" charset="0"/>
                <a:cs typeface="Times New Roman" panose="02020603050405020304" pitchFamily="18" charset="0"/>
              </a:rPr>
              <a:t>&lt;i,t(</a:t>
            </a:r>
            <a:r>
              <a:rPr lang="en-US" altLang="zh-CN" dirty="0" err="1" smtClean="0">
                <a:latin typeface="Times New Roman" panose="02020603050405020304" pitchFamily="18" charset="0"/>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)&gt;</a:t>
            </a:r>
            <a:r>
              <a:rPr lang="zh-CN" altLang="en-US" dirty="0" smtClean="0">
                <a:latin typeface="Times New Roman" panose="02020603050405020304" pitchFamily="18" charset="0"/>
                <a:cs typeface="Times New Roman" panose="02020603050405020304" pitchFamily="18" charset="0"/>
              </a:rPr>
              <a:t>。其中</a:t>
            </a:r>
            <a:r>
              <a:rPr lang="en-US" altLang="zh-CN" dirty="0" err="1"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代表的是项集，</a:t>
            </a:r>
            <a:r>
              <a:rPr lang="en-US" altLang="zh-CN" dirty="0" smtClean="0">
                <a:latin typeface="Times New Roman" panose="02020603050405020304" pitchFamily="18" charset="0"/>
                <a:cs typeface="Times New Roman" panose="02020603050405020304" pitchFamily="18" charset="0"/>
              </a:rPr>
              <a:t>t(</a:t>
            </a:r>
            <a:r>
              <a:rPr lang="en-US" altLang="zh-CN" dirty="0" err="1" smtClean="0">
                <a:latin typeface="Times New Roman" panose="02020603050405020304" pitchFamily="18" charset="0"/>
                <a:cs typeface="Times New Roman" panose="02020603050405020304" pitchFamily="18" charset="0"/>
              </a:rPr>
              <a:t>i</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代表包含项集</a:t>
            </a:r>
            <a:r>
              <a:rPr lang="en-US" altLang="zh-CN" dirty="0" err="1"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的事务的标识符。</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同时，集合</a:t>
            </a:r>
            <a:r>
              <a:rPr lang="en-US" altLang="zh-CN" dirty="0" smtClean="0">
                <a:latin typeface="Times New Roman" panose="02020603050405020304" pitchFamily="18" charset="0"/>
                <a:cs typeface="Times New Roman" panose="02020603050405020304" pitchFamily="18" charset="0"/>
              </a:rPr>
              <a:t>P</a:t>
            </a:r>
            <a:r>
              <a:rPr lang="zh-CN" altLang="en-US" dirty="0" smtClean="0">
                <a:latin typeface="Times New Roman" panose="02020603050405020304" pitchFamily="18" charset="0"/>
                <a:cs typeface="Times New Roman" panose="02020603050405020304" pitchFamily="18" charset="0"/>
              </a:rPr>
              <a:t>还需要满足一个要求：</a:t>
            </a:r>
            <a:r>
              <a:rPr lang="en-US" altLang="zh-CN" dirty="0" smtClean="0">
                <a:latin typeface="Times New Roman" panose="02020603050405020304" pitchFamily="18" charset="0"/>
                <a:cs typeface="Times New Roman" panose="02020603050405020304" pitchFamily="18" charset="0"/>
              </a:rPr>
              <a:t>P</a:t>
            </a:r>
            <a:r>
              <a:rPr lang="zh-CN" altLang="en-US" dirty="0" smtClean="0">
                <a:latin typeface="Times New Roman" panose="02020603050405020304" pitchFamily="18" charset="0"/>
                <a:cs typeface="Times New Roman" panose="02020603050405020304" pitchFamily="18" charset="0"/>
              </a:rPr>
              <a:t>中的项集都共享前缀，因此</a:t>
            </a:r>
            <a:r>
              <a:rPr lang="en-US" altLang="zh-CN" dirty="0" smtClean="0">
                <a:latin typeface="Times New Roman" panose="02020603050405020304" pitchFamily="18" charset="0"/>
                <a:cs typeface="Times New Roman" panose="02020603050405020304" pitchFamily="18" charset="0"/>
              </a:rPr>
              <a:t>P</a:t>
            </a:r>
            <a:r>
              <a:rPr lang="zh-CN" altLang="en-US" dirty="0" smtClean="0">
                <a:latin typeface="Times New Roman" panose="02020603050405020304" pitchFamily="18" charset="0"/>
                <a:cs typeface="Times New Roman" panose="02020603050405020304" pitchFamily="18" charset="0"/>
              </a:rPr>
              <a:t>也被称为前缀等价类。即</a:t>
            </a:r>
            <a:r>
              <a:rPr lang="en-US" altLang="zh-CN" dirty="0" smtClean="0">
                <a:latin typeface="Times New Roman" panose="02020603050405020304" pitchFamily="18" charset="0"/>
                <a:cs typeface="Times New Roman" panose="02020603050405020304" pitchFamily="18" charset="0"/>
              </a:rPr>
              <a:t>{AB,AC,AD,AE}</a:t>
            </a:r>
            <a:r>
              <a:rPr lang="zh-CN" altLang="en-US" dirty="0" smtClean="0">
                <a:latin typeface="Times New Roman" panose="02020603050405020304" pitchFamily="18" charset="0"/>
                <a:cs typeface="Times New Roman" panose="02020603050405020304" pitchFamily="18" charset="0"/>
              </a:rPr>
              <a:t>可以构成一个前缀等价类，但</a:t>
            </a:r>
            <a:r>
              <a:rPr lang="en-GB" altLang="zh-CN" dirty="0">
                <a:latin typeface="Times New Roman" panose="02020603050405020304" pitchFamily="18" charset="0"/>
                <a:cs typeface="Times New Roman" panose="02020603050405020304" pitchFamily="18" charset="0"/>
              </a:rPr>
              <a:t>{</a:t>
            </a:r>
            <a:r>
              <a:rPr lang="en-GB" altLang="zh-CN" dirty="0" smtClean="0">
                <a:latin typeface="Times New Roman" panose="02020603050405020304" pitchFamily="18" charset="0"/>
                <a:cs typeface="Times New Roman" panose="02020603050405020304" pitchFamily="18" charset="0"/>
              </a:rPr>
              <a:t>AB,AC,AD,</a:t>
            </a:r>
            <a:r>
              <a:rPr lang="en-US" altLang="zh-CN" dirty="0" smtClean="0">
                <a:latin typeface="Times New Roman" panose="02020603050405020304" pitchFamily="18" charset="0"/>
                <a:cs typeface="Times New Roman" panose="02020603050405020304" pitchFamily="18" charset="0"/>
              </a:rPr>
              <a:t>B</a:t>
            </a:r>
            <a:r>
              <a:rPr lang="en-GB" altLang="zh-CN" dirty="0" smtClean="0">
                <a:latin typeface="Times New Roman" panose="02020603050405020304" pitchFamily="18" charset="0"/>
                <a:cs typeface="Times New Roman" panose="02020603050405020304" pitchFamily="18" charset="0"/>
              </a:rPr>
              <a:t>E}</a:t>
            </a:r>
            <a:r>
              <a:rPr lang="zh-CN" altLang="en-US" dirty="0" smtClean="0">
                <a:latin typeface="Times New Roman" panose="02020603050405020304" pitchFamily="18" charset="0"/>
                <a:cs typeface="Times New Roman" panose="02020603050405020304" pitchFamily="18" charset="0"/>
              </a:rPr>
              <a:t>不构成前缀等价类。</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72195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流程说明</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给定一个前缀等价类</a:t>
            </a:r>
            <a:r>
              <a:rPr lang="en-US" altLang="zh-CN" dirty="0" smtClean="0">
                <a:latin typeface="Times New Roman" panose="02020603050405020304" pitchFamily="18" charset="0"/>
                <a:cs typeface="Times New Roman" panose="02020603050405020304" pitchFamily="18" charset="0"/>
              </a:rPr>
              <a:t>P</a:t>
            </a:r>
            <a:r>
              <a:rPr lang="zh-CN" altLang="en-US" dirty="0" smtClean="0">
                <a:latin typeface="Times New Roman" panose="02020603050405020304" pitchFamily="18" charset="0"/>
                <a:cs typeface="Times New Roman" panose="02020603050405020304" pitchFamily="18" charset="0"/>
              </a:rPr>
              <a:t>之后，对于每一个频繁项集       求它的事务标识符集与其他项集             的事务标识符集的交集。通过检查                       的基数来确定该项集是否为频繁的。若是，则把        加入到新的等价类</a:t>
            </a:r>
            <a:r>
              <a:rPr lang="en-US" altLang="zh-CN" dirty="0" smtClean="0">
                <a:latin typeface="Times New Roman" panose="02020603050405020304" pitchFamily="18" charset="0"/>
                <a:cs typeface="Times New Roman" panose="02020603050405020304" pitchFamily="18" charset="0"/>
              </a:rPr>
              <a:t>P</a:t>
            </a:r>
            <a:r>
              <a:rPr lang="en-US" altLang="zh-CN" baseline="-25000"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中，该等价类包含了所有以      为前缀的频繁项集。</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对</a:t>
            </a:r>
            <a:r>
              <a:rPr lang="en-US" altLang="zh-CN" dirty="0" smtClean="0">
                <a:latin typeface="Times New Roman" panose="02020603050405020304" pitchFamily="18" charset="0"/>
                <a:cs typeface="Times New Roman" panose="02020603050405020304" pitchFamily="18" charset="0"/>
              </a:rPr>
              <a:t>Eclat</a:t>
            </a:r>
            <a:r>
              <a:rPr lang="zh-CN" altLang="en-US" dirty="0" smtClean="0">
                <a:latin typeface="Times New Roman" panose="02020603050405020304" pitchFamily="18" charset="0"/>
                <a:cs typeface="Times New Roman" panose="02020603050405020304" pitchFamily="18" charset="0"/>
              </a:rPr>
              <a:t>递归调用，可以得到搜索树中       分支的所有扩展。</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zh-CN" altLang="en-US" dirty="0">
                <a:latin typeface="Times New Roman" panose="02020603050405020304" pitchFamily="18" charset="0"/>
                <a:cs typeface="Times New Roman" panose="02020603050405020304" pitchFamily="18" charset="0"/>
              </a:rPr>
              <a:t>重复这一</a:t>
            </a:r>
            <a:r>
              <a:rPr lang="zh-CN" altLang="en-US" dirty="0" smtClean="0">
                <a:latin typeface="Times New Roman" panose="02020603050405020304" pitchFamily="18" charset="0"/>
                <a:cs typeface="Times New Roman" panose="02020603050405020304" pitchFamily="18" charset="0"/>
              </a:rPr>
              <a:t>过程，直到所有的分支上都无法再扩展。</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884642227"/>
              </p:ext>
            </p:extLst>
          </p:nvPr>
        </p:nvGraphicFramePr>
        <p:xfrm>
          <a:off x="7948377" y="1988841"/>
          <a:ext cx="1016111" cy="481316"/>
        </p:xfrm>
        <a:graphic>
          <a:graphicData uri="http://schemas.openxmlformats.org/presentationml/2006/ole">
            <mc:AlternateContent xmlns:mc="http://schemas.openxmlformats.org/markup-compatibility/2006">
              <mc:Choice xmlns:v="urn:schemas-microsoft-com:vml" Requires="v">
                <p:oleObj spid="_x0000_s32770" name="Equation" r:id="rId3" imgW="482400" imgH="228600" progId="Equation.DSMT4">
                  <p:embed/>
                </p:oleObj>
              </mc:Choice>
              <mc:Fallback>
                <p:oleObj name="Equation" r:id="rId3" imgW="482400" imgH="228600" progId="Equation.DSMT4">
                  <p:embed/>
                  <p:pic>
                    <p:nvPicPr>
                      <p:cNvPr id="0" name=""/>
                      <p:cNvPicPr/>
                      <p:nvPr/>
                    </p:nvPicPr>
                    <p:blipFill>
                      <a:blip r:embed="rId4"/>
                      <a:stretch>
                        <a:fillRect/>
                      </a:stretch>
                    </p:blipFill>
                    <p:spPr>
                      <a:xfrm>
                        <a:off x="7948377" y="1988841"/>
                        <a:ext cx="1016111" cy="481316"/>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140200294"/>
              </p:ext>
            </p:extLst>
          </p:nvPr>
        </p:nvGraphicFramePr>
        <p:xfrm>
          <a:off x="5508104" y="2492896"/>
          <a:ext cx="1016000" cy="481012"/>
        </p:xfrm>
        <a:graphic>
          <a:graphicData uri="http://schemas.openxmlformats.org/presentationml/2006/ole">
            <mc:AlternateContent xmlns:mc="http://schemas.openxmlformats.org/markup-compatibility/2006">
              <mc:Choice xmlns:v="urn:schemas-microsoft-com:vml" Requires="v">
                <p:oleObj spid="_x0000_s32771" name="Equation" r:id="rId5" imgW="482400" imgH="228600" progId="Equation.DSMT4">
                  <p:embed/>
                </p:oleObj>
              </mc:Choice>
              <mc:Fallback>
                <p:oleObj name="Equation" r:id="rId5" imgW="4824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104" y="2492896"/>
                        <a:ext cx="101600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652268322"/>
              </p:ext>
            </p:extLst>
          </p:nvPr>
        </p:nvGraphicFramePr>
        <p:xfrm>
          <a:off x="3851920" y="2924944"/>
          <a:ext cx="1865008" cy="504056"/>
        </p:xfrm>
        <a:graphic>
          <a:graphicData uri="http://schemas.openxmlformats.org/presentationml/2006/ole">
            <mc:AlternateContent xmlns:mc="http://schemas.openxmlformats.org/markup-compatibility/2006">
              <mc:Choice xmlns:v="urn:schemas-microsoft-com:vml" Requires="v">
                <p:oleObj spid="_x0000_s32772" name="Equation" r:id="rId7" imgW="939600" imgH="253800" progId="Equation.DSMT4">
                  <p:embed/>
                </p:oleObj>
              </mc:Choice>
              <mc:Fallback>
                <p:oleObj name="Equation" r:id="rId7" imgW="939600" imgH="253800" progId="Equation.DSMT4">
                  <p:embed/>
                  <p:pic>
                    <p:nvPicPr>
                      <p:cNvPr id="0" name=""/>
                      <p:cNvPicPr/>
                      <p:nvPr/>
                    </p:nvPicPr>
                    <p:blipFill>
                      <a:blip r:embed="rId8"/>
                      <a:stretch>
                        <a:fillRect/>
                      </a:stretch>
                    </p:blipFill>
                    <p:spPr>
                      <a:xfrm>
                        <a:off x="3851920" y="2924944"/>
                        <a:ext cx="1865008" cy="504056"/>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266195605"/>
              </p:ext>
            </p:extLst>
          </p:nvPr>
        </p:nvGraphicFramePr>
        <p:xfrm>
          <a:off x="5148063" y="3429000"/>
          <a:ext cx="588065" cy="504056"/>
        </p:xfrm>
        <a:graphic>
          <a:graphicData uri="http://schemas.openxmlformats.org/presentationml/2006/ole">
            <mc:AlternateContent xmlns:mc="http://schemas.openxmlformats.org/markup-compatibility/2006">
              <mc:Choice xmlns:v="urn:schemas-microsoft-com:vml" Requires="v">
                <p:oleObj spid="_x0000_s32773" name="Equation" r:id="rId9" imgW="266400" imgH="228600" progId="Equation.DSMT4">
                  <p:embed/>
                </p:oleObj>
              </mc:Choice>
              <mc:Fallback>
                <p:oleObj name="Equation" r:id="rId9" imgW="266400" imgH="228600" progId="Equation.DSMT4">
                  <p:embed/>
                  <p:pic>
                    <p:nvPicPr>
                      <p:cNvPr id="0" name=""/>
                      <p:cNvPicPr/>
                      <p:nvPr/>
                    </p:nvPicPr>
                    <p:blipFill>
                      <a:blip r:embed="rId10"/>
                      <a:stretch>
                        <a:fillRect/>
                      </a:stretch>
                    </p:blipFill>
                    <p:spPr>
                      <a:xfrm>
                        <a:off x="5148063" y="3429000"/>
                        <a:ext cx="588065" cy="504056"/>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169315569"/>
              </p:ext>
            </p:extLst>
          </p:nvPr>
        </p:nvGraphicFramePr>
        <p:xfrm>
          <a:off x="5076056" y="3932287"/>
          <a:ext cx="474662" cy="504825"/>
        </p:xfrm>
        <a:graphic>
          <a:graphicData uri="http://schemas.openxmlformats.org/presentationml/2006/ole">
            <mc:AlternateContent xmlns:mc="http://schemas.openxmlformats.org/markup-compatibility/2006">
              <mc:Choice xmlns:v="urn:schemas-microsoft-com:vml" Requires="v">
                <p:oleObj spid="_x0000_s32774" name="Equation" r:id="rId11" imgW="215640" imgH="228600" progId="Equation.DSMT4">
                  <p:embed/>
                </p:oleObj>
              </mc:Choice>
              <mc:Fallback>
                <p:oleObj name="Equation" r:id="rId11" imgW="215640" imgH="228600" progId="Equation.DSMT4">
                  <p:embed/>
                  <p:pic>
                    <p:nvPicPr>
                      <p:cNvPr id="0" name=""/>
                      <p:cNvPicPr>
                        <a:picLocks noChangeAspect="1" noChangeArrowheads="1"/>
                      </p:cNvPicPr>
                      <p:nvPr/>
                    </p:nvPicPr>
                    <p:blipFill>
                      <a:blip r:embed="rId12"/>
                      <a:srcRect/>
                      <a:stretch>
                        <a:fillRect/>
                      </a:stretch>
                    </p:blipFill>
                    <p:spPr bwMode="auto">
                      <a:xfrm>
                        <a:off x="5076056" y="3932287"/>
                        <a:ext cx="4746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413452484"/>
              </p:ext>
            </p:extLst>
          </p:nvPr>
        </p:nvGraphicFramePr>
        <p:xfrm>
          <a:off x="6228184" y="4437112"/>
          <a:ext cx="474663" cy="504825"/>
        </p:xfrm>
        <a:graphic>
          <a:graphicData uri="http://schemas.openxmlformats.org/presentationml/2006/ole">
            <mc:AlternateContent xmlns:mc="http://schemas.openxmlformats.org/markup-compatibility/2006">
              <mc:Choice xmlns:v="urn:schemas-microsoft-com:vml" Requires="v">
                <p:oleObj spid="_x0000_s32775" name="Equation" r:id="rId13" imgW="215640" imgH="228600" progId="Equation.DSMT4">
                  <p:embed/>
                </p:oleObj>
              </mc:Choice>
              <mc:Fallback>
                <p:oleObj name="Equation" r:id="rId13" imgW="21564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28184" y="4437112"/>
                        <a:ext cx="47466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838323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r>
              <a:rPr lang="zh-CN" altLang="en-US" dirty="0" smtClean="0">
                <a:latin typeface="Times New Roman" panose="02020603050405020304" pitchFamily="18" charset="0"/>
                <a:cs typeface="Times New Roman" panose="02020603050405020304" pitchFamily="18" charset="0"/>
              </a:rPr>
              <a:t>假设</a:t>
            </a:r>
            <a:r>
              <a:rPr lang="en-US" altLang="zh-CN" dirty="0" err="1" smtClean="0">
                <a:latin typeface="Times New Roman" panose="02020603050405020304" pitchFamily="18" charset="0"/>
                <a:cs typeface="Times New Roman" panose="02020603050405020304" pitchFamily="18" charset="0"/>
              </a:rPr>
              <a:t>minsup</a:t>
            </a:r>
            <a:r>
              <a:rPr lang="en-US" altLang="zh-CN" dirty="0" smtClean="0">
                <a:latin typeface="Times New Roman" panose="02020603050405020304" pitchFamily="18" charset="0"/>
                <a:cs typeface="Times New Roman" panose="02020603050405020304" pitchFamily="18" charset="0"/>
              </a:rPr>
              <a:t>=3</a:t>
            </a:r>
            <a:r>
              <a:rPr lang="zh-CN" altLang="en-US" dirty="0" smtClean="0">
                <a:latin typeface="Times New Roman" panose="02020603050405020304" pitchFamily="18" charset="0"/>
                <a:cs typeface="Times New Roman" panose="02020603050405020304" pitchFamily="18" charset="0"/>
              </a:rPr>
              <a:t>，对如下数据库应用</a:t>
            </a:r>
            <a:r>
              <a:rPr lang="en-US" altLang="zh-CN" dirty="0" smtClean="0">
                <a:latin typeface="Times New Roman" panose="02020603050405020304" pitchFamily="18" charset="0"/>
                <a:cs typeface="Times New Roman" panose="02020603050405020304" pitchFamily="18" charset="0"/>
              </a:rPr>
              <a:t>Eclat</a:t>
            </a:r>
            <a:r>
              <a:rPr lang="zh-CN" altLang="en-US" dirty="0" smtClean="0">
                <a:latin typeface="Times New Roman" panose="02020603050405020304" pitchFamily="18" charset="0"/>
                <a:cs typeface="Times New Roman" panose="02020603050405020304" pitchFamily="18" charset="0"/>
              </a:rPr>
              <a:t>算法：</a:t>
            </a:r>
            <a:endParaRPr lang="zh-CN" altLang="en-US" dirty="0">
              <a:latin typeface="Times New Roman" panose="02020603050405020304" pitchFamily="18" charset="0"/>
              <a:cs typeface="Times New Roman" panose="02020603050405020304" pitchFamily="18" charset="0"/>
            </a:endParaRPr>
          </a:p>
        </p:txBody>
      </p:sp>
      <p:pic>
        <p:nvPicPr>
          <p:cNvPr id="4" name="Picture 2" descr="C:\Users\jiecaozi\AppData\Local\Temp\360zip$Temp\360$0\Figure8_1-DataMiningandAnaly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581" y="3191893"/>
            <a:ext cx="7709487" cy="2444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6889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1143000"/>
          </a:xfrm>
        </p:spPr>
        <p:txBody>
          <a:bodyPr/>
          <a:lstStyle/>
          <a:p>
            <a:r>
              <a:rPr lang="zh-CN" altLang="en-US" dirty="0" smtClean="0"/>
              <a:t>例</a:t>
            </a:r>
            <a:endParaRPr lang="zh-CN" altLang="en-US" dirty="0"/>
          </a:p>
        </p:txBody>
      </p:sp>
      <p:sp>
        <p:nvSpPr>
          <p:cNvPr id="3" name="内容占位符 2"/>
          <p:cNvSpPr>
            <a:spLocks noGrp="1"/>
          </p:cNvSpPr>
          <p:nvPr>
            <p:ph idx="1"/>
          </p:nvPr>
        </p:nvSpPr>
        <p:spPr>
          <a:xfrm>
            <a:off x="457200" y="1628800"/>
            <a:ext cx="8229600" cy="4389120"/>
          </a:xfrm>
        </p:spPr>
        <p:txBody>
          <a:bodyPr/>
          <a:lstStyle/>
          <a:p>
            <a:r>
              <a:rPr lang="zh-CN" altLang="en-US" dirty="0" smtClean="0"/>
              <a:t>得到的搜索树为：</a:t>
            </a:r>
            <a:endParaRPr lang="zh-CN" altLang="en-US" dirty="0"/>
          </a:p>
        </p:txBody>
      </p:sp>
      <p:pic>
        <p:nvPicPr>
          <p:cNvPr id="36866" name="Picture 2" descr="C:\Users\jiecaozi\AppData\Local\Temp\360zip$Temp\360$0\Figure8_5-DataMiningandAnaly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100038"/>
            <a:ext cx="7144146" cy="4757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6670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Eclat</a:t>
            </a:r>
            <a:r>
              <a:rPr lang="zh-CN" altLang="en-US" dirty="0" smtClean="0"/>
              <a:t>算法复杂度</a:t>
            </a:r>
            <a:endParaRPr lang="zh-CN" altLang="en-US" dirty="0"/>
          </a:p>
        </p:txBody>
      </p:sp>
      <p:sp>
        <p:nvSpPr>
          <p:cNvPr id="3" name="内容占位符 2"/>
          <p:cNvSpPr>
            <a:spLocks noGrp="1"/>
          </p:cNvSpPr>
          <p:nvPr>
            <p:ph idx="1"/>
          </p:nvPr>
        </p:nvSpPr>
        <p:spPr/>
        <p:txBody>
          <a:bodyPr>
            <a:normAutofit/>
          </a:bodyPr>
          <a:lstStyle/>
          <a:p>
            <a:pPr>
              <a:lnSpc>
                <a:spcPct val="120000"/>
              </a:lnSpc>
            </a:pPr>
            <a:r>
              <a:rPr lang="zh-CN" altLang="en-US" dirty="0" smtClean="0">
                <a:latin typeface="Times New Roman" panose="02020603050405020304" pitchFamily="18" charset="0"/>
                <a:cs typeface="Times New Roman" panose="02020603050405020304" pitchFamily="18" charset="0"/>
              </a:rPr>
              <a:t>由于所有的项集都有可能是频繁的，即频繁项集可能有</a:t>
            </a:r>
            <a:r>
              <a:rPr lang="en-US" altLang="zh-CN" dirty="0" smtClean="0">
                <a:latin typeface="Times New Roman" panose="02020603050405020304" pitchFamily="18" charset="0"/>
                <a:cs typeface="Times New Roman" panose="02020603050405020304" pitchFamily="18" charset="0"/>
              </a:rPr>
              <a:t>2</a:t>
            </a:r>
            <a:r>
              <a:rPr lang="en-US" altLang="zh-CN" baseline="30000" dirty="0" smtClean="0">
                <a:latin typeface="Times New Roman" panose="02020603050405020304" pitchFamily="18" charset="0"/>
                <a:cs typeface="Times New Roman" panose="02020603050405020304" pitchFamily="18" charset="0"/>
              </a:rPr>
              <a:t>|I|</a:t>
            </a:r>
            <a:r>
              <a:rPr lang="zh-CN" altLang="en-US" dirty="0" smtClean="0">
                <a:latin typeface="Times New Roman" panose="02020603050405020304" pitchFamily="18" charset="0"/>
                <a:cs typeface="Times New Roman" panose="02020603050405020304" pitchFamily="18" charset="0"/>
              </a:rPr>
              <a:t>个，而每两个项集之间求事务标识符集</a:t>
            </a:r>
            <a:r>
              <a:rPr lang="zh-CN" altLang="en-US" dirty="0">
                <a:latin typeface="Times New Roman" panose="02020603050405020304" pitchFamily="18" charset="0"/>
                <a:cs typeface="Times New Roman" panose="02020603050405020304" pitchFamily="18" charset="0"/>
              </a:rPr>
              <a:t>交集</a:t>
            </a:r>
            <a:r>
              <a:rPr lang="zh-CN" altLang="en-US" dirty="0" smtClean="0">
                <a:latin typeface="Times New Roman" panose="02020603050405020304" pitchFamily="18" charset="0"/>
                <a:cs typeface="Times New Roman" panose="02020603050405020304" pitchFamily="18" charset="0"/>
              </a:rPr>
              <a:t>的时间复杂度为</a:t>
            </a:r>
            <a:r>
              <a:rPr lang="en-US" altLang="zh-CN" dirty="0" smtClean="0">
                <a:latin typeface="Times New Roman" panose="02020603050405020304" pitchFamily="18" charset="0"/>
                <a:cs typeface="Times New Roman" panose="02020603050405020304" pitchFamily="18" charset="0"/>
              </a:rPr>
              <a:t>O(|D|)</a:t>
            </a:r>
            <a:r>
              <a:rPr lang="zh-CN" altLang="en-US" dirty="0" smtClean="0">
                <a:latin typeface="Times New Roman" panose="02020603050405020304" pitchFamily="18" charset="0"/>
                <a:cs typeface="Times New Roman" panose="02020603050405020304" pitchFamily="18" charset="0"/>
              </a:rPr>
              <a:t>，所以</a:t>
            </a:r>
            <a:r>
              <a:rPr lang="en-US" altLang="zh-CN" dirty="0" smtClean="0">
                <a:latin typeface="Times New Roman" panose="02020603050405020304" pitchFamily="18" charset="0"/>
                <a:cs typeface="Times New Roman" panose="02020603050405020304" pitchFamily="18" charset="0"/>
              </a:rPr>
              <a:t>Eclat</a:t>
            </a:r>
            <a:r>
              <a:rPr lang="zh-CN" altLang="en-US" dirty="0" smtClean="0">
                <a:latin typeface="Times New Roman" panose="02020603050405020304" pitchFamily="18" charset="0"/>
                <a:cs typeface="Times New Roman" panose="02020603050405020304" pitchFamily="18" charset="0"/>
              </a:rPr>
              <a:t>算法的时间复杂度在最坏的情况下为</a:t>
            </a:r>
            <a:r>
              <a:rPr lang="en-US" altLang="zh-CN" dirty="0" smtClean="0">
                <a:latin typeface="Times New Roman" panose="02020603050405020304" pitchFamily="18" charset="0"/>
                <a:cs typeface="Times New Roman" panose="02020603050405020304" pitchFamily="18" charset="0"/>
              </a:rPr>
              <a:t>O(</a:t>
            </a:r>
            <a:r>
              <a:rPr lang="en-US" altLang="zh-CN" dirty="0" smtClean="0">
                <a:solidFill>
                  <a:prstClr val="black"/>
                </a:solidFill>
                <a:latin typeface="Times New Roman" panose="02020603050405020304" pitchFamily="18" charset="0"/>
                <a:cs typeface="Times New Roman" panose="02020603050405020304" pitchFamily="18" charset="0"/>
              </a:rPr>
              <a:t>|</a:t>
            </a:r>
            <a:r>
              <a:rPr lang="en-US" altLang="zh-CN" dirty="0">
                <a:solidFill>
                  <a:prstClr val="black"/>
                </a:solidFill>
                <a:latin typeface="Times New Roman" panose="02020603050405020304" pitchFamily="18" charset="0"/>
                <a:cs typeface="Times New Roman" panose="02020603050405020304" pitchFamily="18" charset="0"/>
              </a:rPr>
              <a:t>D</a:t>
            </a:r>
            <a:r>
              <a:rPr lang="en-US" altLang="zh-CN" dirty="0" smtClean="0">
                <a:solidFill>
                  <a:prstClr val="black"/>
                </a:solidFill>
                <a:latin typeface="Times New Roman" panose="02020603050405020304" pitchFamily="18" charset="0"/>
                <a:cs typeface="Times New Roman" panose="02020603050405020304" pitchFamily="18" charset="0"/>
              </a:rPr>
              <a:t>|×</a:t>
            </a:r>
            <a:r>
              <a:rPr lang="en-US" altLang="zh-CN" dirty="0">
                <a:solidFill>
                  <a:prstClr val="black"/>
                </a:solidFill>
                <a:latin typeface="Times New Roman" panose="02020603050405020304" pitchFamily="18" charset="0"/>
                <a:cs typeface="Times New Roman" panose="02020603050405020304" pitchFamily="18" charset="0"/>
              </a:rPr>
              <a:t> 2</a:t>
            </a:r>
            <a:r>
              <a:rPr lang="en-US" altLang="zh-CN" baseline="30000" dirty="0">
                <a:solidFill>
                  <a:prstClr val="black"/>
                </a:solidFill>
                <a:latin typeface="Times New Roman" panose="02020603050405020304" pitchFamily="18" charset="0"/>
                <a:cs typeface="Times New Roman" panose="02020603050405020304" pitchFamily="18" charset="0"/>
              </a:rPr>
              <a:t>|I</a:t>
            </a:r>
            <a:r>
              <a:rPr lang="en-US" altLang="zh-CN" baseline="30000" dirty="0" smtClean="0">
                <a:solidFill>
                  <a:prstClr val="black"/>
                </a:solidFill>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，但由于剪枝等原因，如果以</a:t>
            </a:r>
            <a:r>
              <a:rPr lang="en-US" altLang="zh-CN" dirty="0" smtClean="0">
                <a:latin typeface="Times New Roman" panose="02020603050405020304" pitchFamily="18" charset="0"/>
                <a:cs typeface="Times New Roman" panose="02020603050405020304" pitchFamily="18" charset="0"/>
              </a:rPr>
              <a:t>t</a:t>
            </a:r>
            <a:r>
              <a:rPr lang="zh-CN" altLang="en-US" dirty="0" smtClean="0">
                <a:latin typeface="Times New Roman" panose="02020603050405020304" pitchFamily="18" charset="0"/>
                <a:cs typeface="Times New Roman" panose="02020603050405020304" pitchFamily="18" charset="0"/>
              </a:rPr>
              <a:t>表示事务标识符集的平均长度，</a:t>
            </a:r>
            <a:r>
              <a:rPr lang="en-US" altLang="zh-CN" i="1" dirty="0" smtClean="0">
                <a:latin typeface="Times New Roman" panose="02020603050405020304" pitchFamily="18" charset="0"/>
                <a:cs typeface="Times New Roman" panose="02020603050405020304" pitchFamily="18" charset="0"/>
              </a:rPr>
              <a:t>L</a:t>
            </a:r>
            <a:r>
              <a:rPr lang="zh-CN" altLang="en-US" dirty="0" smtClean="0">
                <a:latin typeface="Times New Roman" panose="02020603050405020304" pitchFamily="18" charset="0"/>
                <a:cs typeface="Times New Roman" panose="02020603050405020304" pitchFamily="18" charset="0"/>
              </a:rPr>
              <a:t>表示最长的频繁项集，那么</a:t>
            </a:r>
            <a:r>
              <a:rPr lang="en-US" altLang="zh-CN" dirty="0" smtClean="0">
                <a:latin typeface="Times New Roman" panose="02020603050405020304" pitchFamily="18" charset="0"/>
                <a:cs typeface="Times New Roman" panose="02020603050405020304" pitchFamily="18" charset="0"/>
              </a:rPr>
              <a:t>Eclat</a:t>
            </a:r>
            <a:r>
              <a:rPr lang="zh-CN" altLang="en-US" dirty="0" smtClean="0">
                <a:latin typeface="Times New Roman" panose="02020603050405020304" pitchFamily="18" charset="0"/>
                <a:cs typeface="Times New Roman" panose="02020603050405020304" pitchFamily="18" charset="0"/>
              </a:rPr>
              <a:t>算法的时间复杂度接近于</a:t>
            </a:r>
            <a:r>
              <a:rPr lang="en-US" altLang="zh-CN" dirty="0" smtClean="0">
                <a:solidFill>
                  <a:prstClr val="black"/>
                </a:solidFill>
                <a:latin typeface="Times New Roman" panose="02020603050405020304" pitchFamily="18" charset="0"/>
                <a:cs typeface="Times New Roman" panose="02020603050405020304" pitchFamily="18" charset="0"/>
              </a:rPr>
              <a:t>O(t× </a:t>
            </a:r>
            <a:r>
              <a:rPr lang="en-US" altLang="zh-CN" i="1" dirty="0" smtClean="0">
                <a:solidFill>
                  <a:prstClr val="black"/>
                </a:solidFill>
                <a:latin typeface="Times New Roman" panose="02020603050405020304" pitchFamily="18" charset="0"/>
                <a:cs typeface="Times New Roman" panose="02020603050405020304" pitchFamily="18" charset="0"/>
              </a:rPr>
              <a:t>2</a:t>
            </a:r>
            <a:r>
              <a:rPr lang="en-US" altLang="zh-CN" i="1" baseline="30000" dirty="0" smtClean="0">
                <a:solidFill>
                  <a:prstClr val="black"/>
                </a:solidFill>
                <a:latin typeface="Times New Roman" panose="02020603050405020304" pitchFamily="18" charset="0"/>
                <a:cs typeface="Times New Roman" panose="02020603050405020304" pitchFamily="18" charset="0"/>
              </a:rPr>
              <a:t>L</a:t>
            </a:r>
            <a:r>
              <a:rPr lang="en-US" altLang="zh-CN" dirty="0" smtClean="0">
                <a:solidFill>
                  <a:prstClr val="black"/>
                </a:solidFill>
                <a:latin typeface="Times New Roman" panose="02020603050405020304" pitchFamily="18" charset="0"/>
                <a:cs typeface="Times New Roman" panose="02020603050405020304" pitchFamily="18" charset="0"/>
              </a:rPr>
              <a:t>)</a:t>
            </a:r>
            <a:r>
              <a:rPr lang="zh-CN" altLang="en-US" dirty="0" smtClean="0">
                <a:solidFill>
                  <a:prstClr val="black"/>
                </a:solidFill>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nSpc>
                <a:spcPct val="120000"/>
              </a:lnSpc>
            </a:pPr>
            <a:r>
              <a:rPr lang="en-US" altLang="zh-CN" dirty="0" smtClean="0">
                <a:latin typeface="Times New Roman" panose="02020603050405020304" pitchFamily="18" charset="0"/>
                <a:cs typeface="Times New Roman" panose="02020603050405020304" pitchFamily="18" charset="0"/>
              </a:rPr>
              <a:t>Eclat</a:t>
            </a:r>
            <a:r>
              <a:rPr lang="zh-CN" altLang="en-US" dirty="0" smtClean="0">
                <a:latin typeface="Times New Roman" panose="02020603050405020304" pitchFamily="18" charset="0"/>
                <a:cs typeface="Times New Roman" panose="02020603050405020304" pitchFamily="18" charset="0"/>
              </a:rPr>
              <a:t>只需要扫描一次数据库</a:t>
            </a:r>
            <a:r>
              <a:rPr lang="zh-CN" altLang="en-US" dirty="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但是由于要存储每个项集的事务标识符集，所以</a:t>
            </a:r>
            <a:r>
              <a:rPr lang="en-US" altLang="zh-CN" dirty="0" smtClean="0">
                <a:latin typeface="Times New Roman" panose="02020603050405020304" pitchFamily="18" charset="0"/>
                <a:cs typeface="Times New Roman" panose="02020603050405020304" pitchFamily="18" charset="0"/>
              </a:rPr>
              <a:t>Eclat</a:t>
            </a:r>
            <a:r>
              <a:rPr lang="zh-CN" altLang="en-US" dirty="0" smtClean="0">
                <a:latin typeface="Times New Roman" panose="02020603050405020304" pitchFamily="18" charset="0"/>
                <a:cs typeface="Times New Roman" panose="02020603050405020304" pitchFamily="18" charset="0"/>
              </a:rPr>
              <a:t>的空间复杂度比较高。</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8502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事务标识符集</a:t>
            </a:r>
          </a:p>
        </p:txBody>
      </p:sp>
      <p:sp>
        <p:nvSpPr>
          <p:cNvPr id="3" name="内容占位符 2"/>
          <p:cNvSpPr>
            <a:spLocks noGrp="1"/>
          </p:cNvSpPr>
          <p:nvPr>
            <p:ph idx="1"/>
          </p:nvPr>
        </p:nvSpPr>
        <p:spPr>
          <a:xfrm>
            <a:off x="457200" y="1935480"/>
            <a:ext cx="8229600" cy="4922520"/>
          </a:xfrm>
        </p:spPr>
        <p:txBody>
          <a:bodyPr/>
          <a:lstStyle/>
          <a:p>
            <a:r>
              <a:rPr lang="zh-CN" altLang="en-US" dirty="0" smtClean="0"/>
              <a:t>事务</a:t>
            </a:r>
            <a:r>
              <a:rPr lang="en-US" altLang="zh-CN" dirty="0" smtClean="0"/>
              <a:t>(transaction)</a:t>
            </a:r>
            <a:r>
              <a:rPr lang="zh-CN" altLang="en-US" dirty="0" smtClean="0"/>
              <a:t>是一个形如</a:t>
            </a:r>
            <a:r>
              <a:rPr lang="en-US" altLang="zh-CN" dirty="0" smtClean="0"/>
              <a:t>           </a:t>
            </a:r>
            <a:r>
              <a:rPr lang="zh-CN" altLang="en-US" dirty="0" smtClean="0"/>
              <a:t>的元组，</a:t>
            </a:r>
            <a:r>
              <a:rPr lang="en-US" altLang="zh-CN" dirty="0" smtClean="0"/>
              <a:t>t</a:t>
            </a:r>
            <a:r>
              <a:rPr lang="zh-CN" altLang="en-US" dirty="0" smtClean="0"/>
              <a:t>是一个独一的标识符</a:t>
            </a:r>
            <a:r>
              <a:rPr lang="en-US" altLang="zh-CN" dirty="0" smtClean="0"/>
              <a:t>(</a:t>
            </a:r>
            <a:r>
              <a:rPr lang="en-US" altLang="zh-CN" dirty="0" err="1" smtClean="0"/>
              <a:t>tid</a:t>
            </a:r>
            <a:r>
              <a:rPr lang="en-US" altLang="zh-CN" dirty="0" smtClean="0"/>
              <a:t>)</a:t>
            </a:r>
            <a:r>
              <a:rPr lang="zh-CN" altLang="en-US" dirty="0" smtClean="0"/>
              <a:t>，</a:t>
            </a:r>
            <a:r>
              <a:rPr lang="en-US" altLang="zh-CN" dirty="0" smtClean="0"/>
              <a:t>X</a:t>
            </a:r>
            <a:r>
              <a:rPr lang="zh-CN" altLang="en-US" dirty="0" smtClean="0"/>
              <a:t>是一个项集，标识符的集合表示为</a:t>
            </a:r>
            <a:endParaRPr lang="en-US" altLang="zh-CN" dirty="0" smtClean="0"/>
          </a:p>
          <a:p>
            <a:endParaRPr lang="en-US" altLang="zh-CN" dirty="0"/>
          </a:p>
          <a:p>
            <a:endParaRPr lang="en-US" altLang="zh-CN" dirty="0" smtClean="0"/>
          </a:p>
          <a:p>
            <a:r>
              <a:rPr lang="zh-CN" altLang="en-US" dirty="0" smtClean="0"/>
              <a:t>集合            称为一个事务标识符集。</a:t>
            </a:r>
            <a:endParaRPr lang="en-US" altLang="zh-CN" dirty="0" smtClean="0"/>
          </a:p>
          <a:p>
            <a:r>
              <a:rPr lang="zh-CN" altLang="en-US" dirty="0" smtClean="0"/>
              <a:t>比如对于一个超市，可以认为一个顾客就是一个事务标识符。</a:t>
            </a:r>
            <a:endParaRPr lang="en-US" altLang="zh-CN" dirty="0" smtClean="0"/>
          </a:p>
          <a:p>
            <a:r>
              <a:rPr lang="zh-CN" altLang="en-US" dirty="0" smtClean="0"/>
              <a:t>                                                就是一个事务。</a:t>
            </a:r>
            <a:endParaRPr lang="en-US" altLang="zh-CN" dirty="0" smtClean="0"/>
          </a:p>
          <a:p>
            <a:r>
              <a:rPr lang="zh-CN" altLang="en-US" dirty="0"/>
              <a:t>一般</a:t>
            </a:r>
            <a:r>
              <a:rPr lang="zh-CN" altLang="en-US" dirty="0" smtClean="0"/>
              <a:t>假设事务标识符集和项集都是按字母顺序排列的。</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024869935"/>
              </p:ext>
            </p:extLst>
          </p:nvPr>
        </p:nvGraphicFramePr>
        <p:xfrm>
          <a:off x="3635896" y="3068960"/>
          <a:ext cx="2592287" cy="664689"/>
        </p:xfrm>
        <a:graphic>
          <a:graphicData uri="http://schemas.openxmlformats.org/presentationml/2006/ole">
            <mc:AlternateContent xmlns:mc="http://schemas.openxmlformats.org/markup-compatibility/2006">
              <mc:Choice xmlns:v="urn:schemas-microsoft-com:vml" Requires="v">
                <p:oleObj spid="_x0000_s2050" name="Equation" r:id="rId3" imgW="990360" imgH="253800" progId="Equation.DSMT4">
                  <p:embed/>
                </p:oleObj>
              </mc:Choice>
              <mc:Fallback>
                <p:oleObj name="Equation" r:id="rId3" imgW="990360" imgH="253800" progId="Equation.DSMT4">
                  <p:embed/>
                  <p:pic>
                    <p:nvPicPr>
                      <p:cNvPr id="0" name=""/>
                      <p:cNvPicPr/>
                      <p:nvPr/>
                    </p:nvPicPr>
                    <p:blipFill>
                      <a:blip r:embed="rId4"/>
                      <a:stretch>
                        <a:fillRect/>
                      </a:stretch>
                    </p:blipFill>
                    <p:spPr>
                      <a:xfrm>
                        <a:off x="3635896" y="3068960"/>
                        <a:ext cx="2592287" cy="664689"/>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552227701"/>
              </p:ext>
            </p:extLst>
          </p:nvPr>
        </p:nvGraphicFramePr>
        <p:xfrm>
          <a:off x="1547664" y="4221088"/>
          <a:ext cx="864096" cy="392771"/>
        </p:xfrm>
        <a:graphic>
          <a:graphicData uri="http://schemas.openxmlformats.org/presentationml/2006/ole">
            <mc:AlternateContent xmlns:mc="http://schemas.openxmlformats.org/markup-compatibility/2006">
              <mc:Choice xmlns:v="urn:schemas-microsoft-com:vml" Requires="v">
                <p:oleObj spid="_x0000_s2051" name="Equation" r:id="rId5" imgW="419040" imgH="190440" progId="Equation.DSMT4">
                  <p:embed/>
                </p:oleObj>
              </mc:Choice>
              <mc:Fallback>
                <p:oleObj name="Equation" r:id="rId5" imgW="419040" imgH="190440" progId="Equation.DSMT4">
                  <p:embed/>
                  <p:pic>
                    <p:nvPicPr>
                      <p:cNvPr id="0" name=""/>
                      <p:cNvPicPr/>
                      <p:nvPr/>
                    </p:nvPicPr>
                    <p:blipFill>
                      <a:blip r:embed="rId6"/>
                      <a:stretch>
                        <a:fillRect/>
                      </a:stretch>
                    </p:blipFill>
                    <p:spPr>
                      <a:xfrm>
                        <a:off x="1547664" y="4221088"/>
                        <a:ext cx="864096" cy="392771"/>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42658527"/>
              </p:ext>
            </p:extLst>
          </p:nvPr>
        </p:nvGraphicFramePr>
        <p:xfrm>
          <a:off x="827584" y="5517232"/>
          <a:ext cx="3849155" cy="576064"/>
        </p:xfrm>
        <a:graphic>
          <a:graphicData uri="http://schemas.openxmlformats.org/presentationml/2006/ole">
            <mc:AlternateContent xmlns:mc="http://schemas.openxmlformats.org/markup-compatibility/2006">
              <mc:Choice xmlns:v="urn:schemas-microsoft-com:vml" Requires="v">
                <p:oleObj spid="_x0000_s2052" name="Equation" r:id="rId7" imgW="1866600" imgH="279360" progId="Equation.DSMT4">
                  <p:embed/>
                </p:oleObj>
              </mc:Choice>
              <mc:Fallback>
                <p:oleObj name="Equation" r:id="rId7" imgW="1866600" imgH="279360" progId="Equation.DSMT4">
                  <p:embed/>
                  <p:pic>
                    <p:nvPicPr>
                      <p:cNvPr id="0" name=""/>
                      <p:cNvPicPr/>
                      <p:nvPr/>
                    </p:nvPicPr>
                    <p:blipFill>
                      <a:blip r:embed="rId8"/>
                      <a:stretch>
                        <a:fillRect/>
                      </a:stretch>
                    </p:blipFill>
                    <p:spPr>
                      <a:xfrm>
                        <a:off x="827584" y="5517232"/>
                        <a:ext cx="3849155" cy="576064"/>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385315007"/>
              </p:ext>
            </p:extLst>
          </p:nvPr>
        </p:nvGraphicFramePr>
        <p:xfrm>
          <a:off x="5076056" y="1916832"/>
          <a:ext cx="802470" cy="517723"/>
        </p:xfrm>
        <a:graphic>
          <a:graphicData uri="http://schemas.openxmlformats.org/presentationml/2006/ole">
            <mc:AlternateContent xmlns:mc="http://schemas.openxmlformats.org/markup-compatibility/2006">
              <mc:Choice xmlns:v="urn:schemas-microsoft-com:vml" Requires="v">
                <p:oleObj spid="_x0000_s2053" name="Equation" r:id="rId9" imgW="393480" imgH="253800" progId="Equation.DSMT4">
                  <p:embed/>
                </p:oleObj>
              </mc:Choice>
              <mc:Fallback>
                <p:oleObj name="Equation" r:id="rId9" imgW="393480" imgH="253800" progId="Equation.DSMT4">
                  <p:embed/>
                  <p:pic>
                    <p:nvPicPr>
                      <p:cNvPr id="0" name=""/>
                      <p:cNvPicPr/>
                      <p:nvPr/>
                    </p:nvPicPr>
                    <p:blipFill>
                      <a:blip r:embed="rId10"/>
                      <a:stretch>
                        <a:fillRect/>
                      </a:stretch>
                    </p:blipFill>
                    <p:spPr>
                      <a:xfrm>
                        <a:off x="5076056" y="1916832"/>
                        <a:ext cx="802470" cy="517723"/>
                      </a:xfrm>
                      <a:prstGeom prst="rect">
                        <a:avLst/>
                      </a:prstGeom>
                    </p:spPr>
                  </p:pic>
                </p:oleObj>
              </mc:Fallback>
            </mc:AlternateContent>
          </a:graphicData>
        </a:graphic>
      </p:graphicFrame>
    </p:spTree>
    <p:extLst>
      <p:ext uri="{BB962C8B-B14F-4D97-AF65-F5344CB8AC3E}">
        <p14:creationId xmlns:p14="http://schemas.microsoft.com/office/powerpoint/2010/main" val="58216203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练习</a:t>
            </a:r>
            <a:endParaRPr lang="zh-CN" altLang="en-US" dirty="0"/>
          </a:p>
        </p:txBody>
      </p:sp>
      <p:sp>
        <p:nvSpPr>
          <p:cNvPr id="3" name="内容占位符 2"/>
          <p:cNvSpPr>
            <a:spLocks noGrp="1"/>
          </p:cNvSpPr>
          <p:nvPr>
            <p:ph idx="1"/>
          </p:nvPr>
        </p:nvSpPr>
        <p:spPr/>
        <p:txBody>
          <a:bodyPr/>
          <a:lstStyle/>
          <a:p>
            <a:r>
              <a:rPr lang="zh-CN" altLang="en-US" dirty="0">
                <a:latin typeface="Times New Roman" panose="02020603050405020304" pitchFamily="18" charset="0"/>
                <a:cs typeface="Times New Roman" panose="02020603050405020304" pitchFamily="18" charset="0"/>
              </a:rPr>
              <a:t>对下面</a:t>
            </a:r>
            <a:r>
              <a:rPr lang="zh-CN" altLang="en-US" dirty="0" smtClean="0">
                <a:latin typeface="Times New Roman" panose="02020603050405020304" pitchFamily="18" charset="0"/>
                <a:cs typeface="Times New Roman" panose="02020603050405020304" pitchFamily="18" charset="0"/>
              </a:rPr>
              <a:t>的数据库用</a:t>
            </a:r>
            <a:r>
              <a:rPr lang="en-US" altLang="zh-CN" dirty="0" smtClean="0">
                <a:latin typeface="Times New Roman" panose="02020603050405020304" pitchFamily="18" charset="0"/>
                <a:cs typeface="Times New Roman" panose="02020603050405020304" pitchFamily="18" charset="0"/>
              </a:rPr>
              <a:t>Eclat</a:t>
            </a:r>
            <a:r>
              <a:rPr lang="zh-CN" altLang="en-US" dirty="0" smtClean="0">
                <a:latin typeface="Times New Roman" panose="02020603050405020304" pitchFamily="18" charset="0"/>
                <a:cs typeface="Times New Roman" panose="02020603050405020304" pitchFamily="18" charset="0"/>
              </a:rPr>
              <a:t>算法枚举频繁项集，</a:t>
            </a:r>
            <a:r>
              <a:rPr lang="en-US" altLang="zh-CN" dirty="0" err="1" smtClean="0">
                <a:latin typeface="Times New Roman" panose="02020603050405020304" pitchFamily="18" charset="0"/>
                <a:cs typeface="Times New Roman" panose="02020603050405020304" pitchFamily="18" charset="0"/>
              </a:rPr>
              <a:t>minsup</a:t>
            </a:r>
            <a:r>
              <a:rPr lang="en-US" altLang="zh-CN" dirty="0" smtClean="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172570467"/>
              </p:ext>
            </p:extLst>
          </p:nvPr>
        </p:nvGraphicFramePr>
        <p:xfrm>
          <a:off x="2843808" y="2492896"/>
          <a:ext cx="3888432" cy="4114800"/>
        </p:xfrm>
        <a:graphic>
          <a:graphicData uri="http://schemas.openxmlformats.org/drawingml/2006/table">
            <a:tbl>
              <a:tblPr firstRow="1" bandRow="1">
                <a:tableStyleId>{5C22544A-7EE6-4342-B048-85BDC9FD1C3A}</a:tableStyleId>
              </a:tblPr>
              <a:tblGrid>
                <a:gridCol w="1944216"/>
                <a:gridCol w="1944216"/>
              </a:tblGrid>
              <a:tr h="429005">
                <a:tc>
                  <a:txBody>
                    <a:bodyPr/>
                    <a:lstStyle/>
                    <a:p>
                      <a:pPr algn="ctr"/>
                      <a:r>
                        <a:rPr lang="en-US" altLang="zh-CN" sz="2400" dirty="0" smtClean="0">
                          <a:latin typeface="Times New Roman" panose="02020603050405020304" pitchFamily="18" charset="0"/>
                          <a:cs typeface="Times New Roman" panose="02020603050405020304" pitchFamily="18" charset="0"/>
                        </a:rPr>
                        <a:t>t</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err="1" smtClean="0">
                          <a:latin typeface="Times New Roman" panose="02020603050405020304" pitchFamily="18" charset="0"/>
                          <a:cs typeface="Times New Roman" panose="02020603050405020304" pitchFamily="18" charset="0"/>
                        </a:rPr>
                        <a:t>i</a:t>
                      </a:r>
                      <a:r>
                        <a:rPr lang="en-US" altLang="zh-CN" sz="2400" dirty="0" smtClean="0">
                          <a:latin typeface="Times New Roman" panose="02020603050405020304" pitchFamily="18" charset="0"/>
                          <a:cs typeface="Times New Roman" panose="02020603050405020304" pitchFamily="18" charset="0"/>
                        </a:rPr>
                        <a:t>(t)</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ABCD</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2</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ACDF</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3</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ACDEG</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4</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ABDF</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5</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BCG</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6</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DFG</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7</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ABG</a:t>
                      </a:r>
                      <a:endParaRPr lang="zh-CN" altLang="en-US" sz="2400" dirty="0">
                        <a:latin typeface="Times New Roman" panose="02020603050405020304" pitchFamily="18" charset="0"/>
                        <a:cs typeface="Times New Roman" panose="02020603050405020304" pitchFamily="18" charset="0"/>
                      </a:endParaRPr>
                    </a:p>
                  </a:txBody>
                  <a:tcPr anchor="ctr"/>
                </a:tc>
              </a:tr>
              <a:tr h="429005">
                <a:tc>
                  <a:txBody>
                    <a:bodyPr/>
                    <a:lstStyle/>
                    <a:p>
                      <a:pPr algn="ctr"/>
                      <a:r>
                        <a:rPr lang="en-US" altLang="zh-CN" sz="2400" dirty="0" smtClean="0">
                          <a:latin typeface="Times New Roman" panose="02020603050405020304" pitchFamily="18" charset="0"/>
                          <a:cs typeface="Times New Roman" panose="02020603050405020304" pitchFamily="18" charset="0"/>
                        </a:rPr>
                        <a:t>8</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2400" dirty="0" smtClean="0">
                          <a:latin typeface="Times New Roman" panose="02020603050405020304" pitchFamily="18" charset="0"/>
                          <a:cs typeface="Times New Roman" panose="02020603050405020304" pitchFamily="18" charset="0"/>
                        </a:rPr>
                        <a:t>CDFG</a:t>
                      </a:r>
                      <a:endParaRPr lang="zh-CN" altLang="en-US" sz="2400" dirty="0">
                        <a:latin typeface="Times New Roman" panose="02020603050405020304" pitchFamily="18" charset="0"/>
                        <a:cs typeface="Times New Roman" panose="02020603050405020304" pitchFamily="18" charset="0"/>
                      </a:endParaRPr>
                    </a:p>
                  </a:txBody>
                  <a:tcPr anchor="ctr"/>
                </a:tc>
              </a:tr>
            </a:tbl>
          </a:graphicData>
        </a:graphic>
      </p:graphicFrame>
    </p:spTree>
    <p:extLst>
      <p:ext uri="{BB962C8B-B14F-4D97-AF65-F5344CB8AC3E}">
        <p14:creationId xmlns:p14="http://schemas.microsoft.com/office/powerpoint/2010/main" val="175230752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dEclat</a:t>
            </a:r>
            <a:r>
              <a:rPr lang="zh-CN" altLang="en-US" dirty="0" smtClean="0"/>
              <a:t>算法</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1965079"/>
            <a:ext cx="5184576" cy="4864704"/>
          </a:xfrm>
        </p:spPr>
      </p:pic>
      <p:sp>
        <p:nvSpPr>
          <p:cNvPr id="9" name="矩形标注 8"/>
          <p:cNvSpPr/>
          <p:nvPr/>
        </p:nvSpPr>
        <p:spPr>
          <a:xfrm>
            <a:off x="-28894" y="3703893"/>
            <a:ext cx="2664296" cy="1764776"/>
          </a:xfrm>
          <a:prstGeom prst="wedgeRectCallout">
            <a:avLst>
              <a:gd name="adj1" fmla="val 40726"/>
              <a:gd name="adj2" fmla="val 740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prstClr val="white"/>
                </a:solidFill>
              </a:rPr>
              <a:t>t(AB)</a:t>
            </a:r>
            <a:r>
              <a:rPr lang="zh-CN" altLang="en-US" sz="2400" dirty="0" smtClean="0">
                <a:solidFill>
                  <a:prstClr val="white"/>
                </a:solidFill>
              </a:rPr>
              <a:t>与</a:t>
            </a:r>
            <a:r>
              <a:rPr lang="en-US" altLang="zh-CN" sz="2400" dirty="0" smtClean="0">
                <a:solidFill>
                  <a:prstClr val="white"/>
                </a:solidFill>
              </a:rPr>
              <a:t>t(ABD)</a:t>
            </a:r>
            <a:r>
              <a:rPr lang="zh-CN" altLang="en-US" sz="2400" dirty="0" smtClean="0">
                <a:solidFill>
                  <a:prstClr val="white"/>
                </a:solidFill>
              </a:rPr>
              <a:t>差别很小，如果只存储两者的差，可以节省内存</a:t>
            </a:r>
            <a:endParaRPr lang="zh-CN" altLang="en-US" sz="2400" dirty="0">
              <a:solidFill>
                <a:prstClr val="white"/>
              </a:solidFill>
            </a:endParaRPr>
          </a:p>
        </p:txBody>
      </p:sp>
    </p:spTree>
    <p:extLst>
      <p:ext uri="{BB962C8B-B14F-4D97-AF65-F5344CB8AC3E}">
        <p14:creationId xmlns:p14="http://schemas.microsoft.com/office/powerpoint/2010/main" val="340698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t>dEclat</a:t>
            </a:r>
            <a:r>
              <a:rPr lang="zh-CN" altLang="en-US" dirty="0"/>
              <a:t>算法</a:t>
            </a:r>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从上一页的树中可以看出每个项集的事务标识符集与它的前缀的事务标识符集差别都不大，如果对一个项集只存储它与它的前缀之间事务标识符集的差别，可以节省大量内存。为此</a:t>
            </a:r>
            <a:r>
              <a:rPr lang="en-US" altLang="zh-CN" dirty="0" smtClean="0">
                <a:latin typeface="Times New Roman" panose="02020603050405020304" pitchFamily="18" charset="0"/>
                <a:cs typeface="Times New Roman" panose="02020603050405020304" pitchFamily="18" charset="0"/>
              </a:rPr>
              <a:t>Zaki(1997</a:t>
            </a:r>
            <a:r>
              <a:rPr lang="zh-CN" altLang="en-US" dirty="0" smtClean="0">
                <a:latin typeface="Times New Roman" panose="02020603050405020304" pitchFamily="18" charset="0"/>
                <a:cs typeface="Times New Roman" panose="02020603050405020304" pitchFamily="18" charset="0"/>
              </a:rPr>
              <a:t>年，此人提出了</a:t>
            </a:r>
            <a:r>
              <a:rPr lang="en-US" altLang="zh-CN" dirty="0" smtClean="0">
                <a:latin typeface="Times New Roman" panose="02020603050405020304" pitchFamily="18" charset="0"/>
                <a:cs typeface="Times New Roman" panose="02020603050405020304" pitchFamily="18" charset="0"/>
              </a:rPr>
              <a:t>Eclat</a:t>
            </a:r>
            <a:r>
              <a:rPr lang="zh-CN" altLang="en-US" dirty="0" smtClean="0">
                <a:latin typeface="Times New Roman" panose="02020603050405020304" pitchFamily="18" charset="0"/>
                <a:cs typeface="Times New Roman" panose="02020603050405020304" pitchFamily="18" charset="0"/>
              </a:rPr>
              <a:t>算法</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等人在</a:t>
            </a:r>
            <a:r>
              <a:rPr lang="en-US" altLang="zh-CN" dirty="0" smtClean="0">
                <a:latin typeface="Times New Roman" panose="02020603050405020304" pitchFamily="18" charset="0"/>
                <a:cs typeface="Times New Roman" panose="02020603050405020304" pitchFamily="18" charset="0"/>
              </a:rPr>
              <a:t>2003</a:t>
            </a:r>
            <a:r>
              <a:rPr lang="zh-CN" altLang="en-US" dirty="0" smtClean="0">
                <a:latin typeface="Times New Roman" panose="02020603050405020304" pitchFamily="18" charset="0"/>
                <a:cs typeface="Times New Roman" panose="02020603050405020304" pitchFamily="18" charset="0"/>
              </a:rPr>
              <a:t>年提出了</a:t>
            </a:r>
            <a:r>
              <a:rPr lang="en-US" altLang="zh-CN" dirty="0" smtClean="0">
                <a:latin typeface="Times New Roman" panose="02020603050405020304" pitchFamily="18" charset="0"/>
                <a:cs typeface="Times New Roman" panose="02020603050405020304" pitchFamily="18" charset="0"/>
              </a:rPr>
              <a:t>dEclat</a:t>
            </a:r>
            <a:r>
              <a:rPr lang="zh-CN" altLang="en-US" dirty="0" smtClean="0">
                <a:latin typeface="Times New Roman" panose="02020603050405020304" pitchFamily="18" charset="0"/>
                <a:cs typeface="Times New Roman" panose="02020603050405020304" pitchFamily="18" charset="0"/>
              </a:rPr>
              <a:t>算法。</a:t>
            </a: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385183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t>dEclat</a:t>
            </a:r>
            <a:r>
              <a:rPr lang="zh-CN" altLang="en-US" dirty="0"/>
              <a:t>算法</a:t>
            </a:r>
          </a:p>
        </p:txBody>
      </p:sp>
      <p:sp>
        <p:nvSpPr>
          <p:cNvPr id="3" name="内容占位符 2"/>
          <p:cNvSpPr>
            <a:spLocks noGrp="1"/>
          </p:cNvSpPr>
          <p:nvPr>
            <p:ph idx="1"/>
          </p:nvPr>
        </p:nvSpPr>
        <p:spPr/>
        <p:txBody>
          <a:bodyPr/>
          <a:lstStyle/>
          <a:p>
            <a:pPr>
              <a:lnSpc>
                <a:spcPct val="120000"/>
              </a:lnSpc>
            </a:pPr>
            <a:r>
              <a:rPr lang="en-GB" altLang="zh-CN" dirty="0">
                <a:latin typeface="Times New Roman" panose="02020603050405020304" pitchFamily="18" charset="0"/>
                <a:cs typeface="Times New Roman" panose="02020603050405020304" pitchFamily="18" charset="0"/>
              </a:rPr>
              <a:t>dEclat</a:t>
            </a:r>
            <a:r>
              <a:rPr lang="zh-CN" altLang="en-US" dirty="0" smtClean="0">
                <a:latin typeface="Times New Roman" panose="02020603050405020304" pitchFamily="18" charset="0"/>
                <a:cs typeface="Times New Roman" panose="02020603050405020304" pitchFamily="18" charset="0"/>
              </a:rPr>
              <a:t>算法需要解决两个问题：</a:t>
            </a:r>
            <a:endParaRPr lang="en-US" altLang="zh-CN" dirty="0" smtClean="0">
              <a:latin typeface="Times New Roman" panose="02020603050405020304" pitchFamily="18" charset="0"/>
              <a:cs typeface="Times New Roman" panose="02020603050405020304" pitchFamily="18" charset="0"/>
            </a:endParaRPr>
          </a:p>
          <a:p>
            <a:pPr marL="993600">
              <a:lnSpc>
                <a:spcPct val="120000"/>
              </a:lnSpc>
              <a:buFont typeface="Wingdings" panose="05000000000000000000" pitchFamily="2" charset="2"/>
              <a:buChar char="Ø"/>
            </a:pPr>
            <a:r>
              <a:rPr lang="zh-CN" altLang="en-US" dirty="0" smtClean="0">
                <a:latin typeface="Times New Roman" panose="02020603050405020304" pitchFamily="18" charset="0"/>
                <a:cs typeface="Times New Roman" panose="02020603050405020304" pitchFamily="18" charset="0"/>
              </a:rPr>
              <a:t>差集如何计算；</a:t>
            </a:r>
            <a:endParaRPr lang="en-US" altLang="zh-CN" dirty="0" smtClean="0">
              <a:latin typeface="Times New Roman" panose="02020603050405020304" pitchFamily="18" charset="0"/>
              <a:cs typeface="Times New Roman" panose="02020603050405020304" pitchFamily="18" charset="0"/>
            </a:endParaRPr>
          </a:p>
          <a:p>
            <a:pPr marL="993600">
              <a:lnSpc>
                <a:spcPct val="120000"/>
              </a:lnSpc>
              <a:buFont typeface="Wingdings" panose="05000000000000000000" pitchFamily="2" charset="2"/>
              <a:buChar char="Ø"/>
            </a:pPr>
            <a:r>
              <a:rPr lang="zh-CN" altLang="en-US" dirty="0" smtClean="0">
                <a:latin typeface="Times New Roman" panose="02020603050405020304" pitchFamily="18" charset="0"/>
                <a:cs typeface="Times New Roman" panose="02020603050405020304" pitchFamily="18" charset="0"/>
              </a:rPr>
              <a:t>在</a:t>
            </a:r>
            <a:r>
              <a:rPr lang="en-US" altLang="zh-CN" dirty="0" smtClean="0">
                <a:latin typeface="Times New Roman" panose="02020603050405020304" pitchFamily="18" charset="0"/>
                <a:cs typeface="Times New Roman" panose="02020603050405020304" pitchFamily="18" charset="0"/>
              </a:rPr>
              <a:t>Eclat</a:t>
            </a:r>
            <a:r>
              <a:rPr lang="zh-CN" altLang="en-US" dirty="0" smtClean="0">
                <a:latin typeface="Times New Roman" panose="02020603050405020304" pitchFamily="18" charset="0"/>
                <a:cs typeface="Times New Roman" panose="02020603050405020304" pitchFamily="18" charset="0"/>
              </a:rPr>
              <a:t>算法中由于存储了每个项集的事务标识符集，所以其是否是频繁项集可以直接计算，但是如果只存储差集，该如何判定一个项集是否频繁。</a:t>
            </a:r>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123318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差集</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a:latin typeface="Times New Roman" panose="02020603050405020304" pitchFamily="18" charset="0"/>
                <a:cs typeface="Times New Roman" panose="02020603050405020304" pitchFamily="18" charset="0"/>
              </a:rPr>
              <a:t>设</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是两个集合，由所有属于</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且不属于</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的元素组成的集合，叫做集合</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减集合</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或集合</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与集合</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之差</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，类似地，对于集合</a:t>
            </a:r>
            <a:r>
              <a:rPr lang="en-US" altLang="zh-CN" dirty="0" smtClean="0">
                <a:latin typeface="Times New Roman" panose="02020603050405020304" pitchFamily="18" charset="0"/>
                <a:cs typeface="Times New Roman" panose="02020603050405020304" pitchFamily="18" charset="0"/>
              </a:rPr>
              <a:t>A</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，我们把集合</a:t>
            </a:r>
            <a:r>
              <a:rPr lang="en-US" altLang="zh-CN" dirty="0">
                <a:latin typeface="Times New Roman" panose="02020603050405020304" pitchFamily="18" charset="0"/>
                <a:cs typeface="Times New Roman" panose="02020603050405020304" pitchFamily="18" charset="0"/>
              </a:rPr>
              <a:t>{x/</a:t>
            </a:r>
            <a:r>
              <a:rPr lang="en-US" altLang="zh-CN" dirty="0" err="1">
                <a:latin typeface="Times New Roman" panose="02020603050405020304" pitchFamily="18" charset="0"/>
                <a:cs typeface="Times New Roman" panose="02020603050405020304" pitchFamily="18" charset="0"/>
              </a:rPr>
              <a:t>x∈A</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且</a:t>
            </a:r>
            <a:r>
              <a:rPr lang="en-US" altLang="zh-CN" dirty="0">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叫做</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与</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的差集，记作</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B</a:t>
            </a:r>
            <a:r>
              <a:rPr lang="zh-CN" altLang="en-US" dirty="0" smtClean="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或</a:t>
            </a:r>
            <a:r>
              <a:rPr lang="en-US" altLang="zh-CN" dirty="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，或</a:t>
            </a:r>
            <a:r>
              <a:rPr lang="en-US" altLang="zh-CN" dirty="0">
                <a:latin typeface="Times New Roman" panose="02020603050405020304" pitchFamily="18" charset="0"/>
                <a:cs typeface="Times New Roman" panose="02020603050405020304" pitchFamily="18" charset="0"/>
              </a:rPr>
              <a:t>A\B</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x|x∈A</a:t>
            </a:r>
            <a:r>
              <a:rPr lang="zh-CN" altLang="en-US" dirty="0">
                <a:latin typeface="Times New Roman" panose="02020603050405020304" pitchFamily="18" charset="0"/>
                <a:cs typeface="Times New Roman" panose="02020603050405020304" pitchFamily="18" charset="0"/>
              </a:rPr>
              <a:t>，且</a:t>
            </a:r>
            <a:r>
              <a:rPr lang="en-US" altLang="zh-CN" dirty="0">
                <a:latin typeface="Times New Roman" panose="02020603050405020304" pitchFamily="18" charset="0"/>
                <a:cs typeface="Times New Roman" panose="02020603050405020304" pitchFamily="18" charset="0"/>
              </a:rPr>
              <a:t>x </a:t>
            </a:r>
            <a:r>
              <a:rPr lang="zh-CN" altLang="en-US" dirty="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B}</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840602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差集的计算</a:t>
            </a:r>
            <a:endParaRPr lang="zh-CN" altLang="en-US" dirty="0"/>
          </a:p>
        </p:txBody>
      </p:sp>
      <p:sp>
        <p:nvSpPr>
          <p:cNvPr id="3" name="内容占位符 2"/>
          <p:cNvSpPr>
            <a:spLocks noGrp="1"/>
          </p:cNvSpPr>
          <p:nvPr>
            <p:ph idx="1"/>
          </p:nvPr>
        </p:nvSpPr>
        <p:spPr/>
        <p:txBody>
          <a:bodyPr/>
          <a:lstStyle/>
          <a:p>
            <a:pPr>
              <a:lnSpc>
                <a:spcPct val="120000"/>
              </a:lnSpc>
            </a:pP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en-US" altLang="zh-CN" dirty="0">
              <a:latin typeface="Times New Roman" panose="02020603050405020304" pitchFamily="18" charset="0"/>
              <a:cs typeface="Times New Roman" panose="02020603050405020304" pitchFamily="18" charset="0"/>
            </a:endParaRPr>
          </a:p>
          <a:p>
            <a:pPr>
              <a:lnSpc>
                <a:spcPct val="120000"/>
              </a:lnSpc>
            </a:pPr>
            <a:endParaRPr lang="en-US" altLang="zh-CN" dirty="0" smtClean="0">
              <a:latin typeface="Times New Roman" panose="02020603050405020304" pitchFamily="18" charset="0"/>
              <a:cs typeface="Times New Roman" panose="02020603050405020304" pitchFamily="18" charset="0"/>
            </a:endParaRPr>
          </a:p>
          <a:p>
            <a:pPr>
              <a:lnSpc>
                <a:spcPct val="120000"/>
              </a:lnSpc>
            </a:pPr>
            <a:endParaRPr lang="en-US" altLang="zh-CN" dirty="0">
              <a:latin typeface="Times New Roman" panose="02020603050405020304" pitchFamily="18" charset="0"/>
              <a:cs typeface="Times New Roman" panose="02020603050405020304" pitchFamily="18" charset="0"/>
            </a:endParaRPr>
          </a:p>
          <a:p>
            <a:pPr>
              <a:lnSpc>
                <a:spcPct val="120000"/>
              </a:lnSpc>
            </a:pPr>
            <a:r>
              <a:rPr lang="zh-CN" altLang="en-US" dirty="0" smtClean="0">
                <a:latin typeface="Times New Roman" panose="02020603050405020304" pitchFamily="18" charset="0"/>
                <a:cs typeface="Times New Roman" panose="02020603050405020304" pitchFamily="18" charset="0"/>
              </a:rPr>
              <a:t>即</a:t>
            </a:r>
            <a:r>
              <a:rPr lang="en-US" altLang="zh-CN" dirty="0" smtClean="0">
                <a:latin typeface="Times New Roman" panose="02020603050405020304" pitchFamily="18" charset="0"/>
                <a:cs typeface="Times New Roman" panose="02020603050405020304" pitchFamily="18" charset="0"/>
              </a:rPr>
              <a:t>d(ABD)</a:t>
            </a:r>
            <a:r>
              <a:rPr lang="zh-CN" altLang="en-US" dirty="0" smtClean="0">
                <a:latin typeface="Times New Roman" panose="02020603050405020304" pitchFamily="18" charset="0"/>
                <a:cs typeface="Times New Roman" panose="02020603050405020304" pitchFamily="18" charset="0"/>
              </a:rPr>
              <a:t>表示包含</a:t>
            </a:r>
            <a:r>
              <a:rPr lang="en-US" altLang="zh-CN" dirty="0"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但不包含</a:t>
            </a:r>
            <a:r>
              <a:rPr lang="en-US" altLang="zh-CN" dirty="0" smtClean="0">
                <a:latin typeface="Times New Roman" panose="02020603050405020304" pitchFamily="18" charset="0"/>
                <a:cs typeface="Times New Roman" panose="02020603050405020304" pitchFamily="18" charset="0"/>
              </a:rPr>
              <a:t>D</a:t>
            </a:r>
            <a:r>
              <a:rPr lang="zh-CN" altLang="en-US" dirty="0" smtClean="0">
                <a:latin typeface="Times New Roman" panose="02020603050405020304" pitchFamily="18" charset="0"/>
                <a:cs typeface="Times New Roman" panose="02020603050405020304" pitchFamily="18" charset="0"/>
              </a:rPr>
              <a:t>的事务标识符集，在上面的例子中事务</a:t>
            </a:r>
            <a:r>
              <a:rPr lang="en-US" altLang="zh-CN" dirty="0" smtClean="0">
                <a:latin typeface="Times New Roman" panose="02020603050405020304" pitchFamily="18" charset="0"/>
                <a:cs typeface="Times New Roman" panose="02020603050405020304" pitchFamily="18" charset="0"/>
              </a:rPr>
              <a:t>1345</a:t>
            </a:r>
            <a:r>
              <a:rPr lang="zh-CN" altLang="en-US" dirty="0" smtClean="0">
                <a:latin typeface="Times New Roman" panose="02020603050405020304" pitchFamily="18" charset="0"/>
                <a:cs typeface="Times New Roman" panose="02020603050405020304" pitchFamily="18" charset="0"/>
              </a:rPr>
              <a:t>包含</a:t>
            </a:r>
            <a:r>
              <a:rPr lang="en-US" altLang="zh-CN" dirty="0"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，事务</a:t>
            </a:r>
            <a:r>
              <a:rPr lang="en-US" altLang="zh-CN" dirty="0" smtClean="0">
                <a:latin typeface="Times New Roman" panose="02020603050405020304" pitchFamily="18" charset="0"/>
                <a:cs typeface="Times New Roman" panose="02020603050405020304" pitchFamily="18" charset="0"/>
              </a:rPr>
              <a:t>135</a:t>
            </a:r>
            <a:r>
              <a:rPr lang="zh-CN" altLang="en-US" dirty="0" smtClean="0">
                <a:latin typeface="Times New Roman" panose="02020603050405020304" pitchFamily="18" charset="0"/>
                <a:cs typeface="Times New Roman" panose="02020603050405020304" pitchFamily="18" charset="0"/>
              </a:rPr>
              <a:t>包含事务</a:t>
            </a:r>
            <a:r>
              <a:rPr lang="en-US" altLang="zh-CN" dirty="0" smtClean="0">
                <a:latin typeface="Times New Roman" panose="02020603050405020304" pitchFamily="18" charset="0"/>
                <a:cs typeface="Times New Roman" panose="02020603050405020304" pitchFamily="18" charset="0"/>
              </a:rPr>
              <a:t>ABD</a:t>
            </a:r>
            <a:r>
              <a:rPr lang="zh-CN" altLang="en-US" dirty="0" smtClean="0">
                <a:latin typeface="Times New Roman" panose="02020603050405020304" pitchFamily="18" charset="0"/>
                <a:cs typeface="Times New Roman" panose="02020603050405020304" pitchFamily="18" charset="0"/>
              </a:rPr>
              <a:t>，事务</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包含</a:t>
            </a:r>
            <a:r>
              <a:rPr lang="en-US" altLang="zh-CN" dirty="0" smtClean="0">
                <a:latin typeface="Times New Roman" panose="02020603050405020304" pitchFamily="18" charset="0"/>
                <a:cs typeface="Times New Roman" panose="02020603050405020304" pitchFamily="18" charset="0"/>
              </a:rPr>
              <a:t>AB</a:t>
            </a:r>
            <a:r>
              <a:rPr lang="zh-CN" altLang="en-US" dirty="0" smtClean="0">
                <a:latin typeface="Times New Roman" panose="02020603050405020304" pitchFamily="18" charset="0"/>
                <a:cs typeface="Times New Roman" panose="02020603050405020304" pitchFamily="18" charset="0"/>
              </a:rPr>
              <a:t>但不包含</a:t>
            </a:r>
            <a:r>
              <a:rPr lang="en-US" altLang="zh-CN" dirty="0" smtClean="0">
                <a:latin typeface="Times New Roman" panose="02020603050405020304" pitchFamily="18" charset="0"/>
                <a:cs typeface="Times New Roman" panose="02020603050405020304" pitchFamily="18" charset="0"/>
              </a:rPr>
              <a:t>D</a:t>
            </a:r>
            <a:r>
              <a:rPr lang="zh-CN" altLang="en-US" dirty="0" smtClean="0">
                <a:latin typeface="Times New Roman" panose="02020603050405020304" pitchFamily="18" charset="0"/>
                <a:cs typeface="Times New Roman" panose="02020603050405020304" pitchFamily="18" charset="0"/>
              </a:rPr>
              <a:t>，所以所以</a:t>
            </a:r>
            <a:r>
              <a:rPr lang="en-US" altLang="zh-CN" dirty="0" smtClean="0">
                <a:latin typeface="Times New Roman" panose="02020603050405020304" pitchFamily="18" charset="0"/>
                <a:cs typeface="Times New Roman" panose="02020603050405020304" pitchFamily="18" charset="0"/>
              </a:rPr>
              <a:t>d(ABD)=4</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448816803"/>
              </p:ext>
            </p:extLst>
          </p:nvPr>
        </p:nvGraphicFramePr>
        <p:xfrm>
          <a:off x="683568" y="1988840"/>
          <a:ext cx="8037513" cy="1149350"/>
        </p:xfrm>
        <a:graphic>
          <a:graphicData uri="http://schemas.openxmlformats.org/presentationml/2006/ole">
            <mc:AlternateContent xmlns:mc="http://schemas.openxmlformats.org/markup-compatibility/2006">
              <mc:Choice xmlns:v="urn:schemas-microsoft-com:vml" Requires="v">
                <p:oleObj spid="_x0000_s33794" name="Equation" r:id="rId3" imgW="3543120" imgH="507960" progId="Equation.DSMT4">
                  <p:embed/>
                </p:oleObj>
              </mc:Choice>
              <mc:Fallback>
                <p:oleObj name="Equation" r:id="rId3" imgW="3543120" imgH="507960" progId="Equation.DSMT4">
                  <p:embed/>
                  <p:pic>
                    <p:nvPicPr>
                      <p:cNvPr id="0" name=""/>
                      <p:cNvPicPr/>
                      <p:nvPr/>
                    </p:nvPicPr>
                    <p:blipFill>
                      <a:blip r:embed="rId4"/>
                      <a:stretch>
                        <a:fillRect/>
                      </a:stretch>
                    </p:blipFill>
                    <p:spPr>
                      <a:xfrm>
                        <a:off x="683568" y="1988840"/>
                        <a:ext cx="8037513" cy="114935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866880685"/>
              </p:ext>
            </p:extLst>
          </p:nvPr>
        </p:nvGraphicFramePr>
        <p:xfrm>
          <a:off x="3347864" y="3429000"/>
          <a:ext cx="3132230" cy="517724"/>
        </p:xfrm>
        <a:graphic>
          <a:graphicData uri="http://schemas.openxmlformats.org/presentationml/2006/ole">
            <mc:AlternateContent xmlns:mc="http://schemas.openxmlformats.org/markup-compatibility/2006">
              <mc:Choice xmlns:v="urn:schemas-microsoft-com:vml" Requires="v">
                <p:oleObj spid="_x0000_s33795" name="Equation" r:id="rId5" imgW="1536480" imgH="253800" progId="Equation.DSMT4">
                  <p:embed/>
                </p:oleObj>
              </mc:Choice>
              <mc:Fallback>
                <p:oleObj name="Equation" r:id="rId5" imgW="1536480" imgH="253800" progId="Equation.DSMT4">
                  <p:embed/>
                  <p:pic>
                    <p:nvPicPr>
                      <p:cNvPr id="0" name=""/>
                      <p:cNvPicPr/>
                      <p:nvPr/>
                    </p:nvPicPr>
                    <p:blipFill>
                      <a:blip r:embed="rId6"/>
                      <a:stretch>
                        <a:fillRect/>
                      </a:stretch>
                    </p:blipFill>
                    <p:spPr>
                      <a:xfrm>
                        <a:off x="3347864" y="3429000"/>
                        <a:ext cx="3132230" cy="517724"/>
                      </a:xfrm>
                      <a:prstGeom prst="rect">
                        <a:avLst/>
                      </a:prstGeom>
                    </p:spPr>
                  </p:pic>
                </p:oleObj>
              </mc:Fallback>
            </mc:AlternateContent>
          </a:graphicData>
        </a:graphic>
      </p:graphicFrame>
    </p:spTree>
    <p:extLst>
      <p:ext uri="{BB962C8B-B14F-4D97-AF65-F5344CB8AC3E}">
        <p14:creationId xmlns:p14="http://schemas.microsoft.com/office/powerpoint/2010/main" val="126880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差集的计算</a:t>
            </a:r>
          </a:p>
        </p:txBody>
      </p:sp>
      <p:sp>
        <p:nvSpPr>
          <p:cNvPr id="3" name="内容占位符 2"/>
          <p:cNvSpPr>
            <a:spLocks noGrp="1"/>
          </p:cNvSpPr>
          <p:nvPr>
            <p:ph idx="1"/>
          </p:nvPr>
        </p:nvSpPr>
        <p:spPr/>
        <p:txBody>
          <a:bodyPr/>
          <a:lstStyle/>
          <a:p>
            <a:pPr>
              <a:lnSpc>
                <a:spcPct val="120000"/>
              </a:lnSpc>
            </a:pPr>
            <a:r>
              <a:rPr lang="en-US" altLang="zh-CN" dirty="0" smtClean="0"/>
              <a:t> </a:t>
            </a:r>
          </a:p>
          <a:p>
            <a:pPr>
              <a:lnSpc>
                <a:spcPct val="120000"/>
              </a:lnSpc>
            </a:pPr>
            <a:r>
              <a:rPr lang="zh-CN" altLang="en-US" dirty="0" smtClean="0"/>
              <a:t>即</a:t>
            </a:r>
            <a:r>
              <a:rPr lang="en-US" altLang="zh-CN" dirty="0" smtClean="0"/>
              <a:t>X</a:t>
            </a:r>
            <a:r>
              <a:rPr lang="en-US" altLang="zh-CN" baseline="-25000" dirty="0" smtClean="0"/>
              <a:t>a</a:t>
            </a:r>
            <a:r>
              <a:rPr lang="zh-CN" altLang="en-US" dirty="0" smtClean="0"/>
              <a:t>和</a:t>
            </a:r>
            <a:r>
              <a:rPr lang="en-US" altLang="zh-CN" dirty="0" err="1" smtClean="0"/>
              <a:t>X</a:t>
            </a:r>
            <a:r>
              <a:rPr lang="en-US" altLang="zh-CN" baseline="-25000" dirty="0" err="1" smtClean="0"/>
              <a:t>b</a:t>
            </a:r>
            <a:r>
              <a:rPr lang="zh-CN" altLang="en-US" dirty="0" smtClean="0"/>
              <a:t>是</a:t>
            </a:r>
            <a:r>
              <a:rPr lang="en-US" altLang="zh-CN" dirty="0" smtClean="0"/>
              <a:t>Eclat</a:t>
            </a:r>
            <a:r>
              <a:rPr lang="zh-CN" altLang="en-US" dirty="0" smtClean="0"/>
              <a:t>算法中需要求并集的两个兄弟节点，它们的前缀均为                             。</a:t>
            </a:r>
            <a:endParaRPr lang="en-US" altLang="zh-CN" dirty="0" smtClean="0"/>
          </a:p>
          <a:p>
            <a:pPr>
              <a:lnSpc>
                <a:spcPct val="120000"/>
              </a:lnSpc>
            </a:pPr>
            <a:r>
              <a:rPr lang="zh-CN" altLang="en-US" dirty="0" smtClean="0"/>
              <a:t>定义</a:t>
            </a:r>
            <a:endParaRPr lang="en-US" altLang="zh-CN" dirty="0" smtClean="0"/>
          </a:p>
          <a:p>
            <a:pPr>
              <a:lnSpc>
                <a:spcPct val="120000"/>
              </a:lnSpc>
            </a:pPr>
            <a:endParaRPr lang="en-US" altLang="zh-CN" dirty="0" smtClean="0"/>
          </a:p>
          <a:p>
            <a:pPr>
              <a:lnSpc>
                <a:spcPct val="120000"/>
              </a:lnSpc>
            </a:pPr>
            <a:endParaRPr lang="en-US" altLang="zh-CN" dirty="0" smtClean="0"/>
          </a:p>
          <a:p>
            <a:pPr>
              <a:lnSpc>
                <a:spcPct val="120000"/>
              </a:lnSpc>
            </a:pPr>
            <a:r>
              <a:rPr lang="zh-CN" altLang="en-US" dirty="0" smtClean="0"/>
              <a:t>根据</a:t>
            </a:r>
            <a:r>
              <a:rPr lang="zh-CN" altLang="en-US" dirty="0"/>
              <a:t>差集的定义有</a:t>
            </a:r>
            <a:endParaRPr lang="en-US" altLang="zh-CN" dirty="0"/>
          </a:p>
          <a:p>
            <a:pPr>
              <a:lnSpc>
                <a:spcPct val="120000"/>
              </a:lnSpc>
            </a:pP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906604451"/>
              </p:ext>
            </p:extLst>
          </p:nvPr>
        </p:nvGraphicFramePr>
        <p:xfrm>
          <a:off x="755576" y="1988840"/>
          <a:ext cx="7719258" cy="576064"/>
        </p:xfrm>
        <a:graphic>
          <a:graphicData uri="http://schemas.openxmlformats.org/presentationml/2006/ole">
            <mc:AlternateContent xmlns:mc="http://schemas.openxmlformats.org/markup-compatibility/2006">
              <mc:Choice xmlns:v="urn:schemas-microsoft-com:vml" Requires="v">
                <p:oleObj spid="_x0000_s34818" name="Equation" r:id="rId3" imgW="3403440" imgH="253800" progId="Equation.DSMT4">
                  <p:embed/>
                </p:oleObj>
              </mc:Choice>
              <mc:Fallback>
                <p:oleObj name="Equation" r:id="rId3" imgW="3403440" imgH="253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1988840"/>
                        <a:ext cx="7719258" cy="576064"/>
                      </a:xfrm>
                      <a:prstGeom prst="rect">
                        <a:avLst/>
                      </a:prstGeom>
                      <a:noFill/>
                      <a:ln>
                        <a:noFill/>
                      </a:ln>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326001450"/>
              </p:ext>
            </p:extLst>
          </p:nvPr>
        </p:nvGraphicFramePr>
        <p:xfrm>
          <a:off x="3131840" y="2996952"/>
          <a:ext cx="2460625" cy="631825"/>
        </p:xfrm>
        <a:graphic>
          <a:graphicData uri="http://schemas.openxmlformats.org/presentationml/2006/ole">
            <mc:AlternateContent xmlns:mc="http://schemas.openxmlformats.org/markup-compatibility/2006">
              <mc:Choice xmlns:v="urn:schemas-microsoft-com:vml" Requires="v">
                <p:oleObj spid="_x0000_s34819" name="Equation" r:id="rId5" imgW="990360" imgH="253800" progId="Equation.DSMT4">
                  <p:embed/>
                </p:oleObj>
              </mc:Choice>
              <mc:Fallback>
                <p:oleObj name="Equation" r:id="rId5" imgW="990360" imgH="253800" progId="Equation.DSMT4">
                  <p:embed/>
                  <p:pic>
                    <p:nvPicPr>
                      <p:cNvPr id="0" name=""/>
                      <p:cNvPicPr/>
                      <p:nvPr/>
                    </p:nvPicPr>
                    <p:blipFill>
                      <a:blip r:embed="rId6"/>
                      <a:stretch>
                        <a:fillRect/>
                      </a:stretch>
                    </p:blipFill>
                    <p:spPr>
                      <a:xfrm>
                        <a:off x="3131840" y="2996952"/>
                        <a:ext cx="2460625" cy="63182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351990707"/>
              </p:ext>
            </p:extLst>
          </p:nvPr>
        </p:nvGraphicFramePr>
        <p:xfrm>
          <a:off x="2267744" y="4221088"/>
          <a:ext cx="5184576" cy="609950"/>
        </p:xfrm>
        <a:graphic>
          <a:graphicData uri="http://schemas.openxmlformats.org/presentationml/2006/ole">
            <mc:AlternateContent xmlns:mc="http://schemas.openxmlformats.org/markup-compatibility/2006">
              <mc:Choice xmlns:v="urn:schemas-microsoft-com:vml" Requires="v">
                <p:oleObj spid="_x0000_s34820" name="Equation" r:id="rId7" imgW="2158920" imgH="253800" progId="Equation.DSMT4">
                  <p:embed/>
                </p:oleObj>
              </mc:Choice>
              <mc:Fallback>
                <p:oleObj name="Equation" r:id="rId7" imgW="2158920" imgH="253800" progId="Equation.DSMT4">
                  <p:embed/>
                  <p:pic>
                    <p:nvPicPr>
                      <p:cNvPr id="0" name=""/>
                      <p:cNvPicPr/>
                      <p:nvPr/>
                    </p:nvPicPr>
                    <p:blipFill>
                      <a:blip r:embed="rId8"/>
                      <a:stretch>
                        <a:fillRect/>
                      </a:stretch>
                    </p:blipFill>
                    <p:spPr>
                      <a:xfrm>
                        <a:off x="2267744" y="4221088"/>
                        <a:ext cx="5184576" cy="60995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91110799"/>
              </p:ext>
            </p:extLst>
          </p:nvPr>
        </p:nvGraphicFramePr>
        <p:xfrm>
          <a:off x="3203848" y="5877272"/>
          <a:ext cx="3486150" cy="576263"/>
        </p:xfrm>
        <a:graphic>
          <a:graphicData uri="http://schemas.openxmlformats.org/presentationml/2006/ole">
            <mc:AlternateContent xmlns:mc="http://schemas.openxmlformats.org/markup-compatibility/2006">
              <mc:Choice xmlns:v="urn:schemas-microsoft-com:vml" Requires="v">
                <p:oleObj spid="_x0000_s34821" name="Equation" r:id="rId9" imgW="1536480" imgH="253800" progId="Equation.DSMT4">
                  <p:embed/>
                </p:oleObj>
              </mc:Choice>
              <mc:Fallback>
                <p:oleObj name="Equation" r:id="rId9" imgW="1536480" imgH="2538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3848" y="5877272"/>
                        <a:ext cx="34861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1501416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差集的计算</a:t>
            </a:r>
          </a:p>
        </p:txBody>
      </p:sp>
      <p:sp>
        <p:nvSpPr>
          <p:cNvPr id="3" name="内容占位符 2"/>
          <p:cNvSpPr>
            <a:spLocks noGrp="1"/>
          </p:cNvSpPr>
          <p:nvPr>
            <p:ph idx="1"/>
          </p:nvPr>
        </p:nvSpPr>
        <p:spPr/>
        <p:txBody>
          <a:bodyPr/>
          <a:lstStyle/>
          <a:p>
            <a:r>
              <a:rPr lang="zh-CN" altLang="en-US" dirty="0" smtClean="0"/>
              <a:t>由于</a:t>
            </a:r>
            <a:endParaRPr lang="en-US" altLang="zh-CN" dirty="0" smtClean="0"/>
          </a:p>
          <a:p>
            <a:endParaRPr lang="en-US" altLang="zh-CN" dirty="0"/>
          </a:p>
          <a:p>
            <a:endParaRPr lang="en-US" altLang="zh-CN" dirty="0" smtClean="0"/>
          </a:p>
          <a:p>
            <a:endParaRPr lang="en-US" altLang="zh-CN" dirty="0" smtClean="0"/>
          </a:p>
          <a:p>
            <a:endParaRPr lang="en-US" altLang="zh-CN" dirty="0"/>
          </a:p>
          <a:p>
            <a:endParaRPr lang="en-US" altLang="zh-CN" dirty="0" smtClean="0"/>
          </a:p>
          <a:p>
            <a:endParaRPr lang="en-US" altLang="zh-CN" dirty="0" smtClean="0"/>
          </a:p>
          <a:p>
            <a:endParaRPr lang="en-US" altLang="zh-CN" dirty="0"/>
          </a:p>
          <a:p>
            <a:r>
              <a:rPr lang="zh-CN" altLang="en-US" dirty="0" smtClean="0"/>
              <a:t>对此公式有疑问的看下一页的例子。</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638518229"/>
              </p:ext>
            </p:extLst>
          </p:nvPr>
        </p:nvGraphicFramePr>
        <p:xfrm>
          <a:off x="4394200" y="2362200"/>
          <a:ext cx="914400" cy="198438"/>
        </p:xfrm>
        <a:graphic>
          <a:graphicData uri="http://schemas.openxmlformats.org/presentationml/2006/ole">
            <mc:AlternateContent xmlns:mc="http://schemas.openxmlformats.org/markup-compatibility/2006">
              <mc:Choice xmlns:v="urn:schemas-microsoft-com:vml" Requires="v">
                <p:oleObj spid="_x0000_s35842" name="Equation" r:id="rId3" imgW="914400" imgH="198720" progId="Equation.DSMT4">
                  <p:embed/>
                </p:oleObj>
              </mc:Choice>
              <mc:Fallback>
                <p:oleObj name="Equation" r:id="rId3" imgW="914400" imgH="198720" progId="Equation.DSMT4">
                  <p:embed/>
                  <p:pic>
                    <p:nvPicPr>
                      <p:cNvPr id="0" name=""/>
                      <p:cNvPicPr/>
                      <p:nvPr/>
                    </p:nvPicPr>
                    <p:blipFill>
                      <a:blip r:embed="rId4"/>
                      <a:stretch>
                        <a:fillRect/>
                      </a:stretch>
                    </p:blipFill>
                    <p:spPr>
                      <a:xfrm>
                        <a:off x="4394200" y="2362200"/>
                        <a:ext cx="914400" cy="198438"/>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772858550"/>
              </p:ext>
            </p:extLst>
          </p:nvPr>
        </p:nvGraphicFramePr>
        <p:xfrm>
          <a:off x="4394200" y="2362200"/>
          <a:ext cx="914400" cy="198438"/>
        </p:xfrm>
        <a:graphic>
          <a:graphicData uri="http://schemas.openxmlformats.org/presentationml/2006/ole">
            <mc:AlternateContent xmlns:mc="http://schemas.openxmlformats.org/markup-compatibility/2006">
              <mc:Choice xmlns:v="urn:schemas-microsoft-com:vml" Requires="v">
                <p:oleObj spid="_x0000_s35843" name="Equation" r:id="rId5" imgW="914400" imgH="198720" progId="Equation.DSMT4">
                  <p:embed/>
                </p:oleObj>
              </mc:Choice>
              <mc:Fallback>
                <p:oleObj name="Equation" r:id="rId5" imgW="914400" imgH="198720" progId="Equation.DSMT4">
                  <p:embed/>
                  <p:pic>
                    <p:nvPicPr>
                      <p:cNvPr id="0" name=""/>
                      <p:cNvPicPr/>
                      <p:nvPr/>
                    </p:nvPicPr>
                    <p:blipFill>
                      <a:blip r:embed="rId4"/>
                      <a:stretch>
                        <a:fillRect/>
                      </a:stretch>
                    </p:blipFill>
                    <p:spPr>
                      <a:xfrm>
                        <a:off x="4394200" y="2362200"/>
                        <a:ext cx="914400" cy="198438"/>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998732061"/>
              </p:ext>
            </p:extLst>
          </p:nvPr>
        </p:nvGraphicFramePr>
        <p:xfrm>
          <a:off x="2915816" y="2564904"/>
          <a:ext cx="3427582" cy="576064"/>
        </p:xfrm>
        <a:graphic>
          <a:graphicData uri="http://schemas.openxmlformats.org/presentationml/2006/ole">
            <mc:AlternateContent xmlns:mc="http://schemas.openxmlformats.org/markup-compatibility/2006">
              <mc:Choice xmlns:v="urn:schemas-microsoft-com:vml" Requires="v">
                <p:oleObj spid="_x0000_s35844" name="Equation" r:id="rId6" imgW="1511280" imgH="253800" progId="Equation.DSMT4">
                  <p:embed/>
                </p:oleObj>
              </mc:Choice>
              <mc:Fallback>
                <p:oleObj name="Equation" r:id="rId6" imgW="1511280" imgH="253800" progId="Equation.DSMT4">
                  <p:embed/>
                  <p:pic>
                    <p:nvPicPr>
                      <p:cNvPr id="0" name=""/>
                      <p:cNvPicPr/>
                      <p:nvPr/>
                    </p:nvPicPr>
                    <p:blipFill>
                      <a:blip r:embed="rId7"/>
                      <a:stretch>
                        <a:fillRect/>
                      </a:stretch>
                    </p:blipFill>
                    <p:spPr>
                      <a:xfrm>
                        <a:off x="2915816" y="2564904"/>
                        <a:ext cx="3427582" cy="576064"/>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272399572"/>
              </p:ext>
            </p:extLst>
          </p:nvPr>
        </p:nvGraphicFramePr>
        <p:xfrm>
          <a:off x="1907704" y="5013176"/>
          <a:ext cx="5703888" cy="576262"/>
        </p:xfrm>
        <a:graphic>
          <a:graphicData uri="http://schemas.openxmlformats.org/presentationml/2006/ole">
            <mc:AlternateContent xmlns:mc="http://schemas.openxmlformats.org/markup-compatibility/2006">
              <mc:Choice xmlns:v="urn:schemas-microsoft-com:vml" Requires="v">
                <p:oleObj spid="_x0000_s35845" name="Equation" r:id="rId8" imgW="2514600" imgH="253800" progId="Equation.DSMT4">
                  <p:embed/>
                </p:oleObj>
              </mc:Choice>
              <mc:Fallback>
                <p:oleObj name="Equation" r:id="rId8" imgW="2514600" imgH="253800" progId="Equation.DSMT4">
                  <p:embed/>
                  <p:pic>
                    <p:nvPicPr>
                      <p:cNvPr id="0" name=""/>
                      <p:cNvPicPr>
                        <a:picLocks noChangeAspect="1" noChangeArrowheads="1"/>
                      </p:cNvPicPr>
                      <p:nvPr/>
                    </p:nvPicPr>
                    <p:blipFill>
                      <a:blip r:embed="rId9"/>
                      <a:srcRect/>
                      <a:stretch>
                        <a:fillRect/>
                      </a:stretch>
                    </p:blipFill>
                    <p:spPr bwMode="auto">
                      <a:xfrm>
                        <a:off x="1907704" y="5013176"/>
                        <a:ext cx="57038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74246516"/>
              </p:ext>
            </p:extLst>
          </p:nvPr>
        </p:nvGraphicFramePr>
        <p:xfrm>
          <a:off x="683568" y="3284984"/>
          <a:ext cx="8111888" cy="1656184"/>
        </p:xfrm>
        <a:graphic>
          <a:graphicData uri="http://schemas.openxmlformats.org/presentationml/2006/ole">
            <mc:AlternateContent xmlns:mc="http://schemas.openxmlformats.org/markup-compatibility/2006">
              <mc:Choice xmlns:v="urn:schemas-microsoft-com:vml" Requires="v">
                <p:oleObj spid="_x0000_s35846" name="Equation" r:id="rId10" imgW="3733560" imgH="761760" progId="Equation.DSMT4">
                  <p:embed/>
                </p:oleObj>
              </mc:Choice>
              <mc:Fallback>
                <p:oleObj name="Equation" r:id="rId10" imgW="3733560" imgH="761760" progId="Equation.DSMT4">
                  <p:embed/>
                  <p:pic>
                    <p:nvPicPr>
                      <p:cNvPr id="0" name=""/>
                      <p:cNvPicPr/>
                      <p:nvPr/>
                    </p:nvPicPr>
                    <p:blipFill>
                      <a:blip r:embed="rId11"/>
                      <a:stretch>
                        <a:fillRect/>
                      </a:stretch>
                    </p:blipFill>
                    <p:spPr>
                      <a:xfrm>
                        <a:off x="683568" y="3284984"/>
                        <a:ext cx="8111888" cy="1656184"/>
                      </a:xfrm>
                      <a:prstGeom prst="rect">
                        <a:avLst/>
                      </a:prstGeom>
                    </p:spPr>
                  </p:pic>
                </p:oleObj>
              </mc:Fallback>
            </mc:AlternateContent>
          </a:graphicData>
        </a:graphic>
      </p:graphicFrame>
    </p:spTree>
    <p:extLst>
      <p:ext uri="{BB962C8B-B14F-4D97-AF65-F5344CB8AC3E}">
        <p14:creationId xmlns:p14="http://schemas.microsoft.com/office/powerpoint/2010/main" val="79055786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4" name="椭圆 3"/>
          <p:cNvSpPr/>
          <p:nvPr/>
        </p:nvSpPr>
        <p:spPr>
          <a:xfrm>
            <a:off x="1353344" y="2924944"/>
            <a:ext cx="3024336" cy="30963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a:off x="2577480" y="2924944"/>
            <a:ext cx="3024336" cy="30963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矩形标注 6"/>
          <p:cNvSpPr/>
          <p:nvPr/>
        </p:nvSpPr>
        <p:spPr>
          <a:xfrm>
            <a:off x="-14808" y="5076133"/>
            <a:ext cx="914400" cy="612648"/>
          </a:xfrm>
          <a:prstGeom prst="wedgeRectCallout">
            <a:avLst>
              <a:gd name="adj1" fmla="val 141072"/>
              <a:gd name="adj2" fmla="val -985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prstClr val="white"/>
                </a:solidFill>
              </a:rPr>
              <a:t>t(a)</a:t>
            </a:r>
            <a:endParaRPr lang="zh-CN" altLang="en-US" sz="2800" dirty="0">
              <a:solidFill>
                <a:prstClr val="white"/>
              </a:solidFill>
            </a:endParaRPr>
          </a:p>
        </p:txBody>
      </p:sp>
      <p:sp>
        <p:nvSpPr>
          <p:cNvPr id="8" name="矩形标注 7"/>
          <p:cNvSpPr/>
          <p:nvPr/>
        </p:nvSpPr>
        <p:spPr>
          <a:xfrm>
            <a:off x="5961856" y="5086590"/>
            <a:ext cx="914400" cy="612648"/>
          </a:xfrm>
          <a:prstGeom prst="wedgeRectCallout">
            <a:avLst>
              <a:gd name="adj1" fmla="val -136706"/>
              <a:gd name="adj2" fmla="val -606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prstClr val="white"/>
                </a:solidFill>
              </a:rPr>
              <a:t>t(b)</a:t>
            </a:r>
            <a:endParaRPr lang="zh-CN" altLang="en-US" sz="2800" dirty="0">
              <a:solidFill>
                <a:prstClr val="white"/>
              </a:solidFill>
            </a:endParaRPr>
          </a:p>
        </p:txBody>
      </p:sp>
      <p:sp>
        <p:nvSpPr>
          <p:cNvPr id="9" name="矩形标注 8"/>
          <p:cNvSpPr/>
          <p:nvPr/>
        </p:nvSpPr>
        <p:spPr>
          <a:xfrm>
            <a:off x="2793504" y="1124744"/>
            <a:ext cx="914400" cy="612648"/>
          </a:xfrm>
          <a:prstGeom prst="wedgeRectCallout">
            <a:avLst>
              <a:gd name="adj1" fmla="val 2976"/>
              <a:gd name="adj2" fmla="val 4486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prstClr val="white"/>
                </a:solidFill>
              </a:rPr>
              <a:t>t(ab)</a:t>
            </a:r>
            <a:endParaRPr lang="zh-CN" altLang="en-US" sz="2800" dirty="0">
              <a:solidFill>
                <a:prstClr val="white"/>
              </a:solidFill>
            </a:endParaRPr>
          </a:p>
        </p:txBody>
      </p:sp>
      <p:sp>
        <p:nvSpPr>
          <p:cNvPr id="10" name="TextBox 9"/>
          <p:cNvSpPr txBox="1"/>
          <p:nvPr/>
        </p:nvSpPr>
        <p:spPr>
          <a:xfrm>
            <a:off x="1785392" y="4473116"/>
            <a:ext cx="364202" cy="523220"/>
          </a:xfrm>
          <a:prstGeom prst="rect">
            <a:avLst/>
          </a:prstGeom>
          <a:noFill/>
        </p:spPr>
        <p:txBody>
          <a:bodyPr wrap="none" rtlCol="0">
            <a:spAutoFit/>
          </a:bodyPr>
          <a:lstStyle/>
          <a:p>
            <a:r>
              <a:rPr lang="en-US" altLang="zh-CN" sz="2800" dirty="0" smtClean="0">
                <a:solidFill>
                  <a:prstClr val="black"/>
                </a:solidFill>
                <a:latin typeface="Times New Roman" panose="02020603050405020304" pitchFamily="18" charset="0"/>
                <a:cs typeface="Times New Roman" panose="02020603050405020304" pitchFamily="18" charset="0"/>
              </a:rPr>
              <a:t>1</a:t>
            </a:r>
            <a:endParaRPr lang="zh-CN" altLang="en-US" sz="2800" dirty="0">
              <a:solidFill>
                <a:prstClr val="black"/>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3068603" y="4473116"/>
            <a:ext cx="1172116" cy="523220"/>
          </a:xfrm>
          <a:prstGeom prst="rect">
            <a:avLst/>
          </a:prstGeom>
          <a:noFill/>
        </p:spPr>
        <p:txBody>
          <a:bodyPr wrap="none" rtlCol="0">
            <a:spAutoFit/>
          </a:bodyPr>
          <a:lstStyle/>
          <a:p>
            <a:r>
              <a:rPr lang="en-US" altLang="zh-CN" sz="2800" dirty="0" smtClean="0">
                <a:solidFill>
                  <a:prstClr val="black"/>
                </a:solidFill>
                <a:latin typeface="Times New Roman" panose="02020603050405020304" pitchFamily="18" charset="0"/>
                <a:cs typeface="Times New Roman" panose="02020603050405020304" pitchFamily="18" charset="0"/>
              </a:rPr>
              <a:t>2,3,4,5</a:t>
            </a:r>
            <a:endParaRPr lang="zh-CN" altLang="en-US" sz="2800" dirty="0">
              <a:solidFill>
                <a:prstClr val="black"/>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4589542" y="4365104"/>
            <a:ext cx="364202" cy="523220"/>
          </a:xfrm>
          <a:prstGeom prst="rect">
            <a:avLst/>
          </a:prstGeom>
          <a:noFill/>
        </p:spPr>
        <p:txBody>
          <a:bodyPr wrap="none" rtlCol="0">
            <a:spAutoFit/>
          </a:bodyPr>
          <a:lstStyle/>
          <a:p>
            <a:r>
              <a:rPr lang="en-US" altLang="zh-CN" sz="2800" dirty="0" smtClean="0">
                <a:solidFill>
                  <a:prstClr val="black"/>
                </a:solidFill>
                <a:latin typeface="Times New Roman" panose="02020603050405020304" pitchFamily="18" charset="0"/>
                <a:cs typeface="Times New Roman" panose="02020603050405020304" pitchFamily="18" charset="0"/>
              </a:rPr>
              <a:t>6</a:t>
            </a:r>
            <a:endParaRPr lang="zh-CN" altLang="en-US" sz="2800" dirty="0">
              <a:solidFill>
                <a:prstClr val="black"/>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6700125" y="980728"/>
            <a:ext cx="2480387" cy="5693866"/>
          </a:xfrm>
          <a:prstGeom prst="rect">
            <a:avLst/>
          </a:prstGeom>
          <a:noFill/>
        </p:spPr>
        <p:txBody>
          <a:bodyPr wrap="square" rtlCol="0">
            <a:spAutoFit/>
          </a:bodyPr>
          <a:lstStyle/>
          <a:p>
            <a:r>
              <a:rPr lang="en-US" altLang="zh-CN" sz="2800" dirty="0" smtClean="0">
                <a:solidFill>
                  <a:prstClr val="black"/>
                </a:solidFill>
                <a:latin typeface="Times New Roman" panose="02020603050405020304" pitchFamily="18" charset="0"/>
                <a:cs typeface="Times New Roman" panose="02020603050405020304" pitchFamily="18" charset="0"/>
              </a:rPr>
              <a:t>t(a)=12345</a:t>
            </a:r>
          </a:p>
          <a:p>
            <a:r>
              <a:rPr lang="en-US" altLang="zh-CN" sz="2800" dirty="0" smtClean="0">
                <a:solidFill>
                  <a:prstClr val="black"/>
                </a:solidFill>
                <a:latin typeface="Times New Roman" panose="02020603050405020304" pitchFamily="18" charset="0"/>
                <a:cs typeface="Times New Roman" panose="02020603050405020304" pitchFamily="18" charset="0"/>
              </a:rPr>
              <a:t>t(b)=23456</a:t>
            </a:r>
          </a:p>
          <a:p>
            <a:r>
              <a:rPr lang="en-US" altLang="zh-CN" sz="2800" dirty="0" smtClean="0">
                <a:solidFill>
                  <a:prstClr val="black"/>
                </a:solidFill>
                <a:latin typeface="Times New Roman" panose="02020603050405020304" pitchFamily="18" charset="0"/>
                <a:cs typeface="Times New Roman" panose="02020603050405020304" pitchFamily="18" charset="0"/>
              </a:rPr>
              <a:t>t(ab)=2345</a:t>
            </a:r>
          </a:p>
          <a:p>
            <a:r>
              <a:rPr lang="en-US" altLang="zh-CN" sz="2800" dirty="0" smtClean="0">
                <a:solidFill>
                  <a:prstClr val="black"/>
                </a:solidFill>
                <a:latin typeface="Times New Roman" panose="02020603050405020304" pitchFamily="18" charset="0"/>
                <a:cs typeface="Times New Roman" panose="02020603050405020304" pitchFamily="18" charset="0"/>
              </a:rPr>
              <a:t>a</a:t>
            </a:r>
            <a:r>
              <a:rPr lang="zh-CN" altLang="en-US" sz="2800" dirty="0" smtClean="0">
                <a:solidFill>
                  <a:prstClr val="black"/>
                </a:solidFill>
                <a:latin typeface="Times New Roman" panose="02020603050405020304" pitchFamily="18" charset="0"/>
                <a:cs typeface="Times New Roman" panose="02020603050405020304" pitchFamily="18" charset="0"/>
              </a:rPr>
              <a:t>与</a:t>
            </a:r>
            <a:r>
              <a:rPr lang="en-US" altLang="zh-CN" sz="2800" dirty="0" smtClean="0">
                <a:solidFill>
                  <a:prstClr val="black"/>
                </a:solidFill>
                <a:latin typeface="Times New Roman" panose="02020603050405020304" pitchFamily="18" charset="0"/>
                <a:cs typeface="Times New Roman" panose="02020603050405020304" pitchFamily="18" charset="0"/>
              </a:rPr>
              <a:t>ab</a:t>
            </a:r>
            <a:r>
              <a:rPr lang="zh-CN" altLang="en-US" sz="2800" dirty="0" smtClean="0">
                <a:solidFill>
                  <a:prstClr val="black"/>
                </a:solidFill>
                <a:latin typeface="Times New Roman" panose="02020603050405020304" pitchFamily="18" charset="0"/>
                <a:cs typeface="Times New Roman" panose="02020603050405020304" pitchFamily="18" charset="0"/>
              </a:rPr>
              <a:t>的差集</a:t>
            </a:r>
            <a:r>
              <a:rPr lang="en-US" altLang="zh-CN" sz="2800" dirty="0" smtClean="0">
                <a:solidFill>
                  <a:prstClr val="black"/>
                </a:solidFill>
                <a:latin typeface="Times New Roman" panose="02020603050405020304" pitchFamily="18" charset="0"/>
                <a:cs typeface="Times New Roman" panose="02020603050405020304" pitchFamily="18" charset="0"/>
              </a:rPr>
              <a:t>(</a:t>
            </a:r>
            <a:r>
              <a:rPr lang="zh-CN" altLang="en-US" sz="2800" dirty="0" smtClean="0">
                <a:solidFill>
                  <a:prstClr val="black"/>
                </a:solidFill>
                <a:latin typeface="Times New Roman" panose="02020603050405020304" pitchFamily="18" charset="0"/>
                <a:cs typeface="Times New Roman" panose="02020603050405020304" pitchFamily="18" charset="0"/>
              </a:rPr>
              <a:t>即包含</a:t>
            </a:r>
            <a:r>
              <a:rPr lang="en-US" altLang="zh-CN" sz="2800" dirty="0" smtClean="0">
                <a:solidFill>
                  <a:prstClr val="black"/>
                </a:solidFill>
                <a:latin typeface="Times New Roman" panose="02020603050405020304" pitchFamily="18" charset="0"/>
                <a:cs typeface="Times New Roman" panose="02020603050405020304" pitchFamily="18" charset="0"/>
              </a:rPr>
              <a:t>a</a:t>
            </a:r>
            <a:r>
              <a:rPr lang="zh-CN" altLang="en-US" sz="2800" dirty="0" smtClean="0">
                <a:solidFill>
                  <a:prstClr val="black"/>
                </a:solidFill>
                <a:latin typeface="Times New Roman" panose="02020603050405020304" pitchFamily="18" charset="0"/>
                <a:cs typeface="Times New Roman" panose="02020603050405020304" pitchFamily="18" charset="0"/>
              </a:rPr>
              <a:t>但不包含</a:t>
            </a:r>
            <a:r>
              <a:rPr lang="en-US" altLang="zh-CN" sz="2800" dirty="0" smtClean="0">
                <a:solidFill>
                  <a:prstClr val="black"/>
                </a:solidFill>
                <a:latin typeface="Times New Roman" panose="02020603050405020304" pitchFamily="18" charset="0"/>
                <a:cs typeface="Times New Roman" panose="02020603050405020304" pitchFamily="18" charset="0"/>
              </a:rPr>
              <a:t>ab</a:t>
            </a:r>
            <a:r>
              <a:rPr lang="zh-CN" altLang="en-US" sz="2800" dirty="0" smtClean="0">
                <a:solidFill>
                  <a:prstClr val="black"/>
                </a:solidFill>
                <a:latin typeface="Times New Roman" panose="02020603050405020304" pitchFamily="18" charset="0"/>
                <a:cs typeface="Times New Roman" panose="02020603050405020304" pitchFamily="18" charset="0"/>
              </a:rPr>
              <a:t>的事务</a:t>
            </a:r>
            <a:r>
              <a:rPr lang="en-US" altLang="zh-CN" sz="2800" dirty="0" smtClean="0">
                <a:solidFill>
                  <a:prstClr val="black"/>
                </a:solidFill>
                <a:latin typeface="Times New Roman" panose="02020603050405020304" pitchFamily="18" charset="0"/>
                <a:cs typeface="Times New Roman" panose="02020603050405020304" pitchFamily="18" charset="0"/>
              </a:rPr>
              <a:t>)</a:t>
            </a:r>
            <a:r>
              <a:rPr lang="zh-CN" altLang="en-US" sz="2800" dirty="0" smtClean="0">
                <a:solidFill>
                  <a:prstClr val="black"/>
                </a:solidFill>
                <a:latin typeface="Times New Roman" panose="02020603050405020304" pitchFamily="18" charset="0"/>
                <a:cs typeface="Times New Roman" panose="02020603050405020304" pitchFamily="18" charset="0"/>
              </a:rPr>
              <a:t>为</a:t>
            </a:r>
            <a:r>
              <a:rPr lang="en-US" altLang="zh-CN" sz="2800" dirty="0" smtClean="0">
                <a:solidFill>
                  <a:prstClr val="black"/>
                </a:solidFill>
                <a:latin typeface="Times New Roman" panose="02020603050405020304" pitchFamily="18" charset="0"/>
                <a:cs typeface="Times New Roman" panose="02020603050405020304" pitchFamily="18" charset="0"/>
              </a:rPr>
              <a:t>1</a:t>
            </a:r>
            <a:r>
              <a:rPr lang="zh-CN" altLang="en-US" sz="2800" dirty="0" smtClean="0">
                <a:solidFill>
                  <a:prstClr val="black"/>
                </a:solidFill>
                <a:latin typeface="Times New Roman" panose="02020603050405020304" pitchFamily="18" charset="0"/>
                <a:cs typeface="Times New Roman" panose="02020603050405020304" pitchFamily="18" charset="0"/>
              </a:rPr>
              <a:t>，</a:t>
            </a:r>
            <a:r>
              <a:rPr lang="en-US" altLang="zh-CN" sz="2800" dirty="0" smtClean="0">
                <a:solidFill>
                  <a:prstClr val="black"/>
                </a:solidFill>
                <a:latin typeface="Times New Roman" panose="02020603050405020304" pitchFamily="18" charset="0"/>
                <a:cs typeface="Times New Roman" panose="02020603050405020304" pitchFamily="18" charset="0"/>
              </a:rPr>
              <a:t>a</a:t>
            </a:r>
            <a:r>
              <a:rPr lang="zh-CN" altLang="en-US" sz="2800" dirty="0" smtClean="0">
                <a:solidFill>
                  <a:prstClr val="black"/>
                </a:solidFill>
                <a:latin typeface="Times New Roman" panose="02020603050405020304" pitchFamily="18" charset="0"/>
                <a:cs typeface="Times New Roman" panose="02020603050405020304" pitchFamily="18" charset="0"/>
              </a:rPr>
              <a:t>与</a:t>
            </a:r>
            <a:r>
              <a:rPr lang="en-US" altLang="zh-CN" sz="2800" dirty="0" smtClean="0">
                <a:solidFill>
                  <a:prstClr val="black"/>
                </a:solidFill>
                <a:latin typeface="Times New Roman" panose="02020603050405020304" pitchFamily="18" charset="0"/>
                <a:cs typeface="Times New Roman" panose="02020603050405020304" pitchFamily="18" charset="0"/>
              </a:rPr>
              <a:t>b</a:t>
            </a:r>
            <a:r>
              <a:rPr lang="zh-CN" altLang="en-US" sz="2800" dirty="0" smtClean="0">
                <a:solidFill>
                  <a:prstClr val="black"/>
                </a:solidFill>
                <a:latin typeface="Times New Roman" panose="02020603050405020304" pitchFamily="18" charset="0"/>
                <a:cs typeface="Times New Roman" panose="02020603050405020304" pitchFamily="18" charset="0"/>
              </a:rPr>
              <a:t>的差集</a:t>
            </a:r>
            <a:r>
              <a:rPr lang="en-US" altLang="zh-CN" sz="2800" dirty="0" smtClean="0">
                <a:solidFill>
                  <a:prstClr val="black"/>
                </a:solidFill>
                <a:latin typeface="Times New Roman" panose="02020603050405020304" pitchFamily="18" charset="0"/>
                <a:cs typeface="Times New Roman" panose="02020603050405020304" pitchFamily="18" charset="0"/>
              </a:rPr>
              <a:t>(</a:t>
            </a:r>
            <a:r>
              <a:rPr lang="zh-CN" altLang="en-US" sz="2800" dirty="0" smtClean="0">
                <a:solidFill>
                  <a:prstClr val="black"/>
                </a:solidFill>
                <a:latin typeface="Times New Roman" panose="02020603050405020304" pitchFamily="18" charset="0"/>
                <a:cs typeface="Times New Roman" panose="02020603050405020304" pitchFamily="18" charset="0"/>
              </a:rPr>
              <a:t>包含</a:t>
            </a:r>
            <a:r>
              <a:rPr lang="en-US" altLang="zh-CN" sz="2800" dirty="0" smtClean="0">
                <a:solidFill>
                  <a:prstClr val="black"/>
                </a:solidFill>
                <a:latin typeface="Times New Roman" panose="02020603050405020304" pitchFamily="18" charset="0"/>
                <a:cs typeface="Times New Roman" panose="02020603050405020304" pitchFamily="18" charset="0"/>
              </a:rPr>
              <a:t>a</a:t>
            </a:r>
            <a:r>
              <a:rPr lang="zh-CN" altLang="en-US" sz="2800" dirty="0" smtClean="0">
                <a:solidFill>
                  <a:prstClr val="black"/>
                </a:solidFill>
                <a:latin typeface="Times New Roman" panose="02020603050405020304" pitchFamily="18" charset="0"/>
                <a:cs typeface="Times New Roman" panose="02020603050405020304" pitchFamily="18" charset="0"/>
              </a:rPr>
              <a:t>不包含</a:t>
            </a:r>
            <a:r>
              <a:rPr lang="en-US" altLang="zh-CN" sz="2800" dirty="0" smtClean="0">
                <a:solidFill>
                  <a:prstClr val="black"/>
                </a:solidFill>
                <a:latin typeface="Times New Roman" panose="02020603050405020304" pitchFamily="18" charset="0"/>
                <a:cs typeface="Times New Roman" panose="02020603050405020304" pitchFamily="18" charset="0"/>
              </a:rPr>
              <a:t>b</a:t>
            </a:r>
            <a:r>
              <a:rPr lang="zh-CN" altLang="en-US" sz="2800" dirty="0" smtClean="0">
                <a:solidFill>
                  <a:prstClr val="black"/>
                </a:solidFill>
                <a:latin typeface="Times New Roman" panose="02020603050405020304" pitchFamily="18" charset="0"/>
                <a:cs typeface="Times New Roman" panose="02020603050405020304" pitchFamily="18" charset="0"/>
              </a:rPr>
              <a:t>的事务</a:t>
            </a:r>
            <a:r>
              <a:rPr lang="en-US" altLang="zh-CN" sz="2800" dirty="0" smtClean="0">
                <a:solidFill>
                  <a:prstClr val="black"/>
                </a:solidFill>
                <a:latin typeface="Times New Roman" panose="02020603050405020304" pitchFamily="18" charset="0"/>
                <a:cs typeface="Times New Roman" panose="02020603050405020304" pitchFamily="18" charset="0"/>
              </a:rPr>
              <a:t>)</a:t>
            </a:r>
            <a:r>
              <a:rPr lang="zh-CN" altLang="en-US" sz="2800" dirty="0" smtClean="0">
                <a:solidFill>
                  <a:prstClr val="black"/>
                </a:solidFill>
                <a:latin typeface="Times New Roman" panose="02020603050405020304" pitchFamily="18" charset="0"/>
                <a:cs typeface="Times New Roman" panose="02020603050405020304" pitchFamily="18" charset="0"/>
              </a:rPr>
              <a:t>也为</a:t>
            </a:r>
            <a:r>
              <a:rPr lang="en-US" altLang="zh-CN" sz="2800" dirty="0" smtClean="0">
                <a:solidFill>
                  <a:prstClr val="black"/>
                </a:solidFill>
                <a:latin typeface="Times New Roman" panose="02020603050405020304" pitchFamily="18" charset="0"/>
                <a:cs typeface="Times New Roman" panose="02020603050405020304" pitchFamily="18" charset="0"/>
              </a:rPr>
              <a:t>1</a:t>
            </a:r>
            <a:r>
              <a:rPr lang="zh-CN" altLang="en-US" sz="2800" dirty="0" smtClean="0">
                <a:solidFill>
                  <a:prstClr val="black"/>
                </a:solidFill>
                <a:latin typeface="Times New Roman" panose="02020603050405020304" pitchFamily="18" charset="0"/>
                <a:cs typeface="Times New Roman" panose="02020603050405020304" pitchFamily="18" charset="0"/>
              </a:rPr>
              <a:t>，</a:t>
            </a:r>
            <a:r>
              <a:rPr lang="en-US" altLang="zh-CN" sz="2800" dirty="0" smtClean="0">
                <a:solidFill>
                  <a:prstClr val="black"/>
                </a:solidFill>
                <a:latin typeface="Times New Roman" panose="02020603050405020304" pitchFamily="18" charset="0"/>
                <a:cs typeface="Times New Roman" panose="02020603050405020304" pitchFamily="18" charset="0"/>
              </a:rPr>
              <a:t>b</a:t>
            </a:r>
            <a:r>
              <a:rPr lang="zh-CN" altLang="en-US" sz="2800" dirty="0" smtClean="0">
                <a:solidFill>
                  <a:prstClr val="black"/>
                </a:solidFill>
                <a:latin typeface="Times New Roman" panose="02020603050405020304" pitchFamily="18" charset="0"/>
                <a:cs typeface="Times New Roman" panose="02020603050405020304" pitchFamily="18" charset="0"/>
              </a:rPr>
              <a:t>比</a:t>
            </a:r>
            <a:r>
              <a:rPr lang="en-US" altLang="zh-CN" sz="2800" dirty="0" smtClean="0">
                <a:solidFill>
                  <a:prstClr val="black"/>
                </a:solidFill>
                <a:latin typeface="Times New Roman" panose="02020603050405020304" pitchFamily="18" charset="0"/>
                <a:cs typeface="Times New Roman" panose="02020603050405020304" pitchFamily="18" charset="0"/>
              </a:rPr>
              <a:t>ab</a:t>
            </a:r>
            <a:r>
              <a:rPr lang="zh-CN" altLang="en-US" sz="2800" dirty="0" smtClean="0">
                <a:solidFill>
                  <a:prstClr val="black"/>
                </a:solidFill>
                <a:latin typeface="Times New Roman" panose="02020603050405020304" pitchFamily="18" charset="0"/>
                <a:cs typeface="Times New Roman" panose="02020603050405020304" pitchFamily="18" charset="0"/>
              </a:rPr>
              <a:t>多的事务</a:t>
            </a:r>
            <a:r>
              <a:rPr lang="en-US" altLang="zh-CN" sz="2800" dirty="0" smtClean="0">
                <a:solidFill>
                  <a:prstClr val="black"/>
                </a:solidFill>
                <a:latin typeface="Times New Roman" panose="02020603050405020304" pitchFamily="18" charset="0"/>
                <a:cs typeface="Times New Roman" panose="02020603050405020304" pitchFamily="18" charset="0"/>
              </a:rPr>
              <a:t>6</a:t>
            </a:r>
            <a:r>
              <a:rPr lang="zh-CN" altLang="en-US" sz="2800" dirty="0" smtClean="0">
                <a:solidFill>
                  <a:prstClr val="black"/>
                </a:solidFill>
                <a:latin typeface="Times New Roman" panose="02020603050405020304" pitchFamily="18" charset="0"/>
                <a:cs typeface="Times New Roman" panose="02020603050405020304" pitchFamily="18" charset="0"/>
              </a:rPr>
              <a:t>并没有影响</a:t>
            </a:r>
            <a:r>
              <a:rPr lang="en-US" altLang="zh-CN" sz="2800" dirty="0" smtClean="0">
                <a:solidFill>
                  <a:prstClr val="black"/>
                </a:solidFill>
                <a:latin typeface="Times New Roman" panose="02020603050405020304" pitchFamily="18" charset="0"/>
                <a:cs typeface="Times New Roman" panose="02020603050405020304" pitchFamily="18" charset="0"/>
              </a:rPr>
              <a:t>(</a:t>
            </a:r>
            <a:r>
              <a:rPr lang="zh-CN" altLang="en-US" sz="2800" dirty="0" smtClean="0">
                <a:solidFill>
                  <a:prstClr val="black"/>
                </a:solidFill>
                <a:latin typeface="Times New Roman" panose="02020603050405020304" pitchFamily="18" charset="0"/>
                <a:cs typeface="Times New Roman" panose="02020603050405020304" pitchFamily="18" charset="0"/>
              </a:rPr>
              <a:t>因为</a:t>
            </a:r>
            <a:r>
              <a:rPr lang="en-US" altLang="zh-CN" sz="2800" dirty="0" smtClean="0">
                <a:solidFill>
                  <a:prstClr val="black"/>
                </a:solidFill>
                <a:latin typeface="Times New Roman" panose="02020603050405020304" pitchFamily="18" charset="0"/>
                <a:cs typeface="Times New Roman" panose="02020603050405020304" pitchFamily="18" charset="0"/>
              </a:rPr>
              <a:t>6</a:t>
            </a:r>
            <a:r>
              <a:rPr lang="zh-CN" altLang="en-US" sz="2800" dirty="0" smtClean="0">
                <a:solidFill>
                  <a:prstClr val="black"/>
                </a:solidFill>
                <a:latin typeface="Times New Roman" panose="02020603050405020304" pitchFamily="18" charset="0"/>
                <a:cs typeface="Times New Roman" panose="02020603050405020304" pitchFamily="18" charset="0"/>
              </a:rPr>
              <a:t>中不包含项</a:t>
            </a:r>
            <a:r>
              <a:rPr lang="en-US" altLang="zh-CN" sz="2800" dirty="0" smtClean="0">
                <a:solidFill>
                  <a:prstClr val="black"/>
                </a:solidFill>
                <a:latin typeface="Times New Roman" panose="02020603050405020304" pitchFamily="18" charset="0"/>
                <a:cs typeface="Times New Roman" panose="02020603050405020304" pitchFamily="18" charset="0"/>
              </a:rPr>
              <a:t>a)</a:t>
            </a:r>
            <a:endParaRPr lang="zh-CN" altLang="en-US" sz="28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582287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差集的计算</a:t>
            </a:r>
          </a:p>
        </p:txBody>
      </p:sp>
      <p:sp>
        <p:nvSpPr>
          <p:cNvPr id="3" name="内容占位符 2"/>
          <p:cNvSpPr>
            <a:spLocks noGrp="1"/>
          </p:cNvSpPr>
          <p:nvPr>
            <p:ph idx="1"/>
          </p:nvPr>
        </p:nvSpPr>
        <p:spPr/>
        <p:txBody>
          <a:bodyPr/>
          <a:lstStyle/>
          <a:p>
            <a:r>
              <a:rPr lang="zh-CN" altLang="en-US" dirty="0" smtClean="0"/>
              <a:t>由于</a:t>
            </a:r>
            <a:endParaRPr lang="en-US" altLang="zh-CN" dirty="0" smtClean="0"/>
          </a:p>
          <a:p>
            <a:endParaRPr lang="en-US" altLang="zh-CN" dirty="0"/>
          </a:p>
          <a:p>
            <a:endParaRPr lang="en-US" altLang="zh-CN" dirty="0" smtClean="0"/>
          </a:p>
          <a:p>
            <a:r>
              <a:rPr lang="zh-CN" altLang="en-US" dirty="0" smtClean="0"/>
              <a:t>由差集的定义可以知道                      表示</a:t>
            </a:r>
            <a:r>
              <a:rPr lang="en-US" altLang="zh-CN" dirty="0" smtClean="0"/>
              <a:t>t(X</a:t>
            </a:r>
            <a:r>
              <a:rPr lang="en-US" altLang="zh-CN" baseline="-25000" dirty="0" smtClean="0"/>
              <a:t>a</a:t>
            </a:r>
            <a:r>
              <a:rPr lang="en-US" altLang="zh-CN" dirty="0"/>
              <a:t>)</a:t>
            </a:r>
            <a:r>
              <a:rPr lang="zh-CN" altLang="en-US" dirty="0" smtClean="0"/>
              <a:t>中包含同时</a:t>
            </a:r>
            <a:r>
              <a:rPr lang="en-US" altLang="zh-CN" dirty="0" smtClean="0"/>
              <a:t>t(</a:t>
            </a:r>
            <a:r>
              <a:rPr lang="en-US" altLang="zh-CN" dirty="0" err="1" smtClean="0"/>
              <a:t>X</a:t>
            </a:r>
            <a:r>
              <a:rPr lang="en-US" altLang="zh-CN" baseline="-25000" dirty="0" err="1" smtClean="0"/>
              <a:t>b</a:t>
            </a:r>
            <a:r>
              <a:rPr lang="en-US" altLang="zh-CN" dirty="0"/>
              <a:t>)</a:t>
            </a:r>
            <a:r>
              <a:rPr lang="zh-CN" altLang="en-US" dirty="0" smtClean="0"/>
              <a:t>中不</a:t>
            </a:r>
            <a:r>
              <a:rPr lang="zh-CN" altLang="en-US" dirty="0"/>
              <a:t>包含的</a:t>
            </a:r>
            <a:r>
              <a:rPr lang="zh-CN" altLang="en-US" dirty="0" smtClean="0"/>
              <a:t>那些事务，即</a:t>
            </a:r>
            <a:endParaRPr lang="en-US" altLang="zh-CN" dirty="0" smtClean="0"/>
          </a:p>
          <a:p>
            <a:endParaRPr lang="en-US" altLang="zh-CN" dirty="0"/>
          </a:p>
          <a:p>
            <a:endParaRPr lang="en-US" altLang="zh-CN" dirty="0" smtClean="0"/>
          </a:p>
          <a:p>
            <a:r>
              <a:rPr lang="zh-CN" altLang="en-US" dirty="0"/>
              <a:t>由于</a:t>
            </a:r>
          </a:p>
        </p:txBody>
      </p:sp>
      <p:graphicFrame>
        <p:nvGraphicFramePr>
          <p:cNvPr id="4" name="对象 3"/>
          <p:cNvGraphicFramePr>
            <a:graphicFrameLocks noChangeAspect="1"/>
          </p:cNvGraphicFramePr>
          <p:nvPr>
            <p:extLst>
              <p:ext uri="{D42A27DB-BD31-4B8C-83A1-F6EECF244321}">
                <p14:modId xmlns:p14="http://schemas.microsoft.com/office/powerpoint/2010/main" val="391662053"/>
              </p:ext>
            </p:extLst>
          </p:nvPr>
        </p:nvGraphicFramePr>
        <p:xfrm>
          <a:off x="1763688" y="2492896"/>
          <a:ext cx="5703888" cy="576262"/>
        </p:xfrm>
        <a:graphic>
          <a:graphicData uri="http://schemas.openxmlformats.org/presentationml/2006/ole">
            <mc:AlternateContent xmlns:mc="http://schemas.openxmlformats.org/markup-compatibility/2006">
              <mc:Choice xmlns:v="urn:schemas-microsoft-com:vml" Requires="v">
                <p:oleObj spid="_x0000_s36866" name="Equation" r:id="rId3" imgW="2514600" imgH="253800" progId="Equation.DSMT4">
                  <p:embed/>
                </p:oleObj>
              </mc:Choice>
              <mc:Fallback>
                <p:oleObj name="Equation" r:id="rId3" imgW="2514600" imgH="253800" progId="Equation.DSMT4">
                  <p:embed/>
                  <p:pic>
                    <p:nvPicPr>
                      <p:cNvPr id="0" name=""/>
                      <p:cNvPicPr>
                        <a:picLocks noChangeAspect="1" noChangeArrowheads="1"/>
                      </p:cNvPicPr>
                      <p:nvPr/>
                    </p:nvPicPr>
                    <p:blipFill>
                      <a:blip r:embed="rId4"/>
                      <a:srcRect/>
                      <a:stretch>
                        <a:fillRect/>
                      </a:stretch>
                    </p:blipFill>
                    <p:spPr bwMode="auto">
                      <a:xfrm>
                        <a:off x="1763688" y="2492896"/>
                        <a:ext cx="57038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725868715"/>
              </p:ext>
            </p:extLst>
          </p:nvPr>
        </p:nvGraphicFramePr>
        <p:xfrm>
          <a:off x="4211960" y="3336120"/>
          <a:ext cx="1752296" cy="507912"/>
        </p:xfrm>
        <a:graphic>
          <a:graphicData uri="http://schemas.openxmlformats.org/presentationml/2006/ole">
            <mc:AlternateContent xmlns:mc="http://schemas.openxmlformats.org/markup-compatibility/2006">
              <mc:Choice xmlns:v="urn:schemas-microsoft-com:vml" Requires="v">
                <p:oleObj spid="_x0000_s36867" name="Equation" r:id="rId5" imgW="876240" imgH="253800" progId="Equation.DSMT4">
                  <p:embed/>
                </p:oleObj>
              </mc:Choice>
              <mc:Fallback>
                <p:oleObj name="Equation" r:id="rId5" imgW="876240" imgH="253800" progId="Equation.DSMT4">
                  <p:embed/>
                  <p:pic>
                    <p:nvPicPr>
                      <p:cNvPr id="0" name=""/>
                      <p:cNvPicPr/>
                      <p:nvPr/>
                    </p:nvPicPr>
                    <p:blipFill>
                      <a:blip r:embed="rId6"/>
                      <a:stretch>
                        <a:fillRect/>
                      </a:stretch>
                    </p:blipFill>
                    <p:spPr>
                      <a:xfrm>
                        <a:off x="4211960" y="3336120"/>
                        <a:ext cx="1752296" cy="507912"/>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743371346"/>
              </p:ext>
            </p:extLst>
          </p:nvPr>
        </p:nvGraphicFramePr>
        <p:xfrm>
          <a:off x="1806575" y="4351338"/>
          <a:ext cx="5761038" cy="604837"/>
        </p:xfrm>
        <a:graphic>
          <a:graphicData uri="http://schemas.openxmlformats.org/presentationml/2006/ole">
            <mc:AlternateContent xmlns:mc="http://schemas.openxmlformats.org/markup-compatibility/2006">
              <mc:Choice xmlns:v="urn:schemas-microsoft-com:vml" Requires="v">
                <p:oleObj spid="_x0000_s36868" name="Equation" r:id="rId7" imgW="2539800" imgH="266400" progId="Equation.DSMT4">
                  <p:embed/>
                </p:oleObj>
              </mc:Choice>
              <mc:Fallback>
                <p:oleObj name="Equation" r:id="rId7" imgW="2539800" imgH="266400" progId="Equation.DSMT4">
                  <p:embed/>
                  <p:pic>
                    <p:nvPicPr>
                      <p:cNvPr id="0" name=""/>
                      <p:cNvPicPr>
                        <a:picLocks noChangeAspect="1" noChangeArrowheads="1"/>
                      </p:cNvPicPr>
                      <p:nvPr/>
                    </p:nvPicPr>
                    <p:blipFill>
                      <a:blip r:embed="rId8"/>
                      <a:srcRect/>
                      <a:stretch>
                        <a:fillRect/>
                      </a:stretch>
                    </p:blipFill>
                    <p:spPr bwMode="auto">
                      <a:xfrm>
                        <a:off x="1806575" y="4351338"/>
                        <a:ext cx="5761038"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71346202"/>
              </p:ext>
            </p:extLst>
          </p:nvPr>
        </p:nvGraphicFramePr>
        <p:xfrm>
          <a:off x="1547664" y="5157192"/>
          <a:ext cx="2503488" cy="633412"/>
        </p:xfrm>
        <a:graphic>
          <a:graphicData uri="http://schemas.openxmlformats.org/presentationml/2006/ole">
            <mc:AlternateContent xmlns:mc="http://schemas.openxmlformats.org/markup-compatibility/2006">
              <mc:Choice xmlns:v="urn:schemas-microsoft-com:vml" Requires="v">
                <p:oleObj spid="_x0000_s36869" name="Equation" r:id="rId9" imgW="1054080" imgH="266400" progId="Equation.DSMT4">
                  <p:embed/>
                </p:oleObj>
              </mc:Choice>
              <mc:Fallback>
                <p:oleObj name="Equation" r:id="rId9" imgW="1054080" imgH="266400" progId="Equation.DSMT4">
                  <p:embed/>
                  <p:pic>
                    <p:nvPicPr>
                      <p:cNvPr id="0" name=""/>
                      <p:cNvPicPr/>
                      <p:nvPr/>
                    </p:nvPicPr>
                    <p:blipFill>
                      <a:blip r:embed="rId10"/>
                      <a:stretch>
                        <a:fillRect/>
                      </a:stretch>
                    </p:blipFill>
                    <p:spPr>
                      <a:xfrm>
                        <a:off x="1547664" y="5157192"/>
                        <a:ext cx="2503488" cy="633412"/>
                      </a:xfrm>
                      <a:prstGeom prst="rect">
                        <a:avLst/>
                      </a:prstGeom>
                    </p:spPr>
                  </p:pic>
                </p:oleObj>
              </mc:Fallback>
            </mc:AlternateContent>
          </a:graphicData>
        </a:graphic>
      </p:graphicFrame>
      <p:sp>
        <p:nvSpPr>
          <p:cNvPr id="7" name="矩形标注 6"/>
          <p:cNvSpPr/>
          <p:nvPr/>
        </p:nvSpPr>
        <p:spPr>
          <a:xfrm>
            <a:off x="4572000" y="6021288"/>
            <a:ext cx="1512168" cy="612648"/>
          </a:xfrm>
          <a:prstGeom prst="wedgeRectCallout">
            <a:avLst>
              <a:gd name="adj1" fmla="val -213759"/>
              <a:gd name="adj2" fmla="val -962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rPr>
              <a:t>X</a:t>
            </a:r>
            <a:r>
              <a:rPr lang="zh-CN" altLang="en-US" dirty="0" smtClean="0">
                <a:solidFill>
                  <a:prstClr val="white"/>
                </a:solidFill>
              </a:rPr>
              <a:t>代表</a:t>
            </a:r>
            <a:r>
              <a:rPr lang="en-US" altLang="zh-CN" dirty="0" smtClean="0">
                <a:solidFill>
                  <a:prstClr val="white"/>
                </a:solidFill>
              </a:rPr>
              <a:t>Xa</a:t>
            </a:r>
            <a:r>
              <a:rPr lang="zh-CN" altLang="en-US" dirty="0" smtClean="0">
                <a:solidFill>
                  <a:prstClr val="white"/>
                </a:solidFill>
              </a:rPr>
              <a:t>和</a:t>
            </a:r>
            <a:r>
              <a:rPr lang="en-US" altLang="zh-CN" dirty="0" smtClean="0">
                <a:solidFill>
                  <a:prstClr val="white"/>
                </a:solidFill>
              </a:rPr>
              <a:t>Xb</a:t>
            </a:r>
            <a:r>
              <a:rPr lang="zh-CN" altLang="en-US" dirty="0" smtClean="0">
                <a:solidFill>
                  <a:prstClr val="white"/>
                </a:solidFill>
              </a:rPr>
              <a:t>的前缀</a:t>
            </a:r>
            <a:endParaRPr lang="zh-CN" altLang="en-US" dirty="0">
              <a:solidFill>
                <a:prstClr val="white"/>
              </a:solidFill>
            </a:endParaRPr>
          </a:p>
        </p:txBody>
      </p:sp>
    </p:spTree>
    <p:extLst>
      <p:ext uri="{BB962C8B-B14F-4D97-AF65-F5344CB8AC3E}">
        <p14:creationId xmlns:p14="http://schemas.microsoft.com/office/powerpoint/2010/main" val="3814877503"/>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1_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4.xml><?xml version="1.0" encoding="utf-8"?>
<a:theme xmlns:a="http://schemas.openxmlformats.org/drawingml/2006/main" name="2_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5.xml><?xml version="1.0" encoding="utf-8"?>
<a:theme xmlns:a="http://schemas.openxmlformats.org/drawingml/2006/main" name="3_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6.xml><?xml version="1.0" encoding="utf-8"?>
<a:theme xmlns:a="http://schemas.openxmlformats.org/drawingml/2006/main" name="4_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13022</Words>
  <Application>Microsoft Office PowerPoint</Application>
  <PresentationFormat>全屏显示(4:3)</PresentationFormat>
  <Paragraphs>1172</Paragraphs>
  <Slides>248</Slides>
  <Notes>4</Notes>
  <HiddenSlides>0</HiddenSlides>
  <MMClips>0</MMClips>
  <ScaleCrop>false</ScaleCrop>
  <HeadingPairs>
    <vt:vector size="6" baseType="variant">
      <vt:variant>
        <vt:lpstr>主题</vt:lpstr>
      </vt:variant>
      <vt:variant>
        <vt:i4>6</vt:i4>
      </vt:variant>
      <vt:variant>
        <vt:lpstr>嵌入 OLE 服务器</vt:lpstr>
      </vt:variant>
      <vt:variant>
        <vt:i4>2</vt:i4>
      </vt:variant>
      <vt:variant>
        <vt:lpstr>幻灯片标题</vt:lpstr>
      </vt:variant>
      <vt:variant>
        <vt:i4>248</vt:i4>
      </vt:variant>
    </vt:vector>
  </HeadingPairs>
  <TitlesOfParts>
    <vt:vector size="256" baseType="lpstr">
      <vt:lpstr>Office 主题</vt:lpstr>
      <vt:lpstr>流畅</vt:lpstr>
      <vt:lpstr>1_流畅</vt:lpstr>
      <vt:lpstr>2_流畅</vt:lpstr>
      <vt:lpstr>3_流畅</vt:lpstr>
      <vt:lpstr>4_流畅</vt:lpstr>
      <vt:lpstr>Equation</vt:lpstr>
      <vt:lpstr>MathType 6.0 Equation</vt:lpstr>
      <vt:lpstr>关联规则推荐</vt:lpstr>
      <vt:lpstr>频繁项集和关联规则</vt:lpstr>
      <vt:lpstr>啤酒和尿布</vt:lpstr>
      <vt:lpstr>关联规则与频繁模式</vt:lpstr>
      <vt:lpstr>关联规则与频繁模式</vt:lpstr>
      <vt:lpstr>关联规则挖掘算法</vt:lpstr>
      <vt:lpstr>关联规则与频繁模式</vt:lpstr>
      <vt:lpstr>项集</vt:lpstr>
      <vt:lpstr>事务标识符集</vt:lpstr>
      <vt:lpstr>数据库(database)表示</vt:lpstr>
      <vt:lpstr>例</vt:lpstr>
      <vt:lpstr>例</vt:lpstr>
      <vt:lpstr>数据库(database)表示</vt:lpstr>
      <vt:lpstr>数据库(database)表示</vt:lpstr>
      <vt:lpstr>为什么是2X</vt:lpstr>
      <vt:lpstr>例</vt:lpstr>
      <vt:lpstr>例</vt:lpstr>
      <vt:lpstr>例</vt:lpstr>
      <vt:lpstr>支撑和频繁项集</vt:lpstr>
      <vt:lpstr>例</vt:lpstr>
      <vt:lpstr>支撑和频繁项集</vt:lpstr>
      <vt:lpstr>例</vt:lpstr>
      <vt:lpstr>例</vt:lpstr>
      <vt:lpstr>关联规则(association rule)</vt:lpstr>
      <vt:lpstr>关联规则(association rule)</vt:lpstr>
      <vt:lpstr>关联规则(association rule)</vt:lpstr>
      <vt:lpstr>例</vt:lpstr>
      <vt:lpstr>关联规则(association rule)</vt:lpstr>
      <vt:lpstr>关联规则(association rule)</vt:lpstr>
      <vt:lpstr>思考</vt:lpstr>
      <vt:lpstr>哪些项集之间会有关联规则</vt:lpstr>
      <vt:lpstr>流程说明</vt:lpstr>
      <vt:lpstr>生成关联规则</vt:lpstr>
      <vt:lpstr>流程说明</vt:lpstr>
      <vt:lpstr>流程说明</vt:lpstr>
      <vt:lpstr>例</vt:lpstr>
      <vt:lpstr>例</vt:lpstr>
      <vt:lpstr>例</vt:lpstr>
      <vt:lpstr>流程说明</vt:lpstr>
      <vt:lpstr>例</vt:lpstr>
      <vt:lpstr>例</vt:lpstr>
      <vt:lpstr>例</vt:lpstr>
      <vt:lpstr>例</vt:lpstr>
      <vt:lpstr>练习</vt:lpstr>
      <vt:lpstr>练习</vt:lpstr>
      <vt:lpstr>练习</vt:lpstr>
      <vt:lpstr>练习</vt:lpstr>
      <vt:lpstr>练习</vt:lpstr>
      <vt:lpstr>练习</vt:lpstr>
      <vt:lpstr>频繁项集挖掘算法</vt:lpstr>
      <vt:lpstr>暴力解法(brute-force algorithm)</vt:lpstr>
      <vt:lpstr>候选生成</vt:lpstr>
      <vt:lpstr>宽度优先(breath-first, BFS)</vt:lpstr>
      <vt:lpstr>深度优先(depth-first, DFS)</vt:lpstr>
      <vt:lpstr>前缀树</vt:lpstr>
      <vt:lpstr>候选生成</vt:lpstr>
      <vt:lpstr>伪代码</vt:lpstr>
      <vt:lpstr>计算复杂度</vt:lpstr>
      <vt:lpstr>例</vt:lpstr>
      <vt:lpstr>Apriori算法</vt:lpstr>
      <vt:lpstr>逐层的方法：Apriori算法</vt:lpstr>
      <vt:lpstr>Apriori算法流程</vt:lpstr>
      <vt:lpstr>Apriori算法流程</vt:lpstr>
      <vt:lpstr>Apriori算法伪代码</vt:lpstr>
      <vt:lpstr>Apriori算法伪代码</vt:lpstr>
      <vt:lpstr>Apriori算法流程说明</vt:lpstr>
      <vt:lpstr>例</vt:lpstr>
      <vt:lpstr>Apriori算法流程说明</vt:lpstr>
      <vt:lpstr>思考</vt:lpstr>
      <vt:lpstr>思考</vt:lpstr>
      <vt:lpstr>例</vt:lpstr>
      <vt:lpstr>Apriori算法流程说明</vt:lpstr>
      <vt:lpstr>例</vt:lpstr>
      <vt:lpstr>例</vt:lpstr>
      <vt:lpstr>例</vt:lpstr>
      <vt:lpstr>例</vt:lpstr>
      <vt:lpstr>例</vt:lpstr>
      <vt:lpstr>Apriori算法复杂度</vt:lpstr>
      <vt:lpstr>Apriori算法缺点</vt:lpstr>
      <vt:lpstr>练习</vt:lpstr>
      <vt:lpstr>例</vt:lpstr>
      <vt:lpstr>例</vt:lpstr>
      <vt:lpstr>事务标识符集的交集方法：Eclat算法</vt:lpstr>
      <vt:lpstr>Eclat伪代码</vt:lpstr>
      <vt:lpstr>流程说明</vt:lpstr>
      <vt:lpstr>流程说明</vt:lpstr>
      <vt:lpstr>例</vt:lpstr>
      <vt:lpstr>例</vt:lpstr>
      <vt:lpstr>Eclat算法复杂度</vt:lpstr>
      <vt:lpstr>练习</vt:lpstr>
      <vt:lpstr>dEclat算法</vt:lpstr>
      <vt:lpstr>dEclat算法</vt:lpstr>
      <vt:lpstr>dEclat算法</vt:lpstr>
      <vt:lpstr>差集</vt:lpstr>
      <vt:lpstr>差集的计算</vt:lpstr>
      <vt:lpstr>差集的计算</vt:lpstr>
      <vt:lpstr>差集的计算</vt:lpstr>
      <vt:lpstr>例</vt:lpstr>
      <vt:lpstr>差集的计算</vt:lpstr>
      <vt:lpstr>差集的计算</vt:lpstr>
      <vt:lpstr>例</vt:lpstr>
      <vt:lpstr>差集的计算</vt:lpstr>
      <vt:lpstr>例</vt:lpstr>
      <vt:lpstr>支撑的计算</vt:lpstr>
      <vt:lpstr>dEclat伪代码</vt:lpstr>
      <vt:lpstr>流程说明</vt:lpstr>
      <vt:lpstr>注意</vt:lpstr>
      <vt:lpstr>例</vt:lpstr>
      <vt:lpstr>例</vt:lpstr>
      <vt:lpstr>例</vt:lpstr>
      <vt:lpstr>例</vt:lpstr>
      <vt:lpstr>练习</vt:lpstr>
      <vt:lpstr>空间换时间</vt:lpstr>
      <vt:lpstr>FP树的构造</vt:lpstr>
      <vt:lpstr>FP树的构造</vt:lpstr>
      <vt:lpstr>例</vt:lpstr>
      <vt:lpstr>例</vt:lpstr>
      <vt:lpstr>例</vt:lpstr>
      <vt:lpstr>例</vt:lpstr>
      <vt:lpstr>练习</vt:lpstr>
      <vt:lpstr>练习</vt:lpstr>
      <vt:lpstr>练习</vt:lpstr>
      <vt:lpstr>练习</vt:lpstr>
      <vt:lpstr>练习</vt:lpstr>
      <vt:lpstr>练习</vt:lpstr>
      <vt:lpstr>练习</vt:lpstr>
      <vt:lpstr>练习</vt:lpstr>
      <vt:lpstr>从FP树中挖掘频繁项集</vt:lpstr>
      <vt:lpstr>从FP树中挖掘频繁项集</vt:lpstr>
      <vt:lpstr>流程说明</vt:lpstr>
      <vt:lpstr>流程说明</vt:lpstr>
      <vt:lpstr>流程说明</vt:lpstr>
      <vt:lpstr>例</vt:lpstr>
      <vt:lpstr>例</vt:lpstr>
      <vt:lpstr>例</vt:lpstr>
      <vt:lpstr>例</vt:lpstr>
      <vt:lpstr>例</vt:lpstr>
      <vt:lpstr>更一般的例子</vt:lpstr>
      <vt:lpstr>更一般的例子</vt:lpstr>
      <vt:lpstr>更一般的例子</vt:lpstr>
      <vt:lpstr>更一般的例子</vt:lpstr>
      <vt:lpstr>FP树优缺点</vt:lpstr>
      <vt:lpstr>练习</vt:lpstr>
      <vt:lpstr>项集的紧凑表示</vt:lpstr>
      <vt:lpstr>紧凑表示的必要性</vt:lpstr>
      <vt:lpstr>紧凑表示的必要性</vt:lpstr>
      <vt:lpstr>最大频繁项集和闭频繁项集</vt:lpstr>
      <vt:lpstr>最大频繁项集</vt:lpstr>
      <vt:lpstr>例</vt:lpstr>
      <vt:lpstr>最大频繁项集</vt:lpstr>
      <vt:lpstr>闭频繁项集(Closed Frequent Itemsets )</vt:lpstr>
      <vt:lpstr>闭包算子(closure operator)</vt:lpstr>
      <vt:lpstr>闭频繁项集</vt:lpstr>
      <vt:lpstr>闭频繁项集</vt:lpstr>
      <vt:lpstr>例</vt:lpstr>
      <vt:lpstr>闭包算子性质</vt:lpstr>
      <vt:lpstr>闭包算子性质</vt:lpstr>
      <vt:lpstr>例</vt:lpstr>
      <vt:lpstr>闭频繁项集</vt:lpstr>
      <vt:lpstr>闭频繁项集</vt:lpstr>
      <vt:lpstr>闭频繁项集</vt:lpstr>
      <vt:lpstr>支撑的计算</vt:lpstr>
      <vt:lpstr>证明</vt:lpstr>
      <vt:lpstr>证明</vt:lpstr>
      <vt:lpstr>更直观的证明</vt:lpstr>
      <vt:lpstr>最小生成子(Minimal Generator)</vt:lpstr>
      <vt:lpstr>例</vt:lpstr>
      <vt:lpstr>例</vt:lpstr>
      <vt:lpstr>挖掘最大频繁项集：GenMax </vt:lpstr>
      <vt:lpstr>GenMax算法</vt:lpstr>
      <vt:lpstr>GenMax算法</vt:lpstr>
      <vt:lpstr>GenMax算法</vt:lpstr>
      <vt:lpstr>流程说明</vt:lpstr>
      <vt:lpstr>挖掘最大频繁项集：GenMax </vt:lpstr>
      <vt:lpstr>GenMax算法</vt:lpstr>
      <vt:lpstr>暴力方法</vt:lpstr>
      <vt:lpstr>GenMax算法</vt:lpstr>
      <vt:lpstr>GenMax算法</vt:lpstr>
      <vt:lpstr>流程说明</vt:lpstr>
      <vt:lpstr>Charm算法</vt:lpstr>
      <vt:lpstr>Charm算法</vt:lpstr>
      <vt:lpstr>IT对及其三个性质</vt:lpstr>
      <vt:lpstr>IT对及其三个性质</vt:lpstr>
      <vt:lpstr>第一个性质</vt:lpstr>
      <vt:lpstr>第一个性质</vt:lpstr>
      <vt:lpstr>第二个性质</vt:lpstr>
      <vt:lpstr>第三个性质</vt:lpstr>
      <vt:lpstr>伪代码</vt:lpstr>
      <vt:lpstr>流程说明</vt:lpstr>
      <vt:lpstr>例</vt:lpstr>
      <vt:lpstr>例</vt:lpstr>
      <vt:lpstr>例</vt:lpstr>
      <vt:lpstr>例</vt:lpstr>
      <vt:lpstr>例</vt:lpstr>
      <vt:lpstr>例</vt:lpstr>
      <vt:lpstr>例</vt:lpstr>
      <vt:lpstr>例</vt:lpstr>
      <vt:lpstr>泛化项集</vt:lpstr>
      <vt:lpstr>泛化项集(generalized itemset)</vt:lpstr>
      <vt:lpstr>例</vt:lpstr>
      <vt:lpstr>例</vt:lpstr>
      <vt:lpstr>计算支撑</vt:lpstr>
      <vt:lpstr>例</vt:lpstr>
      <vt:lpstr>例</vt:lpstr>
      <vt:lpstr>容斥原理</vt:lpstr>
      <vt:lpstr>证明</vt:lpstr>
      <vt:lpstr>证明</vt:lpstr>
      <vt:lpstr>证明</vt:lpstr>
      <vt:lpstr>证明</vt:lpstr>
      <vt:lpstr>证明</vt:lpstr>
      <vt:lpstr>证明</vt:lpstr>
      <vt:lpstr>证明</vt:lpstr>
      <vt:lpstr>证明</vt:lpstr>
      <vt:lpstr>证明</vt:lpstr>
      <vt:lpstr>容斥原理与计算支撑的关系</vt:lpstr>
      <vt:lpstr>容斥原理与计算支撑的关系</vt:lpstr>
      <vt:lpstr>小圆部分是什么</vt:lpstr>
      <vt:lpstr>容斥原理与计算支撑的关系</vt:lpstr>
      <vt:lpstr>例</vt:lpstr>
      <vt:lpstr>例</vt:lpstr>
      <vt:lpstr>例</vt:lpstr>
      <vt:lpstr>非可导项集</vt:lpstr>
      <vt:lpstr>思考</vt:lpstr>
      <vt:lpstr>项集的支撑边界</vt:lpstr>
      <vt:lpstr>项集的支撑边界</vt:lpstr>
      <vt:lpstr>项集的支撑边界</vt:lpstr>
      <vt:lpstr>项集的支撑边界</vt:lpstr>
      <vt:lpstr>项集的支撑边界</vt:lpstr>
      <vt:lpstr>项集的支撑边界</vt:lpstr>
      <vt:lpstr>项集的支撑边界</vt:lpstr>
      <vt:lpstr>项集的支撑边界</vt:lpstr>
      <vt:lpstr>例</vt:lpstr>
      <vt:lpstr>例</vt:lpstr>
      <vt:lpstr>例</vt:lpstr>
      <vt:lpstr>上界数量=下界数量？</vt:lpstr>
      <vt:lpstr>上界数量=下界数量？</vt:lpstr>
      <vt:lpstr>上界数量=下界数量？</vt:lpstr>
      <vt:lpstr>上界数量=下界数量？</vt:lpstr>
      <vt:lpstr>上界数量=下界数量？</vt:lpstr>
      <vt:lpstr>非可导项集</vt:lpstr>
      <vt:lpstr>非可导项集</vt:lpstr>
      <vt:lpstr>例</vt:lpstr>
      <vt:lpstr>例</vt:lpstr>
      <vt:lpstr>例</vt:lpstr>
      <vt:lpstr>例</vt:lpstr>
      <vt:lpstr>练习</vt:lpstr>
      <vt:lpstr>练习</vt:lpstr>
      <vt:lpstr>练习</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关联规则推荐</dc:title>
  <dc:creator>jiecaozi</dc:creator>
  <cp:lastModifiedBy>jiecaozi</cp:lastModifiedBy>
  <cp:revision>1</cp:revision>
  <dcterms:created xsi:type="dcterms:W3CDTF">2019-06-25T11:03:00Z</dcterms:created>
  <dcterms:modified xsi:type="dcterms:W3CDTF">2019-06-25T11:09:26Z</dcterms:modified>
</cp:coreProperties>
</file>